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2"/>
  </p:sldMasterIdLst>
  <p:notesMasterIdLst>
    <p:notesMasterId r:id="rId24"/>
  </p:notesMasterIdLst>
  <p:sldIdLst>
    <p:sldId id="256" r:id="rId3"/>
    <p:sldId id="263" r:id="rId4"/>
    <p:sldId id="264" r:id="rId5"/>
    <p:sldId id="258" r:id="rId6"/>
    <p:sldId id="259" r:id="rId7"/>
    <p:sldId id="262" r:id="rId8"/>
    <p:sldId id="257" r:id="rId9"/>
    <p:sldId id="265" r:id="rId10"/>
    <p:sldId id="261" r:id="rId11"/>
    <p:sldId id="266" r:id="rId12"/>
    <p:sldId id="267" r:id="rId13"/>
    <p:sldId id="268" r:id="rId14"/>
    <p:sldId id="269" r:id="rId15"/>
    <p:sldId id="270" r:id="rId16"/>
    <p:sldId id="271" r:id="rId17"/>
    <p:sldId id="276" r:id="rId18"/>
    <p:sldId id="273" r:id="rId19"/>
    <p:sldId id="260" r:id="rId20"/>
    <p:sldId id="272" r:id="rId21"/>
    <p:sldId id="274" r:id="rId22"/>
    <p:sldId id="275" r:id="rId23"/>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71758" autoAdjust="0"/>
  </p:normalViewPr>
  <p:slideViewPr>
    <p:cSldViewPr>
      <p:cViewPr varScale="1">
        <p:scale>
          <a:sx n="52" d="100"/>
          <a:sy n="52" d="100"/>
        </p:scale>
        <p:origin x="-1884"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B404279-7DD2-4442-84F9-21B3601312BF}" type="datetimeFigureOut">
              <a:rPr lang="en-US" smtClean="0"/>
              <a:t>4/26/2016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D22972-9C4C-4783-ABA5-29E264149C31}" type="slidenum">
              <a:rPr lang="en-US" smtClean="0"/>
              <a:t>‹#›</a:t>
            </a:fld>
            <a:endParaRPr lang="en-US" dirty="0"/>
          </a:p>
        </p:txBody>
      </p:sp>
    </p:spTree>
    <p:extLst>
      <p:ext uri="{BB962C8B-B14F-4D97-AF65-F5344CB8AC3E}">
        <p14:creationId xmlns:p14="http://schemas.microsoft.com/office/powerpoint/2010/main" val="41535378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students come in and</a:t>
            </a:r>
            <a:r>
              <a:rPr lang="en-US" baseline="0" dirty="0" smtClean="0"/>
              <a:t> take a seat, have them start with this warm-up. </a:t>
            </a:r>
          </a:p>
          <a:p>
            <a:r>
              <a:rPr lang="en-US" baseline="0" dirty="0" smtClean="0"/>
              <a:t>After everyone has come in and the last person has had at least two minutes, ask for volunteers to share.</a:t>
            </a:r>
            <a:endParaRPr lang="en-US" dirty="0"/>
          </a:p>
        </p:txBody>
      </p:sp>
      <p:sp>
        <p:nvSpPr>
          <p:cNvPr id="4" name="Slide Number Placeholder 3"/>
          <p:cNvSpPr>
            <a:spLocks noGrp="1"/>
          </p:cNvSpPr>
          <p:nvPr>
            <p:ph type="sldNum" sz="quarter" idx="10"/>
          </p:nvPr>
        </p:nvSpPr>
        <p:spPr/>
        <p:txBody>
          <a:bodyPr/>
          <a:lstStyle/>
          <a:p>
            <a:fld id="{43D22972-9C4C-4783-ABA5-29E264149C31}" type="slidenum">
              <a:rPr lang="en-US" smtClean="0"/>
              <a:t>2</a:t>
            </a:fld>
            <a:endParaRPr lang="en-US" dirty="0"/>
          </a:p>
        </p:txBody>
      </p:sp>
    </p:spTree>
    <p:extLst>
      <p:ext uri="{BB962C8B-B14F-4D97-AF65-F5344CB8AC3E}">
        <p14:creationId xmlns:p14="http://schemas.microsoft.com/office/powerpoint/2010/main" val="33832560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Handout the</a:t>
            </a:r>
            <a:r>
              <a:rPr lang="en-US" baseline="0" dirty="0" smtClean="0"/>
              <a:t> graphic on making decisions based on wants v. needs and immediate v. long-term.</a:t>
            </a:r>
            <a:endParaRPr lang="en-US" dirty="0"/>
          </a:p>
        </p:txBody>
      </p:sp>
      <p:sp>
        <p:nvSpPr>
          <p:cNvPr id="4" name="Slide Number Placeholder 3"/>
          <p:cNvSpPr>
            <a:spLocks noGrp="1"/>
          </p:cNvSpPr>
          <p:nvPr>
            <p:ph type="sldNum" sz="quarter" idx="10"/>
          </p:nvPr>
        </p:nvSpPr>
        <p:spPr/>
        <p:txBody>
          <a:bodyPr/>
          <a:lstStyle/>
          <a:p>
            <a:fld id="{43D22972-9C4C-4783-ABA5-29E264149C31}" type="slidenum">
              <a:rPr lang="en-US" smtClean="0"/>
              <a:t>15</a:t>
            </a:fld>
            <a:endParaRPr lang="en-US" dirty="0"/>
          </a:p>
        </p:txBody>
      </p:sp>
    </p:spTree>
    <p:extLst>
      <p:ext uri="{BB962C8B-B14F-4D97-AF65-F5344CB8AC3E}">
        <p14:creationId xmlns:p14="http://schemas.microsoft.com/office/powerpoint/2010/main" val="19807814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a:t>
            </a:r>
            <a:r>
              <a:rPr lang="en-US" baseline="0" dirty="0" smtClean="0"/>
              <a:t> model this example: </a:t>
            </a:r>
          </a:p>
          <a:p>
            <a:pPr marL="228600" indent="-228600">
              <a:buAutoNum type="arabicParenBoth"/>
            </a:pPr>
            <a:r>
              <a:rPr lang="en-US" baseline="0" dirty="0" smtClean="0"/>
              <a:t>Goal: I want to buy a new phone.</a:t>
            </a:r>
          </a:p>
          <a:p>
            <a:pPr marL="228600" indent="-228600">
              <a:buAutoNum type="arabicParenBoth"/>
            </a:pPr>
            <a:r>
              <a:rPr lang="en-US" baseline="0" dirty="0" smtClean="0"/>
              <a:t>Make it SMART.</a:t>
            </a:r>
          </a:p>
          <a:p>
            <a:pPr marL="228600" indent="-228600">
              <a:buAutoNum type="arabicParenBoth"/>
            </a:pPr>
            <a:r>
              <a:rPr lang="en-US" baseline="0" dirty="0" smtClean="0"/>
              <a:t>Specific: I want to buy ____________ phone which costs _________.</a:t>
            </a:r>
          </a:p>
          <a:p>
            <a:pPr marL="228600" indent="-228600">
              <a:buAutoNum type="arabicParenBoth"/>
            </a:pPr>
            <a:r>
              <a:rPr lang="en-US" baseline="0" dirty="0" smtClean="0"/>
              <a:t>Measurable: I make _________ per week and can set aside __________ towards purchasing the phone.</a:t>
            </a:r>
          </a:p>
          <a:p>
            <a:pPr marL="228600" indent="-228600">
              <a:buAutoNum type="arabicParenBoth"/>
            </a:pPr>
            <a:r>
              <a:rPr lang="en-US" baseline="0" dirty="0" smtClean="0"/>
              <a:t>Action-Oriented: In order to buy this phone, I will _________ (save, work extra, make a deal with mom and dad, etc.)</a:t>
            </a:r>
          </a:p>
          <a:p>
            <a:pPr marL="228600" indent="-228600">
              <a:buAutoNum type="arabicParenBoth"/>
            </a:pPr>
            <a:r>
              <a:rPr lang="en-US" baseline="0" dirty="0" smtClean="0"/>
              <a:t>Realistic: Don’t set a goal that cannot be accomplished based on your real spending habits and your sources of income.</a:t>
            </a:r>
          </a:p>
          <a:p>
            <a:pPr marL="228600" indent="-228600">
              <a:buAutoNum type="arabicParenBoth"/>
            </a:pPr>
            <a:r>
              <a:rPr lang="en-US" baseline="0" dirty="0" smtClean="0"/>
              <a:t>Time-Oriented: I will make this purchase by ___________.</a:t>
            </a:r>
          </a:p>
          <a:p>
            <a:pPr marL="228600" indent="-228600">
              <a:buAutoNum type="arabicParenBoth"/>
            </a:pPr>
            <a:r>
              <a:rPr lang="en-US" baseline="0" dirty="0" smtClean="0"/>
              <a:t>Now, put the goal into one sentence include the time details, the savings per week details, and the specific phone details.</a:t>
            </a:r>
          </a:p>
          <a:p>
            <a:r>
              <a:rPr lang="en-US" baseline="0" dirty="0" smtClean="0"/>
              <a:t>Second, ask students for two or three goals. Get the class to help you make the language SMART.</a:t>
            </a:r>
          </a:p>
          <a:p>
            <a:endParaRPr lang="en-US" baseline="0" dirty="0" smtClean="0"/>
          </a:p>
          <a:p>
            <a:r>
              <a:rPr lang="en-US" baseline="0" dirty="0" smtClean="0"/>
              <a:t>Explain to students that an important part of this process is researching various products available and determining the real costs of whatever the purchase is. They should check multiple stores. They should consider taxes and fees. </a:t>
            </a:r>
            <a:endParaRPr lang="en-US" dirty="0"/>
          </a:p>
        </p:txBody>
      </p:sp>
      <p:sp>
        <p:nvSpPr>
          <p:cNvPr id="4" name="Slide Number Placeholder 3"/>
          <p:cNvSpPr>
            <a:spLocks noGrp="1"/>
          </p:cNvSpPr>
          <p:nvPr>
            <p:ph type="sldNum" sz="quarter" idx="10"/>
          </p:nvPr>
        </p:nvSpPr>
        <p:spPr/>
        <p:txBody>
          <a:bodyPr/>
          <a:lstStyle/>
          <a:p>
            <a:fld id="{43D22972-9C4C-4783-ABA5-29E264149C31}" type="slidenum">
              <a:rPr lang="en-US" smtClean="0"/>
              <a:t>17</a:t>
            </a:fld>
            <a:endParaRPr lang="en-US" dirty="0"/>
          </a:p>
        </p:txBody>
      </p:sp>
    </p:spTree>
    <p:extLst>
      <p:ext uri="{BB962C8B-B14F-4D97-AF65-F5344CB8AC3E}">
        <p14:creationId xmlns:p14="http://schemas.microsoft.com/office/powerpoint/2010/main" val="37567364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Students will break into two groups</a:t>
            </a:r>
            <a:r>
              <a:rPr lang="en-US" baseline="0" dirty="0" smtClean="0"/>
              <a:t> that will spend 25 minutes on each activity. After 25 minutes, the groups will switch activities.</a:t>
            </a:r>
          </a:p>
          <a:p>
            <a:r>
              <a:rPr lang="en-US" baseline="0" dirty="0" smtClean="0"/>
              <a:t>The final 5-10 minutes of exploration time will be used to bring the two groups together to discuss solutions and discoveries from the activities.</a:t>
            </a:r>
            <a:endParaRPr lang="en-US" dirty="0"/>
          </a:p>
        </p:txBody>
      </p:sp>
      <p:sp>
        <p:nvSpPr>
          <p:cNvPr id="4" name="Slide Number Placeholder 3"/>
          <p:cNvSpPr>
            <a:spLocks noGrp="1"/>
          </p:cNvSpPr>
          <p:nvPr>
            <p:ph type="sldNum" sz="quarter" idx="10"/>
          </p:nvPr>
        </p:nvSpPr>
        <p:spPr/>
        <p:txBody>
          <a:bodyPr/>
          <a:lstStyle/>
          <a:p>
            <a:fld id="{43D22972-9C4C-4783-ABA5-29E264149C31}" type="slidenum">
              <a:rPr lang="en-US" smtClean="0"/>
              <a:t>18</a:t>
            </a:fld>
            <a:endParaRPr lang="en-US" dirty="0"/>
          </a:p>
        </p:txBody>
      </p:sp>
    </p:spTree>
    <p:extLst>
      <p:ext uri="{BB962C8B-B14F-4D97-AF65-F5344CB8AC3E}">
        <p14:creationId xmlns:p14="http://schemas.microsoft.com/office/powerpoint/2010/main" val="35196781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3D22972-9C4C-4783-ABA5-29E264149C31}" type="slidenum">
              <a:rPr lang="en-US" smtClean="0"/>
              <a:t>19</a:t>
            </a:fld>
            <a:endParaRPr lang="en-US" dirty="0"/>
          </a:p>
        </p:txBody>
      </p:sp>
    </p:spTree>
    <p:extLst>
      <p:ext uri="{BB962C8B-B14F-4D97-AF65-F5344CB8AC3E}">
        <p14:creationId xmlns:p14="http://schemas.microsoft.com/office/powerpoint/2010/main" val="16177974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Ask students what they have learned today.</a:t>
            </a:r>
          </a:p>
          <a:p>
            <a:r>
              <a:rPr lang="en-US" dirty="0" smtClean="0"/>
              <a:t>Fill</a:t>
            </a:r>
            <a:r>
              <a:rPr lang="en-US" baseline="0" dirty="0" smtClean="0"/>
              <a:t> in the L column of the existing K-W-L chart and have them fill in their own L.</a:t>
            </a:r>
          </a:p>
          <a:p>
            <a:r>
              <a:rPr lang="en-US" baseline="0" dirty="0" smtClean="0"/>
              <a:t>Finally, ask students to share one ACTION that will change in their financial lives. If they have Smart Phones, have them plug in a reminder for two weeks from now to check themselves on their financial decisions during those two weeks.</a:t>
            </a:r>
            <a:endParaRPr lang="en-US" dirty="0"/>
          </a:p>
        </p:txBody>
      </p:sp>
      <p:sp>
        <p:nvSpPr>
          <p:cNvPr id="4" name="Slide Number Placeholder 3"/>
          <p:cNvSpPr>
            <a:spLocks noGrp="1"/>
          </p:cNvSpPr>
          <p:nvPr>
            <p:ph type="sldNum" sz="quarter" idx="10"/>
          </p:nvPr>
        </p:nvSpPr>
        <p:spPr/>
        <p:txBody>
          <a:bodyPr/>
          <a:lstStyle/>
          <a:p>
            <a:fld id="{43D22972-9C4C-4783-ABA5-29E264149C31}" type="slidenum">
              <a:rPr lang="en-US" smtClean="0"/>
              <a:t>20</a:t>
            </a:fld>
            <a:endParaRPr lang="en-US" dirty="0"/>
          </a:p>
        </p:txBody>
      </p:sp>
    </p:spTree>
    <p:extLst>
      <p:ext uri="{BB962C8B-B14F-4D97-AF65-F5344CB8AC3E}">
        <p14:creationId xmlns:p14="http://schemas.microsoft.com/office/powerpoint/2010/main" val="33736003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Share</a:t>
            </a:r>
            <a:r>
              <a:rPr lang="en-US" baseline="0" dirty="0" smtClean="0"/>
              <a:t> with students why you are here today.</a:t>
            </a:r>
          </a:p>
          <a:p>
            <a:r>
              <a:rPr lang="en-US" baseline="0" dirty="0" smtClean="0"/>
              <a:t>Budgeting matters. Tell them why. (Afford life. Put money to work for you. Plan for the future.)</a:t>
            </a:r>
            <a:endParaRPr lang="en-US" dirty="0"/>
          </a:p>
        </p:txBody>
      </p:sp>
      <p:sp>
        <p:nvSpPr>
          <p:cNvPr id="4" name="Slide Number Placeholder 3"/>
          <p:cNvSpPr>
            <a:spLocks noGrp="1"/>
          </p:cNvSpPr>
          <p:nvPr>
            <p:ph type="sldNum" sz="quarter" idx="10"/>
          </p:nvPr>
        </p:nvSpPr>
        <p:spPr/>
        <p:txBody>
          <a:bodyPr/>
          <a:lstStyle/>
          <a:p>
            <a:fld id="{43D22972-9C4C-4783-ABA5-29E264149C31}" type="slidenum">
              <a:rPr lang="en-US" smtClean="0"/>
              <a:t>3</a:t>
            </a:fld>
            <a:endParaRPr lang="en-US" dirty="0"/>
          </a:p>
        </p:txBody>
      </p:sp>
    </p:spTree>
    <p:extLst>
      <p:ext uri="{BB962C8B-B14F-4D97-AF65-F5344CB8AC3E}">
        <p14:creationId xmlns:p14="http://schemas.microsoft.com/office/powerpoint/2010/main" val="32222331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Ask students what they already know about the word “budget” and the act of “budgeting.” </a:t>
            </a:r>
          </a:p>
          <a:p>
            <a:r>
              <a:rPr lang="en-US" dirty="0" smtClean="0"/>
              <a:t>	Suggestions for how</a:t>
            </a:r>
            <a:r>
              <a:rPr lang="en-US" baseline="0" dirty="0" smtClean="0"/>
              <a:t> to conduct this portion:</a:t>
            </a:r>
          </a:p>
          <a:p>
            <a:r>
              <a:rPr lang="en-US" baseline="0" dirty="0" smtClean="0"/>
              <a:t>	(1a) Hand students an empty chart if you have copies. Have them take two minutes to fill in their own. They should only fill the K and W columns now.</a:t>
            </a:r>
          </a:p>
          <a:p>
            <a:r>
              <a:rPr lang="en-US" baseline="0" dirty="0" smtClean="0"/>
              <a:t>	(1b) If you do not have copies, have students draw a K-W-L chart on a blank sheet of paper. Then have them fill in the K and W columns now.</a:t>
            </a:r>
          </a:p>
          <a:p>
            <a:r>
              <a:rPr lang="en-US" baseline="0" dirty="0" smtClean="0"/>
              <a:t>	(2a) If you have post-its and chart paper, put a big K-W-L chart on the chart paper posted somewhere in the room. Have each student write one K and one W on a post-it and place it on the chart.</a:t>
            </a:r>
          </a:p>
          <a:p>
            <a:r>
              <a:rPr lang="en-US" baseline="0" dirty="0" smtClean="0"/>
              <a:t>	(2b) If you have a whiteboard or chalkboard instead, have students volunteer ideas for the K and W columns. Write them into the chart. (If you have time or a small enough group, you may want to let students come up and write their own.) Make sure you take a picture of the chart before you move on so that you can revisit it at the end of the lesson.</a:t>
            </a:r>
            <a:endParaRPr lang="en-US" dirty="0"/>
          </a:p>
        </p:txBody>
      </p:sp>
      <p:sp>
        <p:nvSpPr>
          <p:cNvPr id="4" name="Slide Number Placeholder 3"/>
          <p:cNvSpPr>
            <a:spLocks noGrp="1"/>
          </p:cNvSpPr>
          <p:nvPr>
            <p:ph type="sldNum" sz="quarter" idx="10"/>
          </p:nvPr>
        </p:nvSpPr>
        <p:spPr/>
        <p:txBody>
          <a:bodyPr/>
          <a:lstStyle/>
          <a:p>
            <a:fld id="{43D22972-9C4C-4783-ABA5-29E264149C31}" type="slidenum">
              <a:rPr lang="en-US" smtClean="0"/>
              <a:t>6</a:t>
            </a:fld>
            <a:endParaRPr lang="en-US" dirty="0"/>
          </a:p>
        </p:txBody>
      </p:sp>
    </p:spTree>
    <p:extLst>
      <p:ext uri="{BB962C8B-B14F-4D97-AF65-F5344CB8AC3E}">
        <p14:creationId xmlns:p14="http://schemas.microsoft.com/office/powerpoint/2010/main" val="21556396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Flash this list</a:t>
            </a:r>
            <a:r>
              <a:rPr lang="en-US" baseline="0" dirty="0" smtClean="0"/>
              <a:t> on the board. Ask students what terms they are unfamiliar with. It may be all of them. Briefly cover any terms they need an explanation of.</a:t>
            </a:r>
            <a:endParaRPr lang="en-US" dirty="0"/>
          </a:p>
        </p:txBody>
      </p:sp>
      <p:sp>
        <p:nvSpPr>
          <p:cNvPr id="4" name="Slide Number Placeholder 3"/>
          <p:cNvSpPr>
            <a:spLocks noGrp="1"/>
          </p:cNvSpPr>
          <p:nvPr>
            <p:ph type="sldNum" sz="quarter" idx="10"/>
          </p:nvPr>
        </p:nvSpPr>
        <p:spPr/>
        <p:txBody>
          <a:bodyPr/>
          <a:lstStyle/>
          <a:p>
            <a:fld id="{43D22972-9C4C-4783-ABA5-29E264149C31}" type="slidenum">
              <a:rPr lang="en-US" smtClean="0"/>
              <a:t>7</a:t>
            </a:fld>
            <a:endParaRPr lang="en-US" dirty="0"/>
          </a:p>
        </p:txBody>
      </p:sp>
    </p:spTree>
    <p:extLst>
      <p:ext uri="{BB962C8B-B14F-4D97-AF65-F5344CB8AC3E}">
        <p14:creationId xmlns:p14="http://schemas.microsoft.com/office/powerpoint/2010/main" val="20117155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Depending on how advanced your audience is, you may want to cover these terms as</a:t>
            </a:r>
            <a:r>
              <a:rPr lang="en-US" baseline="0" dirty="0" smtClean="0"/>
              <a:t> well. If these are first-time budgeters under the age of 16, definitely don’t go into these.</a:t>
            </a:r>
            <a:endParaRPr lang="en-US" dirty="0"/>
          </a:p>
        </p:txBody>
      </p:sp>
      <p:sp>
        <p:nvSpPr>
          <p:cNvPr id="4" name="Slide Number Placeholder 3"/>
          <p:cNvSpPr>
            <a:spLocks noGrp="1"/>
          </p:cNvSpPr>
          <p:nvPr>
            <p:ph type="sldNum" sz="quarter" idx="10"/>
          </p:nvPr>
        </p:nvSpPr>
        <p:spPr/>
        <p:txBody>
          <a:bodyPr/>
          <a:lstStyle/>
          <a:p>
            <a:fld id="{43D22972-9C4C-4783-ABA5-29E264149C31}" type="slidenum">
              <a:rPr lang="en-US" smtClean="0"/>
              <a:t>8</a:t>
            </a:fld>
            <a:endParaRPr lang="en-US" dirty="0"/>
          </a:p>
        </p:txBody>
      </p:sp>
    </p:spTree>
    <p:extLst>
      <p:ext uri="{BB962C8B-B14F-4D97-AF65-F5344CB8AC3E}">
        <p14:creationId xmlns:p14="http://schemas.microsoft.com/office/powerpoint/2010/main" val="26340084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begin a budget you’ll need</a:t>
            </a:r>
            <a:r>
              <a:rPr lang="en-US" baseline="0" dirty="0" smtClean="0"/>
              <a:t> to know these things!</a:t>
            </a:r>
            <a:endParaRPr lang="en-US" dirty="0"/>
          </a:p>
        </p:txBody>
      </p:sp>
      <p:sp>
        <p:nvSpPr>
          <p:cNvPr id="4" name="Slide Number Placeholder 3"/>
          <p:cNvSpPr>
            <a:spLocks noGrp="1"/>
          </p:cNvSpPr>
          <p:nvPr>
            <p:ph type="sldNum" sz="quarter" idx="10"/>
          </p:nvPr>
        </p:nvSpPr>
        <p:spPr/>
        <p:txBody>
          <a:bodyPr/>
          <a:lstStyle/>
          <a:p>
            <a:fld id="{43D22972-9C4C-4783-ABA5-29E264149C31}" type="slidenum">
              <a:rPr lang="en-US" smtClean="0"/>
              <a:t>9</a:t>
            </a:fld>
            <a:endParaRPr lang="en-US" dirty="0"/>
          </a:p>
        </p:txBody>
      </p:sp>
    </p:spTree>
    <p:extLst>
      <p:ext uri="{BB962C8B-B14F-4D97-AF65-F5344CB8AC3E}">
        <p14:creationId xmlns:p14="http://schemas.microsoft.com/office/powerpoint/2010/main" val="11695970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Have students actually</a:t>
            </a:r>
            <a:r>
              <a:rPr lang="en-US" baseline="0" dirty="0" smtClean="0"/>
              <a:t> write down their monthly income sources. This will probably be different for each student.</a:t>
            </a:r>
            <a:endParaRPr lang="en-US" dirty="0"/>
          </a:p>
        </p:txBody>
      </p:sp>
      <p:sp>
        <p:nvSpPr>
          <p:cNvPr id="4" name="Slide Number Placeholder 3"/>
          <p:cNvSpPr>
            <a:spLocks noGrp="1"/>
          </p:cNvSpPr>
          <p:nvPr>
            <p:ph type="sldNum" sz="quarter" idx="10"/>
          </p:nvPr>
        </p:nvSpPr>
        <p:spPr/>
        <p:txBody>
          <a:bodyPr/>
          <a:lstStyle/>
          <a:p>
            <a:fld id="{43D22972-9C4C-4783-ABA5-29E264149C31}" type="slidenum">
              <a:rPr lang="en-US" smtClean="0"/>
              <a:t>10</a:t>
            </a:fld>
            <a:endParaRPr lang="en-US" dirty="0"/>
          </a:p>
        </p:txBody>
      </p:sp>
    </p:spTree>
    <p:extLst>
      <p:ext uri="{BB962C8B-B14F-4D97-AF65-F5344CB8AC3E}">
        <p14:creationId xmlns:p14="http://schemas.microsoft.com/office/powerpoint/2010/main" val="1891881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Explain to students:</a:t>
            </a:r>
          </a:p>
          <a:p>
            <a:r>
              <a:rPr lang="en-US" dirty="0" smtClean="0"/>
              <a:t>The previous slide helped you think through what you really NEED to spend money on. In reality, a</a:t>
            </a:r>
            <a:r>
              <a:rPr lang="en-US" baseline="0" dirty="0" smtClean="0"/>
              <a:t> lot of us spend a lot of money on things that aren’t so necessary.</a:t>
            </a:r>
          </a:p>
          <a:p>
            <a:r>
              <a:rPr lang="en-US" baseline="0" dirty="0" smtClean="0"/>
              <a:t>Do you buy coffee or soda and chips at a gas station or shop on the way to or from school?</a:t>
            </a:r>
          </a:p>
          <a:p>
            <a:r>
              <a:rPr lang="en-US" baseline="0" dirty="0" smtClean="0"/>
              <a:t>Do you buy magazines?</a:t>
            </a:r>
          </a:p>
          <a:p>
            <a:r>
              <a:rPr lang="en-US" baseline="0" dirty="0" smtClean="0"/>
              <a:t>Do you buy a lot of music on iTunes?</a:t>
            </a:r>
          </a:p>
          <a:p>
            <a:r>
              <a:rPr lang="en-US" baseline="0" dirty="0" smtClean="0"/>
              <a:t>Do you see a lot of movies?</a:t>
            </a:r>
          </a:p>
          <a:p>
            <a:r>
              <a:rPr lang="en-US" baseline="0" dirty="0" smtClean="0"/>
              <a:t>None of these purchases are inherently bad. But when creating and maintaining a budget, sometimes we discover we’re spending a lot of money we weren’t tracking on these not-so-necessary things. If we’re trying to save for a big purchase, these day-to-day expenditures can really add up to a massive roadblock on our path to being able to afford what we really want.</a:t>
            </a:r>
          </a:p>
          <a:p>
            <a:r>
              <a:rPr lang="en-US" baseline="0" dirty="0" smtClean="0"/>
              <a:t>We want to look at how we’re really spending our money and find where the “leaks” are.</a:t>
            </a:r>
            <a:endParaRPr lang="en-US" dirty="0"/>
          </a:p>
        </p:txBody>
      </p:sp>
      <p:sp>
        <p:nvSpPr>
          <p:cNvPr id="4" name="Slide Number Placeholder 3"/>
          <p:cNvSpPr>
            <a:spLocks noGrp="1"/>
          </p:cNvSpPr>
          <p:nvPr>
            <p:ph type="sldNum" sz="quarter" idx="10"/>
          </p:nvPr>
        </p:nvSpPr>
        <p:spPr/>
        <p:txBody>
          <a:bodyPr/>
          <a:lstStyle/>
          <a:p>
            <a:fld id="{43D22972-9C4C-4783-ABA5-29E264149C31}" type="slidenum">
              <a:rPr lang="en-US" smtClean="0"/>
              <a:t>12</a:t>
            </a:fld>
            <a:endParaRPr lang="en-US" dirty="0"/>
          </a:p>
        </p:txBody>
      </p:sp>
    </p:spTree>
    <p:extLst>
      <p:ext uri="{BB962C8B-B14F-4D97-AF65-F5344CB8AC3E}">
        <p14:creationId xmlns:p14="http://schemas.microsoft.com/office/powerpoint/2010/main" val="15228518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Explain the concept of paying yourself first and building</a:t>
            </a:r>
            <a:r>
              <a:rPr lang="en-US" baseline="0" dirty="0" smtClean="0"/>
              <a:t> this into your budget. Also explain that there are different ways to handle this money. You can know that this money is in your account but not touch it. You can transfer it into specific savings accounts set up for these purposes. For retirement, you have choices of types of accounts to put money into.</a:t>
            </a:r>
          </a:p>
          <a:p>
            <a:endParaRPr lang="en-US" baseline="0" dirty="0" smtClean="0"/>
          </a:p>
          <a:p>
            <a:r>
              <a:rPr lang="en-US" baseline="0" dirty="0" smtClean="0"/>
              <a:t>Help students brainstorm “unexpected expenditures.” Make sure to include car accidents, health needs, lost or stolen phones and other items, etc.</a:t>
            </a:r>
          </a:p>
          <a:p>
            <a:r>
              <a:rPr lang="en-US" baseline="0" dirty="0" smtClean="0"/>
              <a:t>Write these somewhere. </a:t>
            </a:r>
            <a:endParaRPr lang="en-US" dirty="0"/>
          </a:p>
        </p:txBody>
      </p:sp>
      <p:sp>
        <p:nvSpPr>
          <p:cNvPr id="4" name="Slide Number Placeholder 3"/>
          <p:cNvSpPr>
            <a:spLocks noGrp="1"/>
          </p:cNvSpPr>
          <p:nvPr>
            <p:ph type="sldNum" sz="quarter" idx="10"/>
          </p:nvPr>
        </p:nvSpPr>
        <p:spPr/>
        <p:txBody>
          <a:bodyPr/>
          <a:lstStyle/>
          <a:p>
            <a:fld id="{43D22972-9C4C-4783-ABA5-29E264149C31}" type="slidenum">
              <a:rPr lang="en-US" smtClean="0"/>
              <a:t>13</a:t>
            </a:fld>
            <a:endParaRPr lang="en-US" dirty="0"/>
          </a:p>
        </p:txBody>
      </p:sp>
    </p:spTree>
    <p:extLst>
      <p:ext uri="{BB962C8B-B14F-4D97-AF65-F5344CB8AC3E}">
        <p14:creationId xmlns:p14="http://schemas.microsoft.com/office/powerpoint/2010/main" val="799266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066" name="Group 18"/>
          <p:cNvGrpSpPr>
            <a:grpSpLocks/>
          </p:cNvGrpSpPr>
          <p:nvPr/>
        </p:nvGrpSpPr>
        <p:grpSpPr bwMode="auto">
          <a:xfrm>
            <a:off x="-17463" y="-20638"/>
            <a:ext cx="9159876" cy="6878638"/>
            <a:chOff x="-11" y="-13"/>
            <a:chExt cx="5770" cy="4333"/>
          </a:xfrm>
        </p:grpSpPr>
        <p:sp>
          <p:nvSpPr>
            <p:cNvPr id="2050" name="Rectangle 2"/>
            <p:cNvSpPr>
              <a:spLocks noChangeArrowheads="1"/>
            </p:cNvSpPr>
            <p:nvPr/>
          </p:nvSpPr>
          <p:spPr bwMode="hidden">
            <a:xfrm>
              <a:off x="1008" y="0"/>
              <a:ext cx="4751" cy="4319"/>
            </a:xfrm>
            <a:prstGeom prst="rect">
              <a:avLst/>
            </a:prstGeom>
            <a:gradFill rotWithShape="0">
              <a:gsLst>
                <a:gs pos="0">
                  <a:schemeClr val="folHlink"/>
                </a:gs>
                <a:gs pos="100000">
                  <a:schemeClr val="bg1"/>
                </a:gs>
              </a:gsLst>
              <a:path path="rect">
                <a:fillToRect l="100000" t="10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051" name="Rectangle 3"/>
            <p:cNvSpPr>
              <a:spLocks noChangeArrowheads="1"/>
            </p:cNvSpPr>
            <p:nvPr/>
          </p:nvSpPr>
          <p:spPr bwMode="hidden">
            <a:xfrm>
              <a:off x="0" y="0"/>
              <a:ext cx="912" cy="3984"/>
            </a:xfrm>
            <a:prstGeom prst="rect">
              <a:avLst/>
            </a:prstGeom>
            <a:gradFill rotWithShape="0">
              <a:gsLst>
                <a:gs pos="0">
                  <a:schemeClr val="bg2"/>
                </a:gs>
                <a:gs pos="100000">
                  <a:schemeClr val="bg1"/>
                </a:gs>
              </a:gsLst>
              <a:path path="rect">
                <a:fillToRect r="100000" b="10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052" name="Freeform 4"/>
            <p:cNvSpPr>
              <a:spLocks/>
            </p:cNvSpPr>
            <p:nvPr/>
          </p:nvSpPr>
          <p:spPr bwMode="grayWhite">
            <a:xfrm>
              <a:off x="77" y="83"/>
              <a:ext cx="447" cy="520"/>
            </a:xfrm>
            <a:custGeom>
              <a:avLst/>
              <a:gdLst>
                <a:gd name="T0" fmla="*/ 254 w 447"/>
                <a:gd name="T1" fmla="*/ 495 h 520"/>
                <a:gd name="T2" fmla="*/ 245 w 447"/>
                <a:gd name="T3" fmla="*/ 454 h 520"/>
                <a:gd name="T4" fmla="*/ 230 w 447"/>
                <a:gd name="T5" fmla="*/ 417 h 520"/>
                <a:gd name="T6" fmla="*/ 193 w 447"/>
                <a:gd name="T7" fmla="*/ 402 h 520"/>
                <a:gd name="T8" fmla="*/ 150 w 447"/>
                <a:gd name="T9" fmla="*/ 412 h 520"/>
                <a:gd name="T10" fmla="*/ 112 w 447"/>
                <a:gd name="T11" fmla="*/ 417 h 520"/>
                <a:gd name="T12" fmla="*/ 93 w 447"/>
                <a:gd name="T13" fmla="*/ 399 h 520"/>
                <a:gd name="T14" fmla="*/ 81 w 447"/>
                <a:gd name="T15" fmla="*/ 370 h 520"/>
                <a:gd name="T16" fmla="*/ 75 w 447"/>
                <a:gd name="T17" fmla="*/ 339 h 520"/>
                <a:gd name="T18" fmla="*/ 76 w 447"/>
                <a:gd name="T19" fmla="*/ 309 h 520"/>
                <a:gd name="T20" fmla="*/ 106 w 447"/>
                <a:gd name="T21" fmla="*/ 300 h 520"/>
                <a:gd name="T22" fmla="*/ 146 w 447"/>
                <a:gd name="T23" fmla="*/ 307 h 520"/>
                <a:gd name="T24" fmla="*/ 175 w 447"/>
                <a:gd name="T25" fmla="*/ 294 h 520"/>
                <a:gd name="T26" fmla="*/ 186 w 447"/>
                <a:gd name="T27" fmla="*/ 273 h 520"/>
                <a:gd name="T28" fmla="*/ 189 w 447"/>
                <a:gd name="T29" fmla="*/ 246 h 520"/>
                <a:gd name="T30" fmla="*/ 188 w 447"/>
                <a:gd name="T31" fmla="*/ 219 h 520"/>
                <a:gd name="T32" fmla="*/ 178 w 447"/>
                <a:gd name="T33" fmla="*/ 191 h 520"/>
                <a:gd name="T34" fmla="*/ 153 w 447"/>
                <a:gd name="T35" fmla="*/ 171 h 520"/>
                <a:gd name="T36" fmla="*/ 123 w 447"/>
                <a:gd name="T37" fmla="*/ 172 h 520"/>
                <a:gd name="T38" fmla="*/ 93 w 447"/>
                <a:gd name="T39" fmla="*/ 185 h 520"/>
                <a:gd name="T40" fmla="*/ 64 w 447"/>
                <a:gd name="T41" fmla="*/ 194 h 520"/>
                <a:gd name="T42" fmla="*/ 34 w 447"/>
                <a:gd name="T43" fmla="*/ 185 h 520"/>
                <a:gd name="T44" fmla="*/ 19 w 447"/>
                <a:gd name="T45" fmla="*/ 166 h 520"/>
                <a:gd name="T46" fmla="*/ 9 w 447"/>
                <a:gd name="T47" fmla="*/ 146 h 520"/>
                <a:gd name="T48" fmla="*/ 2 w 447"/>
                <a:gd name="T49" fmla="*/ 122 h 520"/>
                <a:gd name="T50" fmla="*/ 0 w 447"/>
                <a:gd name="T51" fmla="*/ 98 h 520"/>
                <a:gd name="T52" fmla="*/ 387 w 447"/>
                <a:gd name="T53" fmla="*/ 12 h 520"/>
                <a:gd name="T54" fmla="*/ 399 w 447"/>
                <a:gd name="T55" fmla="*/ 41 h 520"/>
                <a:gd name="T56" fmla="*/ 406 w 447"/>
                <a:gd name="T57" fmla="*/ 74 h 520"/>
                <a:gd name="T58" fmla="*/ 411 w 447"/>
                <a:gd name="T59" fmla="*/ 107 h 520"/>
                <a:gd name="T60" fmla="*/ 396 w 447"/>
                <a:gd name="T61" fmla="*/ 141 h 520"/>
                <a:gd name="T62" fmla="*/ 375 w 447"/>
                <a:gd name="T63" fmla="*/ 144 h 520"/>
                <a:gd name="T64" fmla="*/ 354 w 447"/>
                <a:gd name="T65" fmla="*/ 141 h 520"/>
                <a:gd name="T66" fmla="*/ 332 w 447"/>
                <a:gd name="T67" fmla="*/ 137 h 520"/>
                <a:gd name="T68" fmla="*/ 307 w 447"/>
                <a:gd name="T69" fmla="*/ 141 h 520"/>
                <a:gd name="T70" fmla="*/ 286 w 447"/>
                <a:gd name="T71" fmla="*/ 166 h 520"/>
                <a:gd name="T72" fmla="*/ 285 w 447"/>
                <a:gd name="T73" fmla="*/ 199 h 520"/>
                <a:gd name="T74" fmla="*/ 289 w 447"/>
                <a:gd name="T75" fmla="*/ 222 h 520"/>
                <a:gd name="T76" fmla="*/ 295 w 447"/>
                <a:gd name="T77" fmla="*/ 247 h 520"/>
                <a:gd name="T78" fmla="*/ 308 w 447"/>
                <a:gd name="T79" fmla="*/ 268 h 520"/>
                <a:gd name="T80" fmla="*/ 332 w 447"/>
                <a:gd name="T81" fmla="*/ 282 h 520"/>
                <a:gd name="T82" fmla="*/ 357 w 447"/>
                <a:gd name="T83" fmla="*/ 282 h 520"/>
                <a:gd name="T84" fmla="*/ 379 w 447"/>
                <a:gd name="T85" fmla="*/ 272 h 520"/>
                <a:gd name="T86" fmla="*/ 402 w 447"/>
                <a:gd name="T87" fmla="*/ 262 h 520"/>
                <a:gd name="T88" fmla="*/ 426 w 447"/>
                <a:gd name="T89" fmla="*/ 265 h 520"/>
                <a:gd name="T90" fmla="*/ 436 w 447"/>
                <a:gd name="T91" fmla="*/ 287 h 520"/>
                <a:gd name="T92" fmla="*/ 442 w 447"/>
                <a:gd name="T93" fmla="*/ 312 h 520"/>
                <a:gd name="T94" fmla="*/ 444 w 447"/>
                <a:gd name="T95" fmla="*/ 338 h 520"/>
                <a:gd name="T96" fmla="*/ 436 w 447"/>
                <a:gd name="T97" fmla="*/ 358 h 520"/>
                <a:gd name="T98" fmla="*/ 397 w 447"/>
                <a:gd name="T99" fmla="*/ 366 h 520"/>
                <a:gd name="T100" fmla="*/ 363 w 447"/>
                <a:gd name="T101" fmla="*/ 380 h 520"/>
                <a:gd name="T102" fmla="*/ 347 w 447"/>
                <a:gd name="T103" fmla="*/ 406 h 520"/>
                <a:gd name="T104" fmla="*/ 353 w 447"/>
                <a:gd name="T105" fmla="*/ 437 h 520"/>
                <a:gd name="T106" fmla="*/ 372 w 447"/>
                <a:gd name="T107" fmla="*/ 464 h 520"/>
                <a:gd name="T108" fmla="*/ 369 w 447"/>
                <a:gd name="T109" fmla="*/ 492 h 520"/>
                <a:gd name="T110" fmla="*/ 347 w 447"/>
                <a:gd name="T111" fmla="*/ 503 h 520"/>
                <a:gd name="T112" fmla="*/ 323 w 447"/>
                <a:gd name="T113" fmla="*/ 511 h 520"/>
                <a:gd name="T114" fmla="*/ 298 w 447"/>
                <a:gd name="T115" fmla="*/ 516 h 520"/>
                <a:gd name="T116" fmla="*/ 272 w 447"/>
                <a:gd name="T117" fmla="*/ 519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47" h="520">
                  <a:moveTo>
                    <a:pt x="272" y="519"/>
                  </a:moveTo>
                  <a:lnTo>
                    <a:pt x="265" y="512"/>
                  </a:lnTo>
                  <a:lnTo>
                    <a:pt x="259" y="505"/>
                  </a:lnTo>
                  <a:lnTo>
                    <a:pt x="254" y="495"/>
                  </a:lnTo>
                  <a:lnTo>
                    <a:pt x="252" y="486"/>
                  </a:lnTo>
                  <a:lnTo>
                    <a:pt x="248" y="475"/>
                  </a:lnTo>
                  <a:lnTo>
                    <a:pt x="246" y="465"/>
                  </a:lnTo>
                  <a:lnTo>
                    <a:pt x="245" y="454"/>
                  </a:lnTo>
                  <a:lnTo>
                    <a:pt x="242" y="444"/>
                  </a:lnTo>
                  <a:lnTo>
                    <a:pt x="239" y="434"/>
                  </a:lnTo>
                  <a:lnTo>
                    <a:pt x="235" y="425"/>
                  </a:lnTo>
                  <a:lnTo>
                    <a:pt x="230" y="417"/>
                  </a:lnTo>
                  <a:lnTo>
                    <a:pt x="223" y="411"/>
                  </a:lnTo>
                  <a:lnTo>
                    <a:pt x="215" y="406"/>
                  </a:lnTo>
                  <a:lnTo>
                    <a:pt x="205" y="403"/>
                  </a:lnTo>
                  <a:lnTo>
                    <a:pt x="193" y="402"/>
                  </a:lnTo>
                  <a:lnTo>
                    <a:pt x="177" y="403"/>
                  </a:lnTo>
                  <a:lnTo>
                    <a:pt x="168" y="407"/>
                  </a:lnTo>
                  <a:lnTo>
                    <a:pt x="159" y="410"/>
                  </a:lnTo>
                  <a:lnTo>
                    <a:pt x="150" y="412"/>
                  </a:lnTo>
                  <a:lnTo>
                    <a:pt x="140" y="415"/>
                  </a:lnTo>
                  <a:lnTo>
                    <a:pt x="131" y="416"/>
                  </a:lnTo>
                  <a:lnTo>
                    <a:pt x="122" y="417"/>
                  </a:lnTo>
                  <a:lnTo>
                    <a:pt x="112" y="417"/>
                  </a:lnTo>
                  <a:lnTo>
                    <a:pt x="102" y="417"/>
                  </a:lnTo>
                  <a:lnTo>
                    <a:pt x="99" y="412"/>
                  </a:lnTo>
                  <a:lnTo>
                    <a:pt x="96" y="406"/>
                  </a:lnTo>
                  <a:lnTo>
                    <a:pt x="93" y="399"/>
                  </a:lnTo>
                  <a:lnTo>
                    <a:pt x="90" y="393"/>
                  </a:lnTo>
                  <a:lnTo>
                    <a:pt x="87" y="385"/>
                  </a:lnTo>
                  <a:lnTo>
                    <a:pt x="84" y="378"/>
                  </a:lnTo>
                  <a:lnTo>
                    <a:pt x="81" y="370"/>
                  </a:lnTo>
                  <a:lnTo>
                    <a:pt x="79" y="362"/>
                  </a:lnTo>
                  <a:lnTo>
                    <a:pt x="78" y="355"/>
                  </a:lnTo>
                  <a:lnTo>
                    <a:pt x="76" y="347"/>
                  </a:lnTo>
                  <a:lnTo>
                    <a:pt x="75" y="339"/>
                  </a:lnTo>
                  <a:lnTo>
                    <a:pt x="74" y="332"/>
                  </a:lnTo>
                  <a:lnTo>
                    <a:pt x="74" y="324"/>
                  </a:lnTo>
                  <a:lnTo>
                    <a:pt x="75" y="316"/>
                  </a:lnTo>
                  <a:lnTo>
                    <a:pt x="76" y="309"/>
                  </a:lnTo>
                  <a:lnTo>
                    <a:pt x="78" y="302"/>
                  </a:lnTo>
                  <a:lnTo>
                    <a:pt x="87" y="299"/>
                  </a:lnTo>
                  <a:lnTo>
                    <a:pt x="97" y="298"/>
                  </a:lnTo>
                  <a:lnTo>
                    <a:pt x="106" y="300"/>
                  </a:lnTo>
                  <a:lnTo>
                    <a:pt x="116" y="302"/>
                  </a:lnTo>
                  <a:lnTo>
                    <a:pt x="126" y="305"/>
                  </a:lnTo>
                  <a:lnTo>
                    <a:pt x="136" y="306"/>
                  </a:lnTo>
                  <a:lnTo>
                    <a:pt x="146" y="307"/>
                  </a:lnTo>
                  <a:lnTo>
                    <a:pt x="157" y="305"/>
                  </a:lnTo>
                  <a:lnTo>
                    <a:pt x="165" y="302"/>
                  </a:lnTo>
                  <a:lnTo>
                    <a:pt x="170" y="298"/>
                  </a:lnTo>
                  <a:lnTo>
                    <a:pt x="175" y="294"/>
                  </a:lnTo>
                  <a:lnTo>
                    <a:pt x="179" y="290"/>
                  </a:lnTo>
                  <a:lnTo>
                    <a:pt x="182" y="284"/>
                  </a:lnTo>
                  <a:lnTo>
                    <a:pt x="185" y="278"/>
                  </a:lnTo>
                  <a:lnTo>
                    <a:pt x="186" y="273"/>
                  </a:lnTo>
                  <a:lnTo>
                    <a:pt x="187" y="266"/>
                  </a:lnTo>
                  <a:lnTo>
                    <a:pt x="188" y="259"/>
                  </a:lnTo>
                  <a:lnTo>
                    <a:pt x="189" y="253"/>
                  </a:lnTo>
                  <a:lnTo>
                    <a:pt x="189" y="246"/>
                  </a:lnTo>
                  <a:lnTo>
                    <a:pt x="189" y="239"/>
                  </a:lnTo>
                  <a:lnTo>
                    <a:pt x="189" y="232"/>
                  </a:lnTo>
                  <a:lnTo>
                    <a:pt x="189" y="226"/>
                  </a:lnTo>
                  <a:lnTo>
                    <a:pt x="188" y="219"/>
                  </a:lnTo>
                  <a:lnTo>
                    <a:pt x="188" y="213"/>
                  </a:lnTo>
                  <a:lnTo>
                    <a:pt x="186" y="204"/>
                  </a:lnTo>
                  <a:lnTo>
                    <a:pt x="182" y="198"/>
                  </a:lnTo>
                  <a:lnTo>
                    <a:pt x="178" y="191"/>
                  </a:lnTo>
                  <a:lnTo>
                    <a:pt x="173" y="185"/>
                  </a:lnTo>
                  <a:lnTo>
                    <a:pt x="167" y="180"/>
                  </a:lnTo>
                  <a:lnTo>
                    <a:pt x="161" y="176"/>
                  </a:lnTo>
                  <a:lnTo>
                    <a:pt x="153" y="171"/>
                  </a:lnTo>
                  <a:lnTo>
                    <a:pt x="146" y="167"/>
                  </a:lnTo>
                  <a:lnTo>
                    <a:pt x="138" y="167"/>
                  </a:lnTo>
                  <a:lnTo>
                    <a:pt x="130" y="170"/>
                  </a:lnTo>
                  <a:lnTo>
                    <a:pt x="123" y="172"/>
                  </a:lnTo>
                  <a:lnTo>
                    <a:pt x="116" y="175"/>
                  </a:lnTo>
                  <a:lnTo>
                    <a:pt x="108" y="178"/>
                  </a:lnTo>
                  <a:lnTo>
                    <a:pt x="100" y="182"/>
                  </a:lnTo>
                  <a:lnTo>
                    <a:pt x="93" y="185"/>
                  </a:lnTo>
                  <a:lnTo>
                    <a:pt x="86" y="189"/>
                  </a:lnTo>
                  <a:lnTo>
                    <a:pt x="79" y="191"/>
                  </a:lnTo>
                  <a:lnTo>
                    <a:pt x="71" y="194"/>
                  </a:lnTo>
                  <a:lnTo>
                    <a:pt x="64" y="194"/>
                  </a:lnTo>
                  <a:lnTo>
                    <a:pt x="56" y="194"/>
                  </a:lnTo>
                  <a:lnTo>
                    <a:pt x="48" y="193"/>
                  </a:lnTo>
                  <a:lnTo>
                    <a:pt x="41" y="190"/>
                  </a:lnTo>
                  <a:lnTo>
                    <a:pt x="34" y="185"/>
                  </a:lnTo>
                  <a:lnTo>
                    <a:pt x="26" y="179"/>
                  </a:lnTo>
                  <a:lnTo>
                    <a:pt x="24" y="175"/>
                  </a:lnTo>
                  <a:lnTo>
                    <a:pt x="21" y="171"/>
                  </a:lnTo>
                  <a:lnTo>
                    <a:pt x="19" y="166"/>
                  </a:lnTo>
                  <a:lnTo>
                    <a:pt x="15" y="162"/>
                  </a:lnTo>
                  <a:lnTo>
                    <a:pt x="13" y="157"/>
                  </a:lnTo>
                  <a:lnTo>
                    <a:pt x="11" y="151"/>
                  </a:lnTo>
                  <a:lnTo>
                    <a:pt x="9" y="146"/>
                  </a:lnTo>
                  <a:lnTo>
                    <a:pt x="7" y="139"/>
                  </a:lnTo>
                  <a:lnTo>
                    <a:pt x="6" y="134"/>
                  </a:lnTo>
                  <a:lnTo>
                    <a:pt x="4" y="129"/>
                  </a:lnTo>
                  <a:lnTo>
                    <a:pt x="2" y="122"/>
                  </a:lnTo>
                  <a:lnTo>
                    <a:pt x="1" y="116"/>
                  </a:lnTo>
                  <a:lnTo>
                    <a:pt x="0" y="111"/>
                  </a:lnTo>
                  <a:lnTo>
                    <a:pt x="0" y="104"/>
                  </a:lnTo>
                  <a:lnTo>
                    <a:pt x="0" y="98"/>
                  </a:lnTo>
                  <a:lnTo>
                    <a:pt x="0" y="92"/>
                  </a:lnTo>
                  <a:lnTo>
                    <a:pt x="378" y="0"/>
                  </a:lnTo>
                  <a:lnTo>
                    <a:pt x="383" y="5"/>
                  </a:lnTo>
                  <a:lnTo>
                    <a:pt x="387" y="12"/>
                  </a:lnTo>
                  <a:lnTo>
                    <a:pt x="391" y="18"/>
                  </a:lnTo>
                  <a:lnTo>
                    <a:pt x="394" y="26"/>
                  </a:lnTo>
                  <a:lnTo>
                    <a:pt x="397" y="33"/>
                  </a:lnTo>
                  <a:lnTo>
                    <a:pt x="399" y="41"/>
                  </a:lnTo>
                  <a:lnTo>
                    <a:pt x="401" y="49"/>
                  </a:lnTo>
                  <a:lnTo>
                    <a:pt x="403" y="57"/>
                  </a:lnTo>
                  <a:lnTo>
                    <a:pt x="405" y="65"/>
                  </a:lnTo>
                  <a:lnTo>
                    <a:pt x="406" y="74"/>
                  </a:lnTo>
                  <a:lnTo>
                    <a:pt x="407" y="82"/>
                  </a:lnTo>
                  <a:lnTo>
                    <a:pt x="408" y="91"/>
                  </a:lnTo>
                  <a:lnTo>
                    <a:pt x="410" y="99"/>
                  </a:lnTo>
                  <a:lnTo>
                    <a:pt x="411" y="107"/>
                  </a:lnTo>
                  <a:lnTo>
                    <a:pt x="412" y="115"/>
                  </a:lnTo>
                  <a:lnTo>
                    <a:pt x="413" y="123"/>
                  </a:lnTo>
                  <a:lnTo>
                    <a:pt x="401" y="138"/>
                  </a:lnTo>
                  <a:lnTo>
                    <a:pt x="396" y="141"/>
                  </a:lnTo>
                  <a:lnTo>
                    <a:pt x="391" y="143"/>
                  </a:lnTo>
                  <a:lnTo>
                    <a:pt x="386" y="144"/>
                  </a:lnTo>
                  <a:lnTo>
                    <a:pt x="380" y="144"/>
                  </a:lnTo>
                  <a:lnTo>
                    <a:pt x="375" y="144"/>
                  </a:lnTo>
                  <a:lnTo>
                    <a:pt x="370" y="144"/>
                  </a:lnTo>
                  <a:lnTo>
                    <a:pt x="365" y="143"/>
                  </a:lnTo>
                  <a:lnTo>
                    <a:pt x="359" y="142"/>
                  </a:lnTo>
                  <a:lnTo>
                    <a:pt x="354" y="141"/>
                  </a:lnTo>
                  <a:lnTo>
                    <a:pt x="348" y="139"/>
                  </a:lnTo>
                  <a:lnTo>
                    <a:pt x="343" y="139"/>
                  </a:lnTo>
                  <a:lnTo>
                    <a:pt x="338" y="138"/>
                  </a:lnTo>
                  <a:lnTo>
                    <a:pt x="332" y="137"/>
                  </a:lnTo>
                  <a:lnTo>
                    <a:pt x="326" y="136"/>
                  </a:lnTo>
                  <a:lnTo>
                    <a:pt x="320" y="137"/>
                  </a:lnTo>
                  <a:lnTo>
                    <a:pt x="314" y="138"/>
                  </a:lnTo>
                  <a:lnTo>
                    <a:pt x="307" y="141"/>
                  </a:lnTo>
                  <a:lnTo>
                    <a:pt x="301" y="146"/>
                  </a:lnTo>
                  <a:lnTo>
                    <a:pt x="295" y="152"/>
                  </a:lnTo>
                  <a:lnTo>
                    <a:pt x="290" y="159"/>
                  </a:lnTo>
                  <a:lnTo>
                    <a:pt x="286" y="166"/>
                  </a:lnTo>
                  <a:lnTo>
                    <a:pt x="284" y="175"/>
                  </a:lnTo>
                  <a:lnTo>
                    <a:pt x="282" y="184"/>
                  </a:lnTo>
                  <a:lnTo>
                    <a:pt x="283" y="194"/>
                  </a:lnTo>
                  <a:lnTo>
                    <a:pt x="285" y="199"/>
                  </a:lnTo>
                  <a:lnTo>
                    <a:pt x="286" y="204"/>
                  </a:lnTo>
                  <a:lnTo>
                    <a:pt x="286" y="210"/>
                  </a:lnTo>
                  <a:lnTo>
                    <a:pt x="287" y="217"/>
                  </a:lnTo>
                  <a:lnTo>
                    <a:pt x="289" y="222"/>
                  </a:lnTo>
                  <a:lnTo>
                    <a:pt x="290" y="229"/>
                  </a:lnTo>
                  <a:lnTo>
                    <a:pt x="292" y="235"/>
                  </a:lnTo>
                  <a:lnTo>
                    <a:pt x="293" y="241"/>
                  </a:lnTo>
                  <a:lnTo>
                    <a:pt x="295" y="247"/>
                  </a:lnTo>
                  <a:lnTo>
                    <a:pt x="298" y="253"/>
                  </a:lnTo>
                  <a:lnTo>
                    <a:pt x="300" y="259"/>
                  </a:lnTo>
                  <a:lnTo>
                    <a:pt x="304" y="264"/>
                  </a:lnTo>
                  <a:lnTo>
                    <a:pt x="308" y="268"/>
                  </a:lnTo>
                  <a:lnTo>
                    <a:pt x="313" y="273"/>
                  </a:lnTo>
                  <a:lnTo>
                    <a:pt x="319" y="276"/>
                  </a:lnTo>
                  <a:lnTo>
                    <a:pt x="326" y="279"/>
                  </a:lnTo>
                  <a:lnTo>
                    <a:pt x="332" y="282"/>
                  </a:lnTo>
                  <a:lnTo>
                    <a:pt x="339" y="284"/>
                  </a:lnTo>
                  <a:lnTo>
                    <a:pt x="345" y="284"/>
                  </a:lnTo>
                  <a:lnTo>
                    <a:pt x="351" y="284"/>
                  </a:lnTo>
                  <a:lnTo>
                    <a:pt x="357" y="282"/>
                  </a:lnTo>
                  <a:lnTo>
                    <a:pt x="362" y="280"/>
                  </a:lnTo>
                  <a:lnTo>
                    <a:pt x="367" y="278"/>
                  </a:lnTo>
                  <a:lnTo>
                    <a:pt x="373" y="274"/>
                  </a:lnTo>
                  <a:lnTo>
                    <a:pt x="379" y="272"/>
                  </a:lnTo>
                  <a:lnTo>
                    <a:pt x="385" y="268"/>
                  </a:lnTo>
                  <a:lnTo>
                    <a:pt x="390" y="266"/>
                  </a:lnTo>
                  <a:lnTo>
                    <a:pt x="396" y="264"/>
                  </a:lnTo>
                  <a:lnTo>
                    <a:pt x="402" y="262"/>
                  </a:lnTo>
                  <a:lnTo>
                    <a:pt x="407" y="260"/>
                  </a:lnTo>
                  <a:lnTo>
                    <a:pt x="414" y="260"/>
                  </a:lnTo>
                  <a:lnTo>
                    <a:pt x="420" y="261"/>
                  </a:lnTo>
                  <a:lnTo>
                    <a:pt x="426" y="265"/>
                  </a:lnTo>
                  <a:lnTo>
                    <a:pt x="429" y="270"/>
                  </a:lnTo>
                  <a:lnTo>
                    <a:pt x="432" y="275"/>
                  </a:lnTo>
                  <a:lnTo>
                    <a:pt x="434" y="281"/>
                  </a:lnTo>
                  <a:lnTo>
                    <a:pt x="436" y="287"/>
                  </a:lnTo>
                  <a:lnTo>
                    <a:pt x="439" y="292"/>
                  </a:lnTo>
                  <a:lnTo>
                    <a:pt x="439" y="299"/>
                  </a:lnTo>
                  <a:lnTo>
                    <a:pt x="440" y="305"/>
                  </a:lnTo>
                  <a:lnTo>
                    <a:pt x="442" y="312"/>
                  </a:lnTo>
                  <a:lnTo>
                    <a:pt x="442" y="319"/>
                  </a:lnTo>
                  <a:lnTo>
                    <a:pt x="443" y="325"/>
                  </a:lnTo>
                  <a:lnTo>
                    <a:pt x="443" y="332"/>
                  </a:lnTo>
                  <a:lnTo>
                    <a:pt x="444" y="338"/>
                  </a:lnTo>
                  <a:lnTo>
                    <a:pt x="445" y="345"/>
                  </a:lnTo>
                  <a:lnTo>
                    <a:pt x="445" y="352"/>
                  </a:lnTo>
                  <a:lnTo>
                    <a:pt x="446" y="358"/>
                  </a:lnTo>
                  <a:lnTo>
                    <a:pt x="436" y="358"/>
                  </a:lnTo>
                  <a:lnTo>
                    <a:pt x="426" y="359"/>
                  </a:lnTo>
                  <a:lnTo>
                    <a:pt x="417" y="361"/>
                  </a:lnTo>
                  <a:lnTo>
                    <a:pt x="406" y="363"/>
                  </a:lnTo>
                  <a:lnTo>
                    <a:pt x="397" y="366"/>
                  </a:lnTo>
                  <a:lnTo>
                    <a:pt x="386" y="369"/>
                  </a:lnTo>
                  <a:lnTo>
                    <a:pt x="377" y="372"/>
                  </a:lnTo>
                  <a:lnTo>
                    <a:pt x="366" y="377"/>
                  </a:lnTo>
                  <a:lnTo>
                    <a:pt x="363" y="380"/>
                  </a:lnTo>
                  <a:lnTo>
                    <a:pt x="359" y="385"/>
                  </a:lnTo>
                  <a:lnTo>
                    <a:pt x="354" y="391"/>
                  </a:lnTo>
                  <a:lnTo>
                    <a:pt x="351" y="398"/>
                  </a:lnTo>
                  <a:lnTo>
                    <a:pt x="347" y="406"/>
                  </a:lnTo>
                  <a:lnTo>
                    <a:pt x="346" y="414"/>
                  </a:lnTo>
                  <a:lnTo>
                    <a:pt x="347" y="421"/>
                  </a:lnTo>
                  <a:lnTo>
                    <a:pt x="350" y="429"/>
                  </a:lnTo>
                  <a:lnTo>
                    <a:pt x="353" y="437"/>
                  </a:lnTo>
                  <a:lnTo>
                    <a:pt x="358" y="444"/>
                  </a:lnTo>
                  <a:lnTo>
                    <a:pt x="363" y="450"/>
                  </a:lnTo>
                  <a:lnTo>
                    <a:pt x="368" y="458"/>
                  </a:lnTo>
                  <a:lnTo>
                    <a:pt x="372" y="464"/>
                  </a:lnTo>
                  <a:lnTo>
                    <a:pt x="374" y="472"/>
                  </a:lnTo>
                  <a:lnTo>
                    <a:pt x="375" y="480"/>
                  </a:lnTo>
                  <a:lnTo>
                    <a:pt x="373" y="489"/>
                  </a:lnTo>
                  <a:lnTo>
                    <a:pt x="369" y="492"/>
                  </a:lnTo>
                  <a:lnTo>
                    <a:pt x="364" y="495"/>
                  </a:lnTo>
                  <a:lnTo>
                    <a:pt x="359" y="498"/>
                  </a:lnTo>
                  <a:lnTo>
                    <a:pt x="353" y="500"/>
                  </a:lnTo>
                  <a:lnTo>
                    <a:pt x="347" y="503"/>
                  </a:lnTo>
                  <a:lnTo>
                    <a:pt x="341" y="505"/>
                  </a:lnTo>
                  <a:lnTo>
                    <a:pt x="336" y="508"/>
                  </a:lnTo>
                  <a:lnTo>
                    <a:pt x="330" y="509"/>
                  </a:lnTo>
                  <a:lnTo>
                    <a:pt x="323" y="511"/>
                  </a:lnTo>
                  <a:lnTo>
                    <a:pt x="317" y="512"/>
                  </a:lnTo>
                  <a:lnTo>
                    <a:pt x="311" y="514"/>
                  </a:lnTo>
                  <a:lnTo>
                    <a:pt x="304" y="515"/>
                  </a:lnTo>
                  <a:lnTo>
                    <a:pt x="298" y="516"/>
                  </a:lnTo>
                  <a:lnTo>
                    <a:pt x="292" y="517"/>
                  </a:lnTo>
                  <a:lnTo>
                    <a:pt x="285" y="518"/>
                  </a:lnTo>
                  <a:lnTo>
                    <a:pt x="279" y="519"/>
                  </a:lnTo>
                  <a:lnTo>
                    <a:pt x="272" y="519"/>
                  </a:lnTo>
                </a:path>
              </a:pathLst>
            </a:custGeom>
            <a:solidFill>
              <a:schemeClr val="bg1"/>
            </a:solidFill>
            <a:ln>
              <a:noFill/>
            </a:ln>
            <a:effectLst>
              <a:prstShdw prst="shdw17" dist="17961" dir="2700000">
                <a:schemeClr val="bg1">
                  <a:gamma/>
                  <a:shade val="60000"/>
                  <a:invGamma/>
                </a:schemeClr>
              </a:prstShdw>
            </a:effectLst>
            <a:extLst>
              <a:ext uri="{91240B29-F687-4F45-9708-019B960494DF}">
                <a14:hiddenLine xmlns:a14="http://schemas.microsoft.com/office/drawing/2010/main" w="9525" cap="rnd">
                  <a:solidFill>
                    <a:schemeClr val="tx1"/>
                  </a:solidFill>
                  <a:round/>
                  <a:headEnd/>
                  <a:tailEnd/>
                </a14:hiddenLine>
              </a:ext>
            </a:extLst>
          </p:spPr>
          <p:txBody>
            <a:bodyPr/>
            <a:lstStyle/>
            <a:p>
              <a:endParaRPr lang="en-US" dirty="0"/>
            </a:p>
          </p:txBody>
        </p:sp>
        <p:sp>
          <p:nvSpPr>
            <p:cNvPr id="2053" name="Freeform 5"/>
            <p:cNvSpPr>
              <a:spLocks/>
            </p:cNvSpPr>
            <p:nvPr/>
          </p:nvSpPr>
          <p:spPr bwMode="grayWhite">
            <a:xfrm>
              <a:off x="19" y="1775"/>
              <a:ext cx="462" cy="618"/>
            </a:xfrm>
            <a:custGeom>
              <a:avLst/>
              <a:gdLst>
                <a:gd name="T0" fmla="*/ 224 w 462"/>
                <a:gd name="T1" fmla="*/ 439 h 618"/>
                <a:gd name="T2" fmla="*/ 193 w 462"/>
                <a:gd name="T3" fmla="*/ 434 h 618"/>
                <a:gd name="T4" fmla="*/ 165 w 462"/>
                <a:gd name="T5" fmla="*/ 436 h 618"/>
                <a:gd name="T6" fmla="*/ 156 w 462"/>
                <a:gd name="T7" fmla="*/ 444 h 618"/>
                <a:gd name="T8" fmla="*/ 147 w 462"/>
                <a:gd name="T9" fmla="*/ 461 h 618"/>
                <a:gd name="T10" fmla="*/ 147 w 462"/>
                <a:gd name="T11" fmla="*/ 487 h 618"/>
                <a:gd name="T12" fmla="*/ 143 w 462"/>
                <a:gd name="T13" fmla="*/ 513 h 618"/>
                <a:gd name="T14" fmla="*/ 136 w 462"/>
                <a:gd name="T15" fmla="*/ 537 h 618"/>
                <a:gd name="T16" fmla="*/ 7 w 462"/>
                <a:gd name="T17" fmla="*/ 549 h 618"/>
                <a:gd name="T18" fmla="*/ 5 w 462"/>
                <a:gd name="T19" fmla="*/ 510 h 618"/>
                <a:gd name="T20" fmla="*/ 1 w 462"/>
                <a:gd name="T21" fmla="*/ 472 h 618"/>
                <a:gd name="T22" fmla="*/ 1 w 462"/>
                <a:gd name="T23" fmla="*/ 433 h 618"/>
                <a:gd name="T24" fmla="*/ 12 w 462"/>
                <a:gd name="T25" fmla="*/ 392 h 618"/>
                <a:gd name="T26" fmla="*/ 37 w 462"/>
                <a:gd name="T27" fmla="*/ 383 h 618"/>
                <a:gd name="T28" fmla="*/ 66 w 462"/>
                <a:gd name="T29" fmla="*/ 389 h 618"/>
                <a:gd name="T30" fmla="*/ 94 w 462"/>
                <a:gd name="T31" fmla="*/ 403 h 618"/>
                <a:gd name="T32" fmla="*/ 120 w 462"/>
                <a:gd name="T33" fmla="*/ 417 h 618"/>
                <a:gd name="T34" fmla="*/ 156 w 462"/>
                <a:gd name="T35" fmla="*/ 399 h 618"/>
                <a:gd name="T36" fmla="*/ 166 w 462"/>
                <a:gd name="T37" fmla="*/ 363 h 618"/>
                <a:gd name="T38" fmla="*/ 164 w 462"/>
                <a:gd name="T39" fmla="*/ 321 h 618"/>
                <a:gd name="T40" fmla="*/ 158 w 462"/>
                <a:gd name="T41" fmla="*/ 280 h 618"/>
                <a:gd name="T42" fmla="*/ 71 w 462"/>
                <a:gd name="T43" fmla="*/ 135 h 618"/>
                <a:gd name="T44" fmla="*/ 104 w 462"/>
                <a:gd name="T45" fmla="*/ 141 h 618"/>
                <a:gd name="T46" fmla="*/ 137 w 462"/>
                <a:gd name="T47" fmla="*/ 147 h 618"/>
                <a:gd name="T48" fmla="*/ 170 w 462"/>
                <a:gd name="T49" fmla="*/ 144 h 618"/>
                <a:gd name="T50" fmla="*/ 195 w 462"/>
                <a:gd name="T51" fmla="*/ 128 h 618"/>
                <a:gd name="T52" fmla="*/ 206 w 462"/>
                <a:gd name="T53" fmla="*/ 114 h 618"/>
                <a:gd name="T54" fmla="*/ 216 w 462"/>
                <a:gd name="T55" fmla="*/ 92 h 618"/>
                <a:gd name="T56" fmla="*/ 211 w 462"/>
                <a:gd name="T57" fmla="*/ 69 h 618"/>
                <a:gd name="T58" fmla="*/ 207 w 462"/>
                <a:gd name="T59" fmla="*/ 47 h 618"/>
                <a:gd name="T60" fmla="*/ 208 w 462"/>
                <a:gd name="T61" fmla="*/ 24 h 618"/>
                <a:gd name="T62" fmla="*/ 221 w 462"/>
                <a:gd name="T63" fmla="*/ 2 h 618"/>
                <a:gd name="T64" fmla="*/ 245 w 462"/>
                <a:gd name="T65" fmla="*/ 0 h 618"/>
                <a:gd name="T66" fmla="*/ 272 w 462"/>
                <a:gd name="T67" fmla="*/ 5 h 618"/>
                <a:gd name="T68" fmla="*/ 296 w 462"/>
                <a:gd name="T69" fmla="*/ 17 h 618"/>
                <a:gd name="T70" fmla="*/ 316 w 462"/>
                <a:gd name="T71" fmla="*/ 38 h 618"/>
                <a:gd name="T72" fmla="*/ 317 w 462"/>
                <a:gd name="T73" fmla="*/ 66 h 618"/>
                <a:gd name="T74" fmla="*/ 304 w 462"/>
                <a:gd name="T75" fmla="*/ 94 h 618"/>
                <a:gd name="T76" fmla="*/ 294 w 462"/>
                <a:gd name="T77" fmla="*/ 125 h 618"/>
                <a:gd name="T78" fmla="*/ 302 w 462"/>
                <a:gd name="T79" fmla="*/ 158 h 618"/>
                <a:gd name="T80" fmla="*/ 337 w 462"/>
                <a:gd name="T81" fmla="*/ 181 h 618"/>
                <a:gd name="T82" fmla="*/ 380 w 462"/>
                <a:gd name="T83" fmla="*/ 188 h 618"/>
                <a:gd name="T84" fmla="*/ 427 w 462"/>
                <a:gd name="T85" fmla="*/ 190 h 618"/>
                <a:gd name="T86" fmla="*/ 431 w 462"/>
                <a:gd name="T87" fmla="*/ 329 h 618"/>
                <a:gd name="T88" fmla="*/ 401 w 462"/>
                <a:gd name="T89" fmla="*/ 338 h 618"/>
                <a:gd name="T90" fmla="*/ 370 w 462"/>
                <a:gd name="T91" fmla="*/ 331 h 618"/>
                <a:gd name="T92" fmla="*/ 337 w 462"/>
                <a:gd name="T93" fmla="*/ 319 h 618"/>
                <a:gd name="T94" fmla="*/ 303 w 462"/>
                <a:gd name="T95" fmla="*/ 316 h 618"/>
                <a:gd name="T96" fmla="*/ 281 w 462"/>
                <a:gd name="T97" fmla="*/ 333 h 618"/>
                <a:gd name="T98" fmla="*/ 268 w 462"/>
                <a:gd name="T99" fmla="*/ 361 h 618"/>
                <a:gd name="T100" fmla="*/ 263 w 462"/>
                <a:gd name="T101" fmla="*/ 393 h 618"/>
                <a:gd name="T102" fmla="*/ 264 w 462"/>
                <a:gd name="T103" fmla="*/ 427 h 618"/>
                <a:gd name="T104" fmla="*/ 286 w 462"/>
                <a:gd name="T105" fmla="*/ 457 h 618"/>
                <a:gd name="T106" fmla="*/ 317 w 462"/>
                <a:gd name="T107" fmla="*/ 464 h 618"/>
                <a:gd name="T108" fmla="*/ 354 w 462"/>
                <a:gd name="T109" fmla="*/ 463 h 618"/>
                <a:gd name="T110" fmla="*/ 392 w 462"/>
                <a:gd name="T111" fmla="*/ 473 h 618"/>
                <a:gd name="T112" fmla="*/ 401 w 462"/>
                <a:gd name="T113" fmla="*/ 509 h 618"/>
                <a:gd name="T114" fmla="*/ 403 w 462"/>
                <a:gd name="T115" fmla="*/ 547 h 618"/>
                <a:gd name="T116" fmla="*/ 398 w 462"/>
                <a:gd name="T117" fmla="*/ 583 h 618"/>
                <a:gd name="T118" fmla="*/ 388 w 462"/>
                <a:gd name="T119" fmla="*/ 617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2" h="618">
                  <a:moveTo>
                    <a:pt x="384" y="617"/>
                  </a:moveTo>
                  <a:lnTo>
                    <a:pt x="248" y="578"/>
                  </a:lnTo>
                  <a:lnTo>
                    <a:pt x="231" y="442"/>
                  </a:lnTo>
                  <a:lnTo>
                    <a:pt x="224" y="439"/>
                  </a:lnTo>
                  <a:lnTo>
                    <a:pt x="217" y="436"/>
                  </a:lnTo>
                  <a:lnTo>
                    <a:pt x="209" y="435"/>
                  </a:lnTo>
                  <a:lnTo>
                    <a:pt x="201" y="434"/>
                  </a:lnTo>
                  <a:lnTo>
                    <a:pt x="193" y="434"/>
                  </a:lnTo>
                  <a:lnTo>
                    <a:pt x="185" y="434"/>
                  </a:lnTo>
                  <a:lnTo>
                    <a:pt x="176" y="435"/>
                  </a:lnTo>
                  <a:lnTo>
                    <a:pt x="167" y="435"/>
                  </a:lnTo>
                  <a:lnTo>
                    <a:pt x="165" y="436"/>
                  </a:lnTo>
                  <a:lnTo>
                    <a:pt x="162" y="438"/>
                  </a:lnTo>
                  <a:lnTo>
                    <a:pt x="160" y="440"/>
                  </a:lnTo>
                  <a:lnTo>
                    <a:pt x="158" y="442"/>
                  </a:lnTo>
                  <a:lnTo>
                    <a:pt x="156" y="444"/>
                  </a:lnTo>
                  <a:lnTo>
                    <a:pt x="153" y="448"/>
                  </a:lnTo>
                  <a:lnTo>
                    <a:pt x="151" y="452"/>
                  </a:lnTo>
                  <a:lnTo>
                    <a:pt x="147" y="456"/>
                  </a:lnTo>
                  <a:lnTo>
                    <a:pt x="147" y="461"/>
                  </a:lnTo>
                  <a:lnTo>
                    <a:pt x="147" y="468"/>
                  </a:lnTo>
                  <a:lnTo>
                    <a:pt x="147" y="474"/>
                  </a:lnTo>
                  <a:lnTo>
                    <a:pt x="147" y="480"/>
                  </a:lnTo>
                  <a:lnTo>
                    <a:pt x="147" y="487"/>
                  </a:lnTo>
                  <a:lnTo>
                    <a:pt x="146" y="493"/>
                  </a:lnTo>
                  <a:lnTo>
                    <a:pt x="146" y="499"/>
                  </a:lnTo>
                  <a:lnTo>
                    <a:pt x="145" y="506"/>
                  </a:lnTo>
                  <a:lnTo>
                    <a:pt x="143" y="513"/>
                  </a:lnTo>
                  <a:lnTo>
                    <a:pt x="143" y="520"/>
                  </a:lnTo>
                  <a:lnTo>
                    <a:pt x="141" y="525"/>
                  </a:lnTo>
                  <a:lnTo>
                    <a:pt x="139" y="532"/>
                  </a:lnTo>
                  <a:lnTo>
                    <a:pt x="136" y="537"/>
                  </a:lnTo>
                  <a:lnTo>
                    <a:pt x="134" y="543"/>
                  </a:lnTo>
                  <a:lnTo>
                    <a:pt x="131" y="549"/>
                  </a:lnTo>
                  <a:lnTo>
                    <a:pt x="128" y="553"/>
                  </a:lnTo>
                  <a:lnTo>
                    <a:pt x="7" y="549"/>
                  </a:lnTo>
                  <a:lnTo>
                    <a:pt x="7" y="539"/>
                  </a:lnTo>
                  <a:lnTo>
                    <a:pt x="7" y="530"/>
                  </a:lnTo>
                  <a:lnTo>
                    <a:pt x="6" y="521"/>
                  </a:lnTo>
                  <a:lnTo>
                    <a:pt x="5" y="510"/>
                  </a:lnTo>
                  <a:lnTo>
                    <a:pt x="4" y="501"/>
                  </a:lnTo>
                  <a:lnTo>
                    <a:pt x="2" y="492"/>
                  </a:lnTo>
                  <a:lnTo>
                    <a:pt x="1" y="482"/>
                  </a:lnTo>
                  <a:lnTo>
                    <a:pt x="1" y="472"/>
                  </a:lnTo>
                  <a:lnTo>
                    <a:pt x="0" y="463"/>
                  </a:lnTo>
                  <a:lnTo>
                    <a:pt x="0" y="453"/>
                  </a:lnTo>
                  <a:lnTo>
                    <a:pt x="0" y="442"/>
                  </a:lnTo>
                  <a:lnTo>
                    <a:pt x="1" y="433"/>
                  </a:lnTo>
                  <a:lnTo>
                    <a:pt x="3" y="423"/>
                  </a:lnTo>
                  <a:lnTo>
                    <a:pt x="5" y="413"/>
                  </a:lnTo>
                  <a:lnTo>
                    <a:pt x="8" y="402"/>
                  </a:lnTo>
                  <a:lnTo>
                    <a:pt x="12" y="392"/>
                  </a:lnTo>
                  <a:lnTo>
                    <a:pt x="18" y="388"/>
                  </a:lnTo>
                  <a:lnTo>
                    <a:pt x="24" y="386"/>
                  </a:lnTo>
                  <a:lnTo>
                    <a:pt x="30" y="384"/>
                  </a:lnTo>
                  <a:lnTo>
                    <a:pt x="37" y="383"/>
                  </a:lnTo>
                  <a:lnTo>
                    <a:pt x="45" y="384"/>
                  </a:lnTo>
                  <a:lnTo>
                    <a:pt x="52" y="385"/>
                  </a:lnTo>
                  <a:lnTo>
                    <a:pt x="59" y="387"/>
                  </a:lnTo>
                  <a:lnTo>
                    <a:pt x="66" y="389"/>
                  </a:lnTo>
                  <a:lnTo>
                    <a:pt x="73" y="392"/>
                  </a:lnTo>
                  <a:lnTo>
                    <a:pt x="80" y="396"/>
                  </a:lnTo>
                  <a:lnTo>
                    <a:pt x="87" y="400"/>
                  </a:lnTo>
                  <a:lnTo>
                    <a:pt x="94" y="403"/>
                  </a:lnTo>
                  <a:lnTo>
                    <a:pt x="100" y="407"/>
                  </a:lnTo>
                  <a:lnTo>
                    <a:pt x="107" y="411"/>
                  </a:lnTo>
                  <a:lnTo>
                    <a:pt x="113" y="415"/>
                  </a:lnTo>
                  <a:lnTo>
                    <a:pt x="120" y="417"/>
                  </a:lnTo>
                  <a:lnTo>
                    <a:pt x="136" y="417"/>
                  </a:lnTo>
                  <a:lnTo>
                    <a:pt x="143" y="412"/>
                  </a:lnTo>
                  <a:lnTo>
                    <a:pt x="151" y="406"/>
                  </a:lnTo>
                  <a:lnTo>
                    <a:pt x="156" y="399"/>
                  </a:lnTo>
                  <a:lnTo>
                    <a:pt x="160" y="391"/>
                  </a:lnTo>
                  <a:lnTo>
                    <a:pt x="163" y="383"/>
                  </a:lnTo>
                  <a:lnTo>
                    <a:pt x="165" y="373"/>
                  </a:lnTo>
                  <a:lnTo>
                    <a:pt x="166" y="363"/>
                  </a:lnTo>
                  <a:lnTo>
                    <a:pt x="166" y="353"/>
                  </a:lnTo>
                  <a:lnTo>
                    <a:pt x="166" y="343"/>
                  </a:lnTo>
                  <a:lnTo>
                    <a:pt x="166" y="333"/>
                  </a:lnTo>
                  <a:lnTo>
                    <a:pt x="164" y="321"/>
                  </a:lnTo>
                  <a:lnTo>
                    <a:pt x="163" y="311"/>
                  </a:lnTo>
                  <a:lnTo>
                    <a:pt x="161" y="301"/>
                  </a:lnTo>
                  <a:lnTo>
                    <a:pt x="159" y="290"/>
                  </a:lnTo>
                  <a:lnTo>
                    <a:pt x="158" y="280"/>
                  </a:lnTo>
                  <a:lnTo>
                    <a:pt x="156" y="270"/>
                  </a:lnTo>
                  <a:lnTo>
                    <a:pt x="39" y="241"/>
                  </a:lnTo>
                  <a:lnTo>
                    <a:pt x="63" y="135"/>
                  </a:lnTo>
                  <a:lnTo>
                    <a:pt x="71" y="135"/>
                  </a:lnTo>
                  <a:lnTo>
                    <a:pt x="79" y="136"/>
                  </a:lnTo>
                  <a:lnTo>
                    <a:pt x="87" y="137"/>
                  </a:lnTo>
                  <a:lnTo>
                    <a:pt x="96" y="139"/>
                  </a:lnTo>
                  <a:lnTo>
                    <a:pt x="104" y="141"/>
                  </a:lnTo>
                  <a:lnTo>
                    <a:pt x="113" y="143"/>
                  </a:lnTo>
                  <a:lnTo>
                    <a:pt x="120" y="144"/>
                  </a:lnTo>
                  <a:lnTo>
                    <a:pt x="129" y="146"/>
                  </a:lnTo>
                  <a:lnTo>
                    <a:pt x="137" y="147"/>
                  </a:lnTo>
                  <a:lnTo>
                    <a:pt x="146" y="147"/>
                  </a:lnTo>
                  <a:lnTo>
                    <a:pt x="154" y="147"/>
                  </a:lnTo>
                  <a:lnTo>
                    <a:pt x="162" y="146"/>
                  </a:lnTo>
                  <a:lnTo>
                    <a:pt x="170" y="144"/>
                  </a:lnTo>
                  <a:lnTo>
                    <a:pt x="177" y="141"/>
                  </a:lnTo>
                  <a:lnTo>
                    <a:pt x="185" y="136"/>
                  </a:lnTo>
                  <a:lnTo>
                    <a:pt x="192" y="132"/>
                  </a:lnTo>
                  <a:lnTo>
                    <a:pt x="195" y="128"/>
                  </a:lnTo>
                  <a:lnTo>
                    <a:pt x="197" y="125"/>
                  </a:lnTo>
                  <a:lnTo>
                    <a:pt x="200" y="121"/>
                  </a:lnTo>
                  <a:lnTo>
                    <a:pt x="204" y="118"/>
                  </a:lnTo>
                  <a:lnTo>
                    <a:pt x="206" y="114"/>
                  </a:lnTo>
                  <a:lnTo>
                    <a:pt x="210" y="108"/>
                  </a:lnTo>
                  <a:lnTo>
                    <a:pt x="212" y="104"/>
                  </a:lnTo>
                  <a:lnTo>
                    <a:pt x="216" y="97"/>
                  </a:lnTo>
                  <a:lnTo>
                    <a:pt x="216" y="92"/>
                  </a:lnTo>
                  <a:lnTo>
                    <a:pt x="214" y="86"/>
                  </a:lnTo>
                  <a:lnTo>
                    <a:pt x="214" y="80"/>
                  </a:lnTo>
                  <a:lnTo>
                    <a:pt x="212" y="76"/>
                  </a:lnTo>
                  <a:lnTo>
                    <a:pt x="211" y="69"/>
                  </a:lnTo>
                  <a:lnTo>
                    <a:pt x="210" y="65"/>
                  </a:lnTo>
                  <a:lnTo>
                    <a:pt x="209" y="58"/>
                  </a:lnTo>
                  <a:lnTo>
                    <a:pt x="208" y="53"/>
                  </a:lnTo>
                  <a:lnTo>
                    <a:pt x="207" y="47"/>
                  </a:lnTo>
                  <a:lnTo>
                    <a:pt x="206" y="41"/>
                  </a:lnTo>
                  <a:lnTo>
                    <a:pt x="206" y="35"/>
                  </a:lnTo>
                  <a:lnTo>
                    <a:pt x="207" y="29"/>
                  </a:lnTo>
                  <a:lnTo>
                    <a:pt x="208" y="24"/>
                  </a:lnTo>
                  <a:lnTo>
                    <a:pt x="210" y="17"/>
                  </a:lnTo>
                  <a:lnTo>
                    <a:pt x="212" y="11"/>
                  </a:lnTo>
                  <a:lnTo>
                    <a:pt x="216" y="5"/>
                  </a:lnTo>
                  <a:lnTo>
                    <a:pt x="221" y="2"/>
                  </a:lnTo>
                  <a:lnTo>
                    <a:pt x="226" y="1"/>
                  </a:lnTo>
                  <a:lnTo>
                    <a:pt x="233" y="0"/>
                  </a:lnTo>
                  <a:lnTo>
                    <a:pt x="239" y="0"/>
                  </a:lnTo>
                  <a:lnTo>
                    <a:pt x="245" y="0"/>
                  </a:lnTo>
                  <a:lnTo>
                    <a:pt x="251" y="0"/>
                  </a:lnTo>
                  <a:lnTo>
                    <a:pt x="258" y="1"/>
                  </a:lnTo>
                  <a:lnTo>
                    <a:pt x="264" y="3"/>
                  </a:lnTo>
                  <a:lnTo>
                    <a:pt x="272" y="5"/>
                  </a:lnTo>
                  <a:lnTo>
                    <a:pt x="278" y="8"/>
                  </a:lnTo>
                  <a:lnTo>
                    <a:pt x="284" y="11"/>
                  </a:lnTo>
                  <a:lnTo>
                    <a:pt x="290" y="13"/>
                  </a:lnTo>
                  <a:lnTo>
                    <a:pt x="296" y="17"/>
                  </a:lnTo>
                  <a:lnTo>
                    <a:pt x="302" y="21"/>
                  </a:lnTo>
                  <a:lnTo>
                    <a:pt x="307" y="26"/>
                  </a:lnTo>
                  <a:lnTo>
                    <a:pt x="311" y="30"/>
                  </a:lnTo>
                  <a:lnTo>
                    <a:pt x="316" y="38"/>
                  </a:lnTo>
                  <a:lnTo>
                    <a:pt x="318" y="44"/>
                  </a:lnTo>
                  <a:lnTo>
                    <a:pt x="319" y="52"/>
                  </a:lnTo>
                  <a:lnTo>
                    <a:pt x="318" y="59"/>
                  </a:lnTo>
                  <a:lnTo>
                    <a:pt x="317" y="66"/>
                  </a:lnTo>
                  <a:lnTo>
                    <a:pt x="314" y="73"/>
                  </a:lnTo>
                  <a:lnTo>
                    <a:pt x="311" y="80"/>
                  </a:lnTo>
                  <a:lnTo>
                    <a:pt x="308" y="87"/>
                  </a:lnTo>
                  <a:lnTo>
                    <a:pt x="304" y="94"/>
                  </a:lnTo>
                  <a:lnTo>
                    <a:pt x="301" y="102"/>
                  </a:lnTo>
                  <a:lnTo>
                    <a:pt x="297" y="110"/>
                  </a:lnTo>
                  <a:lnTo>
                    <a:pt x="294" y="118"/>
                  </a:lnTo>
                  <a:lnTo>
                    <a:pt x="294" y="125"/>
                  </a:lnTo>
                  <a:lnTo>
                    <a:pt x="293" y="133"/>
                  </a:lnTo>
                  <a:lnTo>
                    <a:pt x="294" y="140"/>
                  </a:lnTo>
                  <a:lnTo>
                    <a:pt x="295" y="147"/>
                  </a:lnTo>
                  <a:lnTo>
                    <a:pt x="302" y="158"/>
                  </a:lnTo>
                  <a:lnTo>
                    <a:pt x="309" y="165"/>
                  </a:lnTo>
                  <a:lnTo>
                    <a:pt x="317" y="172"/>
                  </a:lnTo>
                  <a:lnTo>
                    <a:pt x="327" y="176"/>
                  </a:lnTo>
                  <a:lnTo>
                    <a:pt x="337" y="181"/>
                  </a:lnTo>
                  <a:lnTo>
                    <a:pt x="347" y="183"/>
                  </a:lnTo>
                  <a:lnTo>
                    <a:pt x="357" y="186"/>
                  </a:lnTo>
                  <a:lnTo>
                    <a:pt x="369" y="187"/>
                  </a:lnTo>
                  <a:lnTo>
                    <a:pt x="380" y="188"/>
                  </a:lnTo>
                  <a:lnTo>
                    <a:pt x="392" y="188"/>
                  </a:lnTo>
                  <a:lnTo>
                    <a:pt x="403" y="189"/>
                  </a:lnTo>
                  <a:lnTo>
                    <a:pt x="415" y="189"/>
                  </a:lnTo>
                  <a:lnTo>
                    <a:pt x="427" y="190"/>
                  </a:lnTo>
                  <a:lnTo>
                    <a:pt x="438" y="191"/>
                  </a:lnTo>
                  <a:lnTo>
                    <a:pt x="450" y="192"/>
                  </a:lnTo>
                  <a:lnTo>
                    <a:pt x="461" y="195"/>
                  </a:lnTo>
                  <a:lnTo>
                    <a:pt x="431" y="329"/>
                  </a:lnTo>
                  <a:lnTo>
                    <a:pt x="424" y="334"/>
                  </a:lnTo>
                  <a:lnTo>
                    <a:pt x="416" y="336"/>
                  </a:lnTo>
                  <a:lnTo>
                    <a:pt x="408" y="338"/>
                  </a:lnTo>
                  <a:lnTo>
                    <a:pt x="401" y="338"/>
                  </a:lnTo>
                  <a:lnTo>
                    <a:pt x="393" y="337"/>
                  </a:lnTo>
                  <a:lnTo>
                    <a:pt x="385" y="336"/>
                  </a:lnTo>
                  <a:lnTo>
                    <a:pt x="377" y="334"/>
                  </a:lnTo>
                  <a:lnTo>
                    <a:pt x="370" y="331"/>
                  </a:lnTo>
                  <a:lnTo>
                    <a:pt x="361" y="327"/>
                  </a:lnTo>
                  <a:lnTo>
                    <a:pt x="353" y="325"/>
                  </a:lnTo>
                  <a:lnTo>
                    <a:pt x="345" y="321"/>
                  </a:lnTo>
                  <a:lnTo>
                    <a:pt x="337" y="319"/>
                  </a:lnTo>
                  <a:lnTo>
                    <a:pt x="328" y="317"/>
                  </a:lnTo>
                  <a:lnTo>
                    <a:pt x="320" y="316"/>
                  </a:lnTo>
                  <a:lnTo>
                    <a:pt x="311" y="315"/>
                  </a:lnTo>
                  <a:lnTo>
                    <a:pt x="303" y="316"/>
                  </a:lnTo>
                  <a:lnTo>
                    <a:pt x="297" y="319"/>
                  </a:lnTo>
                  <a:lnTo>
                    <a:pt x="291" y="323"/>
                  </a:lnTo>
                  <a:lnTo>
                    <a:pt x="286" y="327"/>
                  </a:lnTo>
                  <a:lnTo>
                    <a:pt x="281" y="333"/>
                  </a:lnTo>
                  <a:lnTo>
                    <a:pt x="277" y="339"/>
                  </a:lnTo>
                  <a:lnTo>
                    <a:pt x="274" y="346"/>
                  </a:lnTo>
                  <a:lnTo>
                    <a:pt x="271" y="353"/>
                  </a:lnTo>
                  <a:lnTo>
                    <a:pt x="268" y="361"/>
                  </a:lnTo>
                  <a:lnTo>
                    <a:pt x="266" y="368"/>
                  </a:lnTo>
                  <a:lnTo>
                    <a:pt x="264" y="376"/>
                  </a:lnTo>
                  <a:lnTo>
                    <a:pt x="264" y="385"/>
                  </a:lnTo>
                  <a:lnTo>
                    <a:pt x="263" y="393"/>
                  </a:lnTo>
                  <a:lnTo>
                    <a:pt x="263" y="402"/>
                  </a:lnTo>
                  <a:lnTo>
                    <a:pt x="263" y="410"/>
                  </a:lnTo>
                  <a:lnTo>
                    <a:pt x="264" y="418"/>
                  </a:lnTo>
                  <a:lnTo>
                    <a:pt x="264" y="427"/>
                  </a:lnTo>
                  <a:lnTo>
                    <a:pt x="268" y="438"/>
                  </a:lnTo>
                  <a:lnTo>
                    <a:pt x="273" y="446"/>
                  </a:lnTo>
                  <a:lnTo>
                    <a:pt x="279" y="454"/>
                  </a:lnTo>
                  <a:lnTo>
                    <a:pt x="286" y="457"/>
                  </a:lnTo>
                  <a:lnTo>
                    <a:pt x="293" y="461"/>
                  </a:lnTo>
                  <a:lnTo>
                    <a:pt x="300" y="463"/>
                  </a:lnTo>
                  <a:lnTo>
                    <a:pt x="308" y="464"/>
                  </a:lnTo>
                  <a:lnTo>
                    <a:pt x="317" y="464"/>
                  </a:lnTo>
                  <a:lnTo>
                    <a:pt x="326" y="463"/>
                  </a:lnTo>
                  <a:lnTo>
                    <a:pt x="335" y="463"/>
                  </a:lnTo>
                  <a:lnTo>
                    <a:pt x="344" y="462"/>
                  </a:lnTo>
                  <a:lnTo>
                    <a:pt x="354" y="463"/>
                  </a:lnTo>
                  <a:lnTo>
                    <a:pt x="363" y="463"/>
                  </a:lnTo>
                  <a:lnTo>
                    <a:pt x="373" y="465"/>
                  </a:lnTo>
                  <a:lnTo>
                    <a:pt x="383" y="468"/>
                  </a:lnTo>
                  <a:lnTo>
                    <a:pt x="392" y="473"/>
                  </a:lnTo>
                  <a:lnTo>
                    <a:pt x="395" y="482"/>
                  </a:lnTo>
                  <a:lnTo>
                    <a:pt x="398" y="491"/>
                  </a:lnTo>
                  <a:lnTo>
                    <a:pt x="400" y="499"/>
                  </a:lnTo>
                  <a:lnTo>
                    <a:pt x="401" y="509"/>
                  </a:lnTo>
                  <a:lnTo>
                    <a:pt x="403" y="518"/>
                  </a:lnTo>
                  <a:lnTo>
                    <a:pt x="404" y="527"/>
                  </a:lnTo>
                  <a:lnTo>
                    <a:pt x="404" y="536"/>
                  </a:lnTo>
                  <a:lnTo>
                    <a:pt x="403" y="547"/>
                  </a:lnTo>
                  <a:lnTo>
                    <a:pt x="403" y="555"/>
                  </a:lnTo>
                  <a:lnTo>
                    <a:pt x="401" y="564"/>
                  </a:lnTo>
                  <a:lnTo>
                    <a:pt x="400" y="574"/>
                  </a:lnTo>
                  <a:lnTo>
                    <a:pt x="398" y="583"/>
                  </a:lnTo>
                  <a:lnTo>
                    <a:pt x="396" y="591"/>
                  </a:lnTo>
                  <a:lnTo>
                    <a:pt x="393" y="600"/>
                  </a:lnTo>
                  <a:lnTo>
                    <a:pt x="391" y="608"/>
                  </a:lnTo>
                  <a:lnTo>
                    <a:pt x="388" y="617"/>
                  </a:lnTo>
                  <a:lnTo>
                    <a:pt x="384" y="617"/>
                  </a:lnTo>
                </a:path>
              </a:pathLst>
            </a:custGeom>
            <a:solidFill>
              <a:schemeClr val="bg1"/>
            </a:solidFill>
            <a:ln>
              <a:noFill/>
            </a:ln>
            <a:effectLst>
              <a:prstShdw prst="shdw17" dist="17961" dir="2700000">
                <a:schemeClr val="bg1">
                  <a:gamma/>
                  <a:shade val="60000"/>
                  <a:invGamma/>
                </a:schemeClr>
              </a:prstShdw>
            </a:effectLst>
            <a:extLst>
              <a:ext uri="{91240B29-F687-4F45-9708-019B960494DF}">
                <a14:hiddenLine xmlns:a14="http://schemas.microsoft.com/office/drawing/2010/main" w="9525" cap="rnd">
                  <a:solidFill>
                    <a:schemeClr val="tx1"/>
                  </a:solidFill>
                  <a:round/>
                  <a:headEnd/>
                  <a:tailEnd/>
                </a14:hiddenLine>
              </a:ext>
            </a:extLst>
          </p:spPr>
          <p:txBody>
            <a:bodyPr/>
            <a:lstStyle/>
            <a:p>
              <a:endParaRPr lang="en-US" dirty="0"/>
            </a:p>
          </p:txBody>
        </p:sp>
        <p:sp>
          <p:nvSpPr>
            <p:cNvPr id="2054" name="Freeform 6"/>
            <p:cNvSpPr>
              <a:spLocks/>
            </p:cNvSpPr>
            <p:nvPr/>
          </p:nvSpPr>
          <p:spPr bwMode="grayWhite">
            <a:xfrm>
              <a:off x="48" y="1306"/>
              <a:ext cx="624" cy="371"/>
            </a:xfrm>
            <a:custGeom>
              <a:avLst/>
              <a:gdLst>
                <a:gd name="T0" fmla="*/ 186 w 624"/>
                <a:gd name="T1" fmla="*/ 342 h 371"/>
                <a:gd name="T2" fmla="*/ 175 w 624"/>
                <a:gd name="T3" fmla="*/ 308 h 371"/>
                <a:gd name="T4" fmla="*/ 149 w 624"/>
                <a:gd name="T5" fmla="*/ 280 h 371"/>
                <a:gd name="T6" fmla="*/ 124 w 624"/>
                <a:gd name="T7" fmla="*/ 270 h 371"/>
                <a:gd name="T8" fmla="*/ 104 w 624"/>
                <a:gd name="T9" fmla="*/ 269 h 371"/>
                <a:gd name="T10" fmla="*/ 10 w 624"/>
                <a:gd name="T11" fmla="*/ 290 h 371"/>
                <a:gd name="T12" fmla="*/ 3 w 624"/>
                <a:gd name="T13" fmla="*/ 264 h 371"/>
                <a:gd name="T14" fmla="*/ 0 w 624"/>
                <a:gd name="T15" fmla="*/ 236 h 371"/>
                <a:gd name="T16" fmla="*/ 4 w 624"/>
                <a:gd name="T17" fmla="*/ 214 h 371"/>
                <a:gd name="T18" fmla="*/ 22 w 624"/>
                <a:gd name="T19" fmla="*/ 200 h 371"/>
                <a:gd name="T20" fmla="*/ 53 w 624"/>
                <a:gd name="T21" fmla="*/ 200 h 371"/>
                <a:gd name="T22" fmla="*/ 90 w 624"/>
                <a:gd name="T23" fmla="*/ 208 h 371"/>
                <a:gd name="T24" fmla="*/ 126 w 624"/>
                <a:gd name="T25" fmla="*/ 190 h 371"/>
                <a:gd name="T26" fmla="*/ 144 w 624"/>
                <a:gd name="T27" fmla="*/ 33 h 371"/>
                <a:gd name="T28" fmla="*/ 174 w 624"/>
                <a:gd name="T29" fmla="*/ 28 h 371"/>
                <a:gd name="T30" fmla="*/ 206 w 624"/>
                <a:gd name="T31" fmla="*/ 31 h 371"/>
                <a:gd name="T32" fmla="*/ 230 w 624"/>
                <a:gd name="T33" fmla="*/ 57 h 371"/>
                <a:gd name="T34" fmla="*/ 236 w 624"/>
                <a:gd name="T35" fmla="*/ 99 h 371"/>
                <a:gd name="T36" fmla="*/ 249 w 624"/>
                <a:gd name="T37" fmla="*/ 138 h 371"/>
                <a:gd name="T38" fmla="*/ 293 w 624"/>
                <a:gd name="T39" fmla="*/ 159 h 371"/>
                <a:gd name="T40" fmla="*/ 345 w 624"/>
                <a:gd name="T41" fmla="*/ 148 h 371"/>
                <a:gd name="T42" fmla="*/ 366 w 624"/>
                <a:gd name="T43" fmla="*/ 119 h 371"/>
                <a:gd name="T44" fmla="*/ 361 w 624"/>
                <a:gd name="T45" fmla="*/ 91 h 371"/>
                <a:gd name="T46" fmla="*/ 352 w 624"/>
                <a:gd name="T47" fmla="*/ 62 h 371"/>
                <a:gd name="T48" fmla="*/ 363 w 624"/>
                <a:gd name="T49" fmla="*/ 34 h 371"/>
                <a:gd name="T50" fmla="*/ 398 w 624"/>
                <a:gd name="T51" fmla="*/ 17 h 371"/>
                <a:gd name="T52" fmla="*/ 439 w 624"/>
                <a:gd name="T53" fmla="*/ 7 h 371"/>
                <a:gd name="T54" fmla="*/ 474 w 624"/>
                <a:gd name="T55" fmla="*/ 5 h 371"/>
                <a:gd name="T56" fmla="*/ 479 w 624"/>
                <a:gd name="T57" fmla="*/ 37 h 371"/>
                <a:gd name="T58" fmla="*/ 483 w 624"/>
                <a:gd name="T59" fmla="*/ 70 h 371"/>
                <a:gd name="T60" fmla="*/ 507 w 624"/>
                <a:gd name="T61" fmla="*/ 97 h 371"/>
                <a:gd name="T62" fmla="*/ 535 w 624"/>
                <a:gd name="T63" fmla="*/ 101 h 371"/>
                <a:gd name="T64" fmla="*/ 566 w 624"/>
                <a:gd name="T65" fmla="*/ 94 h 371"/>
                <a:gd name="T66" fmla="*/ 598 w 624"/>
                <a:gd name="T67" fmla="*/ 94 h 371"/>
                <a:gd name="T68" fmla="*/ 620 w 624"/>
                <a:gd name="T69" fmla="*/ 125 h 371"/>
                <a:gd name="T70" fmla="*/ 621 w 624"/>
                <a:gd name="T71" fmla="*/ 162 h 371"/>
                <a:gd name="T72" fmla="*/ 608 w 624"/>
                <a:gd name="T73" fmla="*/ 178 h 371"/>
                <a:gd name="T74" fmla="*/ 573 w 624"/>
                <a:gd name="T75" fmla="*/ 183 h 371"/>
                <a:gd name="T76" fmla="*/ 524 w 624"/>
                <a:gd name="T77" fmla="*/ 186 h 371"/>
                <a:gd name="T78" fmla="*/ 514 w 624"/>
                <a:gd name="T79" fmla="*/ 197 h 371"/>
                <a:gd name="T80" fmla="*/ 519 w 624"/>
                <a:gd name="T81" fmla="*/ 333 h 371"/>
                <a:gd name="T82" fmla="*/ 486 w 624"/>
                <a:gd name="T83" fmla="*/ 342 h 371"/>
                <a:gd name="T84" fmla="*/ 449 w 624"/>
                <a:gd name="T85" fmla="*/ 344 h 371"/>
                <a:gd name="T86" fmla="*/ 412 w 624"/>
                <a:gd name="T87" fmla="*/ 338 h 371"/>
                <a:gd name="T88" fmla="*/ 402 w 624"/>
                <a:gd name="T89" fmla="*/ 311 h 371"/>
                <a:gd name="T90" fmla="*/ 402 w 624"/>
                <a:gd name="T91" fmla="*/ 283 h 371"/>
                <a:gd name="T92" fmla="*/ 397 w 624"/>
                <a:gd name="T93" fmla="*/ 254 h 371"/>
                <a:gd name="T94" fmla="*/ 367 w 624"/>
                <a:gd name="T95" fmla="*/ 236 h 371"/>
                <a:gd name="T96" fmla="*/ 329 w 624"/>
                <a:gd name="T97" fmla="*/ 237 h 371"/>
                <a:gd name="T98" fmla="*/ 289 w 624"/>
                <a:gd name="T99" fmla="*/ 248 h 371"/>
                <a:gd name="T100" fmla="*/ 263 w 624"/>
                <a:gd name="T101" fmla="*/ 264 h 371"/>
                <a:gd name="T102" fmla="*/ 262 w 624"/>
                <a:gd name="T103" fmla="*/ 293 h 371"/>
                <a:gd name="T104" fmla="*/ 276 w 624"/>
                <a:gd name="T105" fmla="*/ 322 h 371"/>
                <a:gd name="T106" fmla="*/ 257 w 624"/>
                <a:gd name="T107" fmla="*/ 360 h 371"/>
                <a:gd name="T108" fmla="*/ 210 w 624"/>
                <a:gd name="T109" fmla="*/ 364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24" h="371">
                  <a:moveTo>
                    <a:pt x="191" y="370"/>
                  </a:moveTo>
                  <a:lnTo>
                    <a:pt x="190" y="363"/>
                  </a:lnTo>
                  <a:lnTo>
                    <a:pt x="189" y="356"/>
                  </a:lnTo>
                  <a:lnTo>
                    <a:pt x="188" y="349"/>
                  </a:lnTo>
                  <a:lnTo>
                    <a:pt x="186" y="342"/>
                  </a:lnTo>
                  <a:lnTo>
                    <a:pt x="185" y="335"/>
                  </a:lnTo>
                  <a:lnTo>
                    <a:pt x="182" y="328"/>
                  </a:lnTo>
                  <a:lnTo>
                    <a:pt x="181" y="321"/>
                  </a:lnTo>
                  <a:lnTo>
                    <a:pt x="178" y="315"/>
                  </a:lnTo>
                  <a:lnTo>
                    <a:pt x="175" y="308"/>
                  </a:lnTo>
                  <a:lnTo>
                    <a:pt x="171" y="302"/>
                  </a:lnTo>
                  <a:lnTo>
                    <a:pt x="167" y="296"/>
                  </a:lnTo>
                  <a:lnTo>
                    <a:pt x="162" y="290"/>
                  </a:lnTo>
                  <a:lnTo>
                    <a:pt x="156" y="285"/>
                  </a:lnTo>
                  <a:lnTo>
                    <a:pt x="149" y="280"/>
                  </a:lnTo>
                  <a:lnTo>
                    <a:pt x="143" y="276"/>
                  </a:lnTo>
                  <a:lnTo>
                    <a:pt x="134" y="273"/>
                  </a:lnTo>
                  <a:lnTo>
                    <a:pt x="131" y="271"/>
                  </a:lnTo>
                  <a:lnTo>
                    <a:pt x="128" y="270"/>
                  </a:lnTo>
                  <a:lnTo>
                    <a:pt x="124" y="270"/>
                  </a:lnTo>
                  <a:lnTo>
                    <a:pt x="121" y="270"/>
                  </a:lnTo>
                  <a:lnTo>
                    <a:pt x="117" y="270"/>
                  </a:lnTo>
                  <a:lnTo>
                    <a:pt x="113" y="271"/>
                  </a:lnTo>
                  <a:lnTo>
                    <a:pt x="109" y="270"/>
                  </a:lnTo>
                  <a:lnTo>
                    <a:pt x="104" y="269"/>
                  </a:lnTo>
                  <a:lnTo>
                    <a:pt x="22" y="307"/>
                  </a:lnTo>
                  <a:lnTo>
                    <a:pt x="19" y="304"/>
                  </a:lnTo>
                  <a:lnTo>
                    <a:pt x="15" y="300"/>
                  </a:lnTo>
                  <a:lnTo>
                    <a:pt x="13" y="296"/>
                  </a:lnTo>
                  <a:lnTo>
                    <a:pt x="10" y="290"/>
                  </a:lnTo>
                  <a:lnTo>
                    <a:pt x="9" y="286"/>
                  </a:lnTo>
                  <a:lnTo>
                    <a:pt x="6" y="280"/>
                  </a:lnTo>
                  <a:lnTo>
                    <a:pt x="5" y="275"/>
                  </a:lnTo>
                  <a:lnTo>
                    <a:pt x="4" y="270"/>
                  </a:lnTo>
                  <a:lnTo>
                    <a:pt x="3" y="264"/>
                  </a:lnTo>
                  <a:lnTo>
                    <a:pt x="2" y="258"/>
                  </a:lnTo>
                  <a:lnTo>
                    <a:pt x="0" y="252"/>
                  </a:lnTo>
                  <a:lnTo>
                    <a:pt x="0" y="246"/>
                  </a:lnTo>
                  <a:lnTo>
                    <a:pt x="0" y="241"/>
                  </a:lnTo>
                  <a:lnTo>
                    <a:pt x="0" y="236"/>
                  </a:lnTo>
                  <a:lnTo>
                    <a:pt x="0" y="229"/>
                  </a:lnTo>
                  <a:lnTo>
                    <a:pt x="0" y="224"/>
                  </a:lnTo>
                  <a:lnTo>
                    <a:pt x="0" y="221"/>
                  </a:lnTo>
                  <a:lnTo>
                    <a:pt x="2" y="217"/>
                  </a:lnTo>
                  <a:lnTo>
                    <a:pt x="4" y="214"/>
                  </a:lnTo>
                  <a:lnTo>
                    <a:pt x="6" y="211"/>
                  </a:lnTo>
                  <a:lnTo>
                    <a:pt x="9" y="208"/>
                  </a:lnTo>
                  <a:lnTo>
                    <a:pt x="12" y="206"/>
                  </a:lnTo>
                  <a:lnTo>
                    <a:pt x="16" y="203"/>
                  </a:lnTo>
                  <a:lnTo>
                    <a:pt x="22" y="200"/>
                  </a:lnTo>
                  <a:lnTo>
                    <a:pt x="28" y="200"/>
                  </a:lnTo>
                  <a:lnTo>
                    <a:pt x="33" y="200"/>
                  </a:lnTo>
                  <a:lnTo>
                    <a:pt x="40" y="200"/>
                  </a:lnTo>
                  <a:lnTo>
                    <a:pt x="47" y="200"/>
                  </a:lnTo>
                  <a:lnTo>
                    <a:pt x="53" y="200"/>
                  </a:lnTo>
                  <a:lnTo>
                    <a:pt x="60" y="201"/>
                  </a:lnTo>
                  <a:lnTo>
                    <a:pt x="67" y="204"/>
                  </a:lnTo>
                  <a:lnTo>
                    <a:pt x="74" y="207"/>
                  </a:lnTo>
                  <a:lnTo>
                    <a:pt x="81" y="208"/>
                  </a:lnTo>
                  <a:lnTo>
                    <a:pt x="90" y="208"/>
                  </a:lnTo>
                  <a:lnTo>
                    <a:pt x="97" y="207"/>
                  </a:lnTo>
                  <a:lnTo>
                    <a:pt x="105" y="204"/>
                  </a:lnTo>
                  <a:lnTo>
                    <a:pt x="113" y="200"/>
                  </a:lnTo>
                  <a:lnTo>
                    <a:pt x="119" y="196"/>
                  </a:lnTo>
                  <a:lnTo>
                    <a:pt x="126" y="190"/>
                  </a:lnTo>
                  <a:lnTo>
                    <a:pt x="131" y="183"/>
                  </a:lnTo>
                  <a:lnTo>
                    <a:pt x="127" y="35"/>
                  </a:lnTo>
                  <a:lnTo>
                    <a:pt x="133" y="35"/>
                  </a:lnTo>
                  <a:lnTo>
                    <a:pt x="138" y="34"/>
                  </a:lnTo>
                  <a:lnTo>
                    <a:pt x="144" y="33"/>
                  </a:lnTo>
                  <a:lnTo>
                    <a:pt x="150" y="32"/>
                  </a:lnTo>
                  <a:lnTo>
                    <a:pt x="156" y="31"/>
                  </a:lnTo>
                  <a:lnTo>
                    <a:pt x="162" y="30"/>
                  </a:lnTo>
                  <a:lnTo>
                    <a:pt x="168" y="29"/>
                  </a:lnTo>
                  <a:lnTo>
                    <a:pt x="174" y="28"/>
                  </a:lnTo>
                  <a:lnTo>
                    <a:pt x="181" y="28"/>
                  </a:lnTo>
                  <a:lnTo>
                    <a:pt x="186" y="28"/>
                  </a:lnTo>
                  <a:lnTo>
                    <a:pt x="193" y="28"/>
                  </a:lnTo>
                  <a:lnTo>
                    <a:pt x="199" y="30"/>
                  </a:lnTo>
                  <a:lnTo>
                    <a:pt x="206" y="31"/>
                  </a:lnTo>
                  <a:lnTo>
                    <a:pt x="211" y="34"/>
                  </a:lnTo>
                  <a:lnTo>
                    <a:pt x="218" y="37"/>
                  </a:lnTo>
                  <a:lnTo>
                    <a:pt x="225" y="41"/>
                  </a:lnTo>
                  <a:lnTo>
                    <a:pt x="228" y="48"/>
                  </a:lnTo>
                  <a:lnTo>
                    <a:pt x="230" y="57"/>
                  </a:lnTo>
                  <a:lnTo>
                    <a:pt x="232" y="65"/>
                  </a:lnTo>
                  <a:lnTo>
                    <a:pt x="234" y="73"/>
                  </a:lnTo>
                  <a:lnTo>
                    <a:pt x="234" y="82"/>
                  </a:lnTo>
                  <a:lnTo>
                    <a:pt x="235" y="91"/>
                  </a:lnTo>
                  <a:lnTo>
                    <a:pt x="236" y="99"/>
                  </a:lnTo>
                  <a:lnTo>
                    <a:pt x="238" y="108"/>
                  </a:lnTo>
                  <a:lnTo>
                    <a:pt x="239" y="116"/>
                  </a:lnTo>
                  <a:lnTo>
                    <a:pt x="242" y="124"/>
                  </a:lnTo>
                  <a:lnTo>
                    <a:pt x="245" y="131"/>
                  </a:lnTo>
                  <a:lnTo>
                    <a:pt x="249" y="138"/>
                  </a:lnTo>
                  <a:lnTo>
                    <a:pt x="256" y="145"/>
                  </a:lnTo>
                  <a:lnTo>
                    <a:pt x="263" y="150"/>
                  </a:lnTo>
                  <a:lnTo>
                    <a:pt x="273" y="155"/>
                  </a:lnTo>
                  <a:lnTo>
                    <a:pt x="284" y="159"/>
                  </a:lnTo>
                  <a:lnTo>
                    <a:pt x="293" y="159"/>
                  </a:lnTo>
                  <a:lnTo>
                    <a:pt x="303" y="159"/>
                  </a:lnTo>
                  <a:lnTo>
                    <a:pt x="314" y="158"/>
                  </a:lnTo>
                  <a:lnTo>
                    <a:pt x="325" y="156"/>
                  </a:lnTo>
                  <a:lnTo>
                    <a:pt x="335" y="152"/>
                  </a:lnTo>
                  <a:lnTo>
                    <a:pt x="345" y="148"/>
                  </a:lnTo>
                  <a:lnTo>
                    <a:pt x="353" y="142"/>
                  </a:lnTo>
                  <a:lnTo>
                    <a:pt x="359" y="134"/>
                  </a:lnTo>
                  <a:lnTo>
                    <a:pt x="363" y="129"/>
                  </a:lnTo>
                  <a:lnTo>
                    <a:pt x="365" y="124"/>
                  </a:lnTo>
                  <a:lnTo>
                    <a:pt x="366" y="119"/>
                  </a:lnTo>
                  <a:lnTo>
                    <a:pt x="366" y="113"/>
                  </a:lnTo>
                  <a:lnTo>
                    <a:pt x="366" y="108"/>
                  </a:lnTo>
                  <a:lnTo>
                    <a:pt x="365" y="102"/>
                  </a:lnTo>
                  <a:lnTo>
                    <a:pt x="364" y="96"/>
                  </a:lnTo>
                  <a:lnTo>
                    <a:pt x="361" y="91"/>
                  </a:lnTo>
                  <a:lnTo>
                    <a:pt x="359" y="86"/>
                  </a:lnTo>
                  <a:lnTo>
                    <a:pt x="357" y="79"/>
                  </a:lnTo>
                  <a:lnTo>
                    <a:pt x="354" y="73"/>
                  </a:lnTo>
                  <a:lnTo>
                    <a:pt x="354" y="68"/>
                  </a:lnTo>
                  <a:lnTo>
                    <a:pt x="352" y="62"/>
                  </a:lnTo>
                  <a:lnTo>
                    <a:pt x="351" y="57"/>
                  </a:lnTo>
                  <a:lnTo>
                    <a:pt x="351" y="51"/>
                  </a:lnTo>
                  <a:lnTo>
                    <a:pt x="352" y="44"/>
                  </a:lnTo>
                  <a:lnTo>
                    <a:pt x="357" y="39"/>
                  </a:lnTo>
                  <a:lnTo>
                    <a:pt x="363" y="34"/>
                  </a:lnTo>
                  <a:lnTo>
                    <a:pt x="369" y="30"/>
                  </a:lnTo>
                  <a:lnTo>
                    <a:pt x="376" y="26"/>
                  </a:lnTo>
                  <a:lnTo>
                    <a:pt x="383" y="22"/>
                  </a:lnTo>
                  <a:lnTo>
                    <a:pt x="391" y="19"/>
                  </a:lnTo>
                  <a:lnTo>
                    <a:pt x="398" y="17"/>
                  </a:lnTo>
                  <a:lnTo>
                    <a:pt x="407" y="14"/>
                  </a:lnTo>
                  <a:lnTo>
                    <a:pt x="414" y="12"/>
                  </a:lnTo>
                  <a:lnTo>
                    <a:pt x="422" y="10"/>
                  </a:lnTo>
                  <a:lnTo>
                    <a:pt x="431" y="9"/>
                  </a:lnTo>
                  <a:lnTo>
                    <a:pt x="439" y="7"/>
                  </a:lnTo>
                  <a:lnTo>
                    <a:pt x="448" y="5"/>
                  </a:lnTo>
                  <a:lnTo>
                    <a:pt x="456" y="3"/>
                  </a:lnTo>
                  <a:lnTo>
                    <a:pt x="464" y="2"/>
                  </a:lnTo>
                  <a:lnTo>
                    <a:pt x="472" y="0"/>
                  </a:lnTo>
                  <a:lnTo>
                    <a:pt x="474" y="5"/>
                  </a:lnTo>
                  <a:lnTo>
                    <a:pt x="476" y="11"/>
                  </a:lnTo>
                  <a:lnTo>
                    <a:pt x="477" y="17"/>
                  </a:lnTo>
                  <a:lnTo>
                    <a:pt x="478" y="24"/>
                  </a:lnTo>
                  <a:lnTo>
                    <a:pt x="478" y="30"/>
                  </a:lnTo>
                  <a:lnTo>
                    <a:pt x="479" y="37"/>
                  </a:lnTo>
                  <a:lnTo>
                    <a:pt x="479" y="44"/>
                  </a:lnTo>
                  <a:lnTo>
                    <a:pt x="479" y="51"/>
                  </a:lnTo>
                  <a:lnTo>
                    <a:pt x="479" y="57"/>
                  </a:lnTo>
                  <a:lnTo>
                    <a:pt x="481" y="64"/>
                  </a:lnTo>
                  <a:lnTo>
                    <a:pt x="483" y="70"/>
                  </a:lnTo>
                  <a:lnTo>
                    <a:pt x="485" y="76"/>
                  </a:lnTo>
                  <a:lnTo>
                    <a:pt x="488" y="82"/>
                  </a:lnTo>
                  <a:lnTo>
                    <a:pt x="493" y="88"/>
                  </a:lnTo>
                  <a:lnTo>
                    <a:pt x="499" y="92"/>
                  </a:lnTo>
                  <a:lnTo>
                    <a:pt x="507" y="97"/>
                  </a:lnTo>
                  <a:lnTo>
                    <a:pt x="512" y="99"/>
                  </a:lnTo>
                  <a:lnTo>
                    <a:pt x="517" y="101"/>
                  </a:lnTo>
                  <a:lnTo>
                    <a:pt x="523" y="102"/>
                  </a:lnTo>
                  <a:lnTo>
                    <a:pt x="529" y="102"/>
                  </a:lnTo>
                  <a:lnTo>
                    <a:pt x="535" y="101"/>
                  </a:lnTo>
                  <a:lnTo>
                    <a:pt x="541" y="99"/>
                  </a:lnTo>
                  <a:lnTo>
                    <a:pt x="547" y="98"/>
                  </a:lnTo>
                  <a:lnTo>
                    <a:pt x="554" y="97"/>
                  </a:lnTo>
                  <a:lnTo>
                    <a:pt x="560" y="95"/>
                  </a:lnTo>
                  <a:lnTo>
                    <a:pt x="566" y="94"/>
                  </a:lnTo>
                  <a:lnTo>
                    <a:pt x="572" y="92"/>
                  </a:lnTo>
                  <a:lnTo>
                    <a:pt x="579" y="92"/>
                  </a:lnTo>
                  <a:lnTo>
                    <a:pt x="584" y="92"/>
                  </a:lnTo>
                  <a:lnTo>
                    <a:pt x="591" y="92"/>
                  </a:lnTo>
                  <a:lnTo>
                    <a:pt x="598" y="94"/>
                  </a:lnTo>
                  <a:lnTo>
                    <a:pt x="603" y="97"/>
                  </a:lnTo>
                  <a:lnTo>
                    <a:pt x="610" y="102"/>
                  </a:lnTo>
                  <a:lnTo>
                    <a:pt x="614" y="109"/>
                  </a:lnTo>
                  <a:lnTo>
                    <a:pt x="618" y="117"/>
                  </a:lnTo>
                  <a:lnTo>
                    <a:pt x="620" y="125"/>
                  </a:lnTo>
                  <a:lnTo>
                    <a:pt x="621" y="133"/>
                  </a:lnTo>
                  <a:lnTo>
                    <a:pt x="622" y="142"/>
                  </a:lnTo>
                  <a:lnTo>
                    <a:pt x="623" y="151"/>
                  </a:lnTo>
                  <a:lnTo>
                    <a:pt x="623" y="159"/>
                  </a:lnTo>
                  <a:lnTo>
                    <a:pt x="621" y="162"/>
                  </a:lnTo>
                  <a:lnTo>
                    <a:pt x="619" y="165"/>
                  </a:lnTo>
                  <a:lnTo>
                    <a:pt x="618" y="169"/>
                  </a:lnTo>
                  <a:lnTo>
                    <a:pt x="615" y="172"/>
                  </a:lnTo>
                  <a:lnTo>
                    <a:pt x="612" y="175"/>
                  </a:lnTo>
                  <a:lnTo>
                    <a:pt x="608" y="178"/>
                  </a:lnTo>
                  <a:lnTo>
                    <a:pt x="604" y="181"/>
                  </a:lnTo>
                  <a:lnTo>
                    <a:pt x="599" y="183"/>
                  </a:lnTo>
                  <a:lnTo>
                    <a:pt x="591" y="184"/>
                  </a:lnTo>
                  <a:lnTo>
                    <a:pt x="582" y="184"/>
                  </a:lnTo>
                  <a:lnTo>
                    <a:pt x="573" y="183"/>
                  </a:lnTo>
                  <a:lnTo>
                    <a:pt x="564" y="182"/>
                  </a:lnTo>
                  <a:lnTo>
                    <a:pt x="554" y="181"/>
                  </a:lnTo>
                  <a:lnTo>
                    <a:pt x="545" y="182"/>
                  </a:lnTo>
                  <a:lnTo>
                    <a:pt x="535" y="183"/>
                  </a:lnTo>
                  <a:lnTo>
                    <a:pt x="524" y="186"/>
                  </a:lnTo>
                  <a:lnTo>
                    <a:pt x="523" y="188"/>
                  </a:lnTo>
                  <a:lnTo>
                    <a:pt x="521" y="191"/>
                  </a:lnTo>
                  <a:lnTo>
                    <a:pt x="519" y="192"/>
                  </a:lnTo>
                  <a:lnTo>
                    <a:pt x="517" y="194"/>
                  </a:lnTo>
                  <a:lnTo>
                    <a:pt x="514" y="197"/>
                  </a:lnTo>
                  <a:lnTo>
                    <a:pt x="512" y="199"/>
                  </a:lnTo>
                  <a:lnTo>
                    <a:pt x="509" y="203"/>
                  </a:lnTo>
                  <a:lnTo>
                    <a:pt x="507" y="207"/>
                  </a:lnTo>
                  <a:lnTo>
                    <a:pt x="524" y="331"/>
                  </a:lnTo>
                  <a:lnTo>
                    <a:pt x="519" y="333"/>
                  </a:lnTo>
                  <a:lnTo>
                    <a:pt x="512" y="335"/>
                  </a:lnTo>
                  <a:lnTo>
                    <a:pt x="507" y="338"/>
                  </a:lnTo>
                  <a:lnTo>
                    <a:pt x="500" y="339"/>
                  </a:lnTo>
                  <a:lnTo>
                    <a:pt x="493" y="341"/>
                  </a:lnTo>
                  <a:lnTo>
                    <a:pt x="486" y="342"/>
                  </a:lnTo>
                  <a:lnTo>
                    <a:pt x="479" y="343"/>
                  </a:lnTo>
                  <a:lnTo>
                    <a:pt x="471" y="344"/>
                  </a:lnTo>
                  <a:lnTo>
                    <a:pt x="464" y="344"/>
                  </a:lnTo>
                  <a:lnTo>
                    <a:pt x="456" y="344"/>
                  </a:lnTo>
                  <a:lnTo>
                    <a:pt x="449" y="344"/>
                  </a:lnTo>
                  <a:lnTo>
                    <a:pt x="441" y="344"/>
                  </a:lnTo>
                  <a:lnTo>
                    <a:pt x="433" y="342"/>
                  </a:lnTo>
                  <a:lnTo>
                    <a:pt x="426" y="341"/>
                  </a:lnTo>
                  <a:lnTo>
                    <a:pt x="419" y="340"/>
                  </a:lnTo>
                  <a:lnTo>
                    <a:pt x="412" y="338"/>
                  </a:lnTo>
                  <a:lnTo>
                    <a:pt x="408" y="333"/>
                  </a:lnTo>
                  <a:lnTo>
                    <a:pt x="405" y="328"/>
                  </a:lnTo>
                  <a:lnTo>
                    <a:pt x="403" y="322"/>
                  </a:lnTo>
                  <a:lnTo>
                    <a:pt x="402" y="316"/>
                  </a:lnTo>
                  <a:lnTo>
                    <a:pt x="402" y="311"/>
                  </a:lnTo>
                  <a:lnTo>
                    <a:pt x="401" y="306"/>
                  </a:lnTo>
                  <a:lnTo>
                    <a:pt x="401" y="300"/>
                  </a:lnTo>
                  <a:lnTo>
                    <a:pt x="401" y="294"/>
                  </a:lnTo>
                  <a:lnTo>
                    <a:pt x="402" y="289"/>
                  </a:lnTo>
                  <a:lnTo>
                    <a:pt x="402" y="283"/>
                  </a:lnTo>
                  <a:lnTo>
                    <a:pt x="402" y="277"/>
                  </a:lnTo>
                  <a:lnTo>
                    <a:pt x="401" y="271"/>
                  </a:lnTo>
                  <a:lnTo>
                    <a:pt x="400" y="266"/>
                  </a:lnTo>
                  <a:lnTo>
                    <a:pt x="398" y="260"/>
                  </a:lnTo>
                  <a:lnTo>
                    <a:pt x="397" y="254"/>
                  </a:lnTo>
                  <a:lnTo>
                    <a:pt x="393" y="248"/>
                  </a:lnTo>
                  <a:lnTo>
                    <a:pt x="388" y="244"/>
                  </a:lnTo>
                  <a:lnTo>
                    <a:pt x="381" y="240"/>
                  </a:lnTo>
                  <a:lnTo>
                    <a:pt x="374" y="238"/>
                  </a:lnTo>
                  <a:lnTo>
                    <a:pt x="367" y="236"/>
                  </a:lnTo>
                  <a:lnTo>
                    <a:pt x="360" y="235"/>
                  </a:lnTo>
                  <a:lnTo>
                    <a:pt x="353" y="235"/>
                  </a:lnTo>
                  <a:lnTo>
                    <a:pt x="345" y="235"/>
                  </a:lnTo>
                  <a:lnTo>
                    <a:pt x="337" y="236"/>
                  </a:lnTo>
                  <a:lnTo>
                    <a:pt x="329" y="237"/>
                  </a:lnTo>
                  <a:lnTo>
                    <a:pt x="321" y="239"/>
                  </a:lnTo>
                  <a:lnTo>
                    <a:pt x="313" y="241"/>
                  </a:lnTo>
                  <a:lnTo>
                    <a:pt x="306" y="243"/>
                  </a:lnTo>
                  <a:lnTo>
                    <a:pt x="297" y="245"/>
                  </a:lnTo>
                  <a:lnTo>
                    <a:pt x="289" y="248"/>
                  </a:lnTo>
                  <a:lnTo>
                    <a:pt x="281" y="250"/>
                  </a:lnTo>
                  <a:lnTo>
                    <a:pt x="273" y="252"/>
                  </a:lnTo>
                  <a:lnTo>
                    <a:pt x="270" y="255"/>
                  </a:lnTo>
                  <a:lnTo>
                    <a:pt x="267" y="260"/>
                  </a:lnTo>
                  <a:lnTo>
                    <a:pt x="263" y="264"/>
                  </a:lnTo>
                  <a:lnTo>
                    <a:pt x="260" y="270"/>
                  </a:lnTo>
                  <a:lnTo>
                    <a:pt x="258" y="276"/>
                  </a:lnTo>
                  <a:lnTo>
                    <a:pt x="258" y="282"/>
                  </a:lnTo>
                  <a:lnTo>
                    <a:pt x="258" y="287"/>
                  </a:lnTo>
                  <a:lnTo>
                    <a:pt x="262" y="293"/>
                  </a:lnTo>
                  <a:lnTo>
                    <a:pt x="265" y="299"/>
                  </a:lnTo>
                  <a:lnTo>
                    <a:pt x="268" y="304"/>
                  </a:lnTo>
                  <a:lnTo>
                    <a:pt x="271" y="310"/>
                  </a:lnTo>
                  <a:lnTo>
                    <a:pt x="273" y="316"/>
                  </a:lnTo>
                  <a:lnTo>
                    <a:pt x="276" y="322"/>
                  </a:lnTo>
                  <a:lnTo>
                    <a:pt x="277" y="328"/>
                  </a:lnTo>
                  <a:lnTo>
                    <a:pt x="277" y="334"/>
                  </a:lnTo>
                  <a:lnTo>
                    <a:pt x="277" y="341"/>
                  </a:lnTo>
                  <a:lnTo>
                    <a:pt x="266" y="355"/>
                  </a:lnTo>
                  <a:lnTo>
                    <a:pt x="257" y="360"/>
                  </a:lnTo>
                  <a:lnTo>
                    <a:pt x="248" y="362"/>
                  </a:lnTo>
                  <a:lnTo>
                    <a:pt x="239" y="363"/>
                  </a:lnTo>
                  <a:lnTo>
                    <a:pt x="230" y="363"/>
                  </a:lnTo>
                  <a:lnTo>
                    <a:pt x="220" y="364"/>
                  </a:lnTo>
                  <a:lnTo>
                    <a:pt x="210" y="364"/>
                  </a:lnTo>
                  <a:lnTo>
                    <a:pt x="201" y="366"/>
                  </a:lnTo>
                  <a:lnTo>
                    <a:pt x="191" y="370"/>
                  </a:lnTo>
                </a:path>
              </a:pathLst>
            </a:custGeom>
            <a:solidFill>
              <a:schemeClr val="bg1"/>
            </a:solidFill>
            <a:ln>
              <a:noFill/>
            </a:ln>
            <a:effectLst>
              <a:prstShdw prst="shdw17" dist="17961" dir="2700000">
                <a:schemeClr val="bg1">
                  <a:gamma/>
                  <a:shade val="60000"/>
                  <a:invGamma/>
                </a:schemeClr>
              </a:prstShdw>
            </a:effectLst>
            <a:extLst>
              <a:ext uri="{91240B29-F687-4F45-9708-019B960494DF}">
                <a14:hiddenLine xmlns:a14="http://schemas.microsoft.com/office/drawing/2010/main" w="9525" cap="rnd">
                  <a:solidFill>
                    <a:schemeClr val="tx1"/>
                  </a:solidFill>
                  <a:round/>
                  <a:headEnd/>
                  <a:tailEnd/>
                </a14:hiddenLine>
              </a:ext>
            </a:extLst>
          </p:spPr>
          <p:txBody>
            <a:bodyPr/>
            <a:lstStyle/>
            <a:p>
              <a:endParaRPr lang="en-US" dirty="0"/>
            </a:p>
          </p:txBody>
        </p:sp>
        <p:sp>
          <p:nvSpPr>
            <p:cNvPr id="2055" name="Freeform 7"/>
            <p:cNvSpPr>
              <a:spLocks/>
            </p:cNvSpPr>
            <p:nvPr/>
          </p:nvSpPr>
          <p:spPr bwMode="grayWhite">
            <a:xfrm>
              <a:off x="0" y="706"/>
              <a:ext cx="506" cy="470"/>
            </a:xfrm>
            <a:custGeom>
              <a:avLst/>
              <a:gdLst>
                <a:gd name="T0" fmla="*/ 229 w 506"/>
                <a:gd name="T1" fmla="*/ 453 h 470"/>
                <a:gd name="T2" fmla="*/ 200 w 506"/>
                <a:gd name="T3" fmla="*/ 429 h 470"/>
                <a:gd name="T4" fmla="*/ 175 w 506"/>
                <a:gd name="T5" fmla="*/ 402 h 470"/>
                <a:gd name="T6" fmla="*/ 158 w 506"/>
                <a:gd name="T7" fmla="*/ 368 h 470"/>
                <a:gd name="T8" fmla="*/ 241 w 506"/>
                <a:gd name="T9" fmla="*/ 275 h 470"/>
                <a:gd name="T10" fmla="*/ 224 w 506"/>
                <a:gd name="T11" fmla="*/ 248 h 470"/>
                <a:gd name="T12" fmla="*/ 198 w 506"/>
                <a:gd name="T13" fmla="*/ 228 h 470"/>
                <a:gd name="T14" fmla="*/ 166 w 506"/>
                <a:gd name="T15" fmla="*/ 214 h 470"/>
                <a:gd name="T16" fmla="*/ 139 w 506"/>
                <a:gd name="T17" fmla="*/ 217 h 470"/>
                <a:gd name="T18" fmla="*/ 128 w 506"/>
                <a:gd name="T19" fmla="*/ 238 h 470"/>
                <a:gd name="T20" fmla="*/ 120 w 506"/>
                <a:gd name="T21" fmla="*/ 262 h 470"/>
                <a:gd name="T22" fmla="*/ 104 w 506"/>
                <a:gd name="T23" fmla="*/ 283 h 470"/>
                <a:gd name="T24" fmla="*/ 77 w 506"/>
                <a:gd name="T25" fmla="*/ 291 h 470"/>
                <a:gd name="T26" fmla="*/ 53 w 506"/>
                <a:gd name="T27" fmla="*/ 288 h 470"/>
                <a:gd name="T28" fmla="*/ 31 w 506"/>
                <a:gd name="T29" fmla="*/ 275 h 470"/>
                <a:gd name="T30" fmla="*/ 12 w 506"/>
                <a:gd name="T31" fmla="*/ 257 h 470"/>
                <a:gd name="T32" fmla="*/ 61 w 506"/>
                <a:gd name="T33" fmla="*/ 109 h 470"/>
                <a:gd name="T34" fmla="*/ 24 w 506"/>
                <a:gd name="T35" fmla="*/ 85 h 470"/>
                <a:gd name="T36" fmla="*/ 0 w 506"/>
                <a:gd name="T37" fmla="*/ 53 h 470"/>
                <a:gd name="T38" fmla="*/ 19 w 506"/>
                <a:gd name="T39" fmla="*/ 22 h 470"/>
                <a:gd name="T40" fmla="*/ 54 w 506"/>
                <a:gd name="T41" fmla="*/ 0 h 470"/>
                <a:gd name="T42" fmla="*/ 82 w 506"/>
                <a:gd name="T43" fmla="*/ 6 h 470"/>
                <a:gd name="T44" fmla="*/ 103 w 506"/>
                <a:gd name="T45" fmla="*/ 29 h 470"/>
                <a:gd name="T46" fmla="*/ 132 w 506"/>
                <a:gd name="T47" fmla="*/ 57 h 470"/>
                <a:gd name="T48" fmla="*/ 175 w 506"/>
                <a:gd name="T49" fmla="*/ 64 h 470"/>
                <a:gd name="T50" fmla="*/ 215 w 506"/>
                <a:gd name="T51" fmla="*/ 43 h 470"/>
                <a:gd name="T52" fmla="*/ 243 w 506"/>
                <a:gd name="T53" fmla="*/ 16 h 470"/>
                <a:gd name="T54" fmla="*/ 265 w 506"/>
                <a:gd name="T55" fmla="*/ 22 h 470"/>
                <a:gd name="T56" fmla="*/ 284 w 506"/>
                <a:gd name="T57" fmla="*/ 34 h 470"/>
                <a:gd name="T58" fmla="*/ 301 w 506"/>
                <a:gd name="T59" fmla="*/ 52 h 470"/>
                <a:gd name="T60" fmla="*/ 318 w 506"/>
                <a:gd name="T61" fmla="*/ 72 h 470"/>
                <a:gd name="T62" fmla="*/ 314 w 506"/>
                <a:gd name="T63" fmla="*/ 98 h 470"/>
                <a:gd name="T64" fmla="*/ 296 w 506"/>
                <a:gd name="T65" fmla="*/ 115 h 470"/>
                <a:gd name="T66" fmla="*/ 278 w 506"/>
                <a:gd name="T67" fmla="*/ 123 h 470"/>
                <a:gd name="T68" fmla="*/ 260 w 506"/>
                <a:gd name="T69" fmla="*/ 130 h 470"/>
                <a:gd name="T70" fmla="*/ 249 w 506"/>
                <a:gd name="T71" fmla="*/ 152 h 470"/>
                <a:gd name="T72" fmla="*/ 257 w 506"/>
                <a:gd name="T73" fmla="*/ 180 h 470"/>
                <a:gd name="T74" fmla="*/ 288 w 506"/>
                <a:gd name="T75" fmla="*/ 210 h 470"/>
                <a:gd name="T76" fmla="*/ 321 w 506"/>
                <a:gd name="T77" fmla="*/ 231 h 470"/>
                <a:gd name="T78" fmla="*/ 339 w 506"/>
                <a:gd name="T79" fmla="*/ 231 h 470"/>
                <a:gd name="T80" fmla="*/ 358 w 506"/>
                <a:gd name="T81" fmla="*/ 228 h 470"/>
                <a:gd name="T82" fmla="*/ 377 w 506"/>
                <a:gd name="T83" fmla="*/ 200 h 470"/>
                <a:gd name="T84" fmla="*/ 385 w 506"/>
                <a:gd name="T85" fmla="*/ 171 h 470"/>
                <a:gd name="T86" fmla="*/ 404 w 506"/>
                <a:gd name="T87" fmla="*/ 158 h 470"/>
                <a:gd name="T88" fmla="*/ 497 w 506"/>
                <a:gd name="T89" fmla="*/ 213 h 470"/>
                <a:gd name="T90" fmla="*/ 482 w 506"/>
                <a:gd name="T91" fmla="*/ 238 h 470"/>
                <a:gd name="T92" fmla="*/ 458 w 506"/>
                <a:gd name="T93" fmla="*/ 259 h 470"/>
                <a:gd name="T94" fmla="*/ 438 w 506"/>
                <a:gd name="T95" fmla="*/ 282 h 470"/>
                <a:gd name="T96" fmla="*/ 434 w 506"/>
                <a:gd name="T97" fmla="*/ 313 h 470"/>
                <a:gd name="T98" fmla="*/ 467 w 506"/>
                <a:gd name="T99" fmla="*/ 339 h 470"/>
                <a:gd name="T100" fmla="*/ 505 w 506"/>
                <a:gd name="T101" fmla="*/ 362 h 470"/>
                <a:gd name="T102" fmla="*/ 329 w 506"/>
                <a:gd name="T103" fmla="*/ 370 h 470"/>
                <a:gd name="T104" fmla="*/ 306 w 506"/>
                <a:gd name="T105" fmla="*/ 395 h 470"/>
                <a:gd name="T106" fmla="*/ 287 w 506"/>
                <a:gd name="T107" fmla="*/ 423 h 470"/>
                <a:gd name="T108" fmla="*/ 267 w 506"/>
                <a:gd name="T109" fmla="*/ 452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06" h="470">
                  <a:moveTo>
                    <a:pt x="252" y="469"/>
                  </a:moveTo>
                  <a:lnTo>
                    <a:pt x="245" y="463"/>
                  </a:lnTo>
                  <a:lnTo>
                    <a:pt x="237" y="458"/>
                  </a:lnTo>
                  <a:lnTo>
                    <a:pt x="229" y="453"/>
                  </a:lnTo>
                  <a:lnTo>
                    <a:pt x="221" y="447"/>
                  </a:lnTo>
                  <a:lnTo>
                    <a:pt x="214" y="441"/>
                  </a:lnTo>
                  <a:lnTo>
                    <a:pt x="207" y="435"/>
                  </a:lnTo>
                  <a:lnTo>
                    <a:pt x="200" y="429"/>
                  </a:lnTo>
                  <a:lnTo>
                    <a:pt x="193" y="423"/>
                  </a:lnTo>
                  <a:lnTo>
                    <a:pt x="187" y="416"/>
                  </a:lnTo>
                  <a:lnTo>
                    <a:pt x="181" y="409"/>
                  </a:lnTo>
                  <a:lnTo>
                    <a:pt x="175" y="402"/>
                  </a:lnTo>
                  <a:lnTo>
                    <a:pt x="171" y="394"/>
                  </a:lnTo>
                  <a:lnTo>
                    <a:pt x="166" y="386"/>
                  </a:lnTo>
                  <a:lnTo>
                    <a:pt x="162" y="377"/>
                  </a:lnTo>
                  <a:lnTo>
                    <a:pt x="158" y="368"/>
                  </a:lnTo>
                  <a:lnTo>
                    <a:pt x="156" y="359"/>
                  </a:lnTo>
                  <a:lnTo>
                    <a:pt x="245" y="290"/>
                  </a:lnTo>
                  <a:lnTo>
                    <a:pt x="242" y="282"/>
                  </a:lnTo>
                  <a:lnTo>
                    <a:pt x="241" y="275"/>
                  </a:lnTo>
                  <a:lnTo>
                    <a:pt x="237" y="267"/>
                  </a:lnTo>
                  <a:lnTo>
                    <a:pt x="233" y="261"/>
                  </a:lnTo>
                  <a:lnTo>
                    <a:pt x="229" y="254"/>
                  </a:lnTo>
                  <a:lnTo>
                    <a:pt x="224" y="248"/>
                  </a:lnTo>
                  <a:lnTo>
                    <a:pt x="218" y="242"/>
                  </a:lnTo>
                  <a:lnTo>
                    <a:pt x="212" y="237"/>
                  </a:lnTo>
                  <a:lnTo>
                    <a:pt x="205" y="232"/>
                  </a:lnTo>
                  <a:lnTo>
                    <a:pt x="198" y="228"/>
                  </a:lnTo>
                  <a:lnTo>
                    <a:pt x="191" y="223"/>
                  </a:lnTo>
                  <a:lnTo>
                    <a:pt x="183" y="219"/>
                  </a:lnTo>
                  <a:lnTo>
                    <a:pt x="175" y="216"/>
                  </a:lnTo>
                  <a:lnTo>
                    <a:pt x="166" y="214"/>
                  </a:lnTo>
                  <a:lnTo>
                    <a:pt x="158" y="212"/>
                  </a:lnTo>
                  <a:lnTo>
                    <a:pt x="150" y="210"/>
                  </a:lnTo>
                  <a:lnTo>
                    <a:pt x="144" y="213"/>
                  </a:lnTo>
                  <a:lnTo>
                    <a:pt x="139" y="217"/>
                  </a:lnTo>
                  <a:lnTo>
                    <a:pt x="135" y="221"/>
                  </a:lnTo>
                  <a:lnTo>
                    <a:pt x="133" y="227"/>
                  </a:lnTo>
                  <a:lnTo>
                    <a:pt x="129" y="232"/>
                  </a:lnTo>
                  <a:lnTo>
                    <a:pt x="128" y="238"/>
                  </a:lnTo>
                  <a:lnTo>
                    <a:pt x="126" y="244"/>
                  </a:lnTo>
                  <a:lnTo>
                    <a:pt x="125" y="250"/>
                  </a:lnTo>
                  <a:lnTo>
                    <a:pt x="122" y="256"/>
                  </a:lnTo>
                  <a:lnTo>
                    <a:pt x="120" y="262"/>
                  </a:lnTo>
                  <a:lnTo>
                    <a:pt x="116" y="268"/>
                  </a:lnTo>
                  <a:lnTo>
                    <a:pt x="113" y="273"/>
                  </a:lnTo>
                  <a:lnTo>
                    <a:pt x="109" y="278"/>
                  </a:lnTo>
                  <a:lnTo>
                    <a:pt x="104" y="283"/>
                  </a:lnTo>
                  <a:lnTo>
                    <a:pt x="98" y="287"/>
                  </a:lnTo>
                  <a:lnTo>
                    <a:pt x="90" y="290"/>
                  </a:lnTo>
                  <a:lnTo>
                    <a:pt x="83" y="291"/>
                  </a:lnTo>
                  <a:lnTo>
                    <a:pt x="77" y="291"/>
                  </a:lnTo>
                  <a:lnTo>
                    <a:pt x="70" y="291"/>
                  </a:lnTo>
                  <a:lnTo>
                    <a:pt x="65" y="291"/>
                  </a:lnTo>
                  <a:lnTo>
                    <a:pt x="58" y="289"/>
                  </a:lnTo>
                  <a:lnTo>
                    <a:pt x="53" y="288"/>
                  </a:lnTo>
                  <a:lnTo>
                    <a:pt x="47" y="285"/>
                  </a:lnTo>
                  <a:lnTo>
                    <a:pt x="41" y="282"/>
                  </a:lnTo>
                  <a:lnTo>
                    <a:pt x="36" y="278"/>
                  </a:lnTo>
                  <a:lnTo>
                    <a:pt x="31" y="275"/>
                  </a:lnTo>
                  <a:lnTo>
                    <a:pt x="25" y="270"/>
                  </a:lnTo>
                  <a:lnTo>
                    <a:pt x="20" y="266"/>
                  </a:lnTo>
                  <a:lnTo>
                    <a:pt x="16" y="262"/>
                  </a:lnTo>
                  <a:lnTo>
                    <a:pt x="12" y="257"/>
                  </a:lnTo>
                  <a:lnTo>
                    <a:pt x="7" y="253"/>
                  </a:lnTo>
                  <a:lnTo>
                    <a:pt x="3" y="248"/>
                  </a:lnTo>
                  <a:lnTo>
                    <a:pt x="65" y="117"/>
                  </a:lnTo>
                  <a:lnTo>
                    <a:pt x="61" y="109"/>
                  </a:lnTo>
                  <a:lnTo>
                    <a:pt x="53" y="102"/>
                  </a:lnTo>
                  <a:lnTo>
                    <a:pt x="44" y="96"/>
                  </a:lnTo>
                  <a:lnTo>
                    <a:pt x="33" y="91"/>
                  </a:lnTo>
                  <a:lnTo>
                    <a:pt x="24" y="85"/>
                  </a:lnTo>
                  <a:lnTo>
                    <a:pt x="13" y="79"/>
                  </a:lnTo>
                  <a:lnTo>
                    <a:pt x="5" y="71"/>
                  </a:lnTo>
                  <a:lnTo>
                    <a:pt x="0" y="62"/>
                  </a:lnTo>
                  <a:lnTo>
                    <a:pt x="0" y="53"/>
                  </a:lnTo>
                  <a:lnTo>
                    <a:pt x="3" y="44"/>
                  </a:lnTo>
                  <a:lnTo>
                    <a:pt x="7" y="37"/>
                  </a:lnTo>
                  <a:lnTo>
                    <a:pt x="12" y="28"/>
                  </a:lnTo>
                  <a:lnTo>
                    <a:pt x="19" y="22"/>
                  </a:lnTo>
                  <a:lnTo>
                    <a:pt x="27" y="15"/>
                  </a:lnTo>
                  <a:lnTo>
                    <a:pt x="37" y="9"/>
                  </a:lnTo>
                  <a:lnTo>
                    <a:pt x="46" y="3"/>
                  </a:lnTo>
                  <a:lnTo>
                    <a:pt x="54" y="0"/>
                  </a:lnTo>
                  <a:lnTo>
                    <a:pt x="61" y="0"/>
                  </a:lnTo>
                  <a:lnTo>
                    <a:pt x="68" y="0"/>
                  </a:lnTo>
                  <a:lnTo>
                    <a:pt x="75" y="3"/>
                  </a:lnTo>
                  <a:lnTo>
                    <a:pt x="82" y="6"/>
                  </a:lnTo>
                  <a:lnTo>
                    <a:pt x="88" y="11"/>
                  </a:lnTo>
                  <a:lnTo>
                    <a:pt x="94" y="15"/>
                  </a:lnTo>
                  <a:lnTo>
                    <a:pt x="98" y="21"/>
                  </a:lnTo>
                  <a:lnTo>
                    <a:pt x="103" y="29"/>
                  </a:lnTo>
                  <a:lnTo>
                    <a:pt x="108" y="38"/>
                  </a:lnTo>
                  <a:lnTo>
                    <a:pt x="116" y="45"/>
                  </a:lnTo>
                  <a:lnTo>
                    <a:pt x="123" y="52"/>
                  </a:lnTo>
                  <a:lnTo>
                    <a:pt x="132" y="57"/>
                  </a:lnTo>
                  <a:lnTo>
                    <a:pt x="141" y="62"/>
                  </a:lnTo>
                  <a:lnTo>
                    <a:pt x="152" y="64"/>
                  </a:lnTo>
                  <a:lnTo>
                    <a:pt x="164" y="66"/>
                  </a:lnTo>
                  <a:lnTo>
                    <a:pt x="175" y="64"/>
                  </a:lnTo>
                  <a:lnTo>
                    <a:pt x="187" y="61"/>
                  </a:lnTo>
                  <a:lnTo>
                    <a:pt x="196" y="57"/>
                  </a:lnTo>
                  <a:lnTo>
                    <a:pt x="206" y="50"/>
                  </a:lnTo>
                  <a:lnTo>
                    <a:pt x="215" y="43"/>
                  </a:lnTo>
                  <a:lnTo>
                    <a:pt x="223" y="34"/>
                  </a:lnTo>
                  <a:lnTo>
                    <a:pt x="230" y="26"/>
                  </a:lnTo>
                  <a:lnTo>
                    <a:pt x="237" y="17"/>
                  </a:lnTo>
                  <a:lnTo>
                    <a:pt x="243" y="16"/>
                  </a:lnTo>
                  <a:lnTo>
                    <a:pt x="249" y="17"/>
                  </a:lnTo>
                  <a:lnTo>
                    <a:pt x="254" y="18"/>
                  </a:lnTo>
                  <a:lnTo>
                    <a:pt x="260" y="20"/>
                  </a:lnTo>
                  <a:lnTo>
                    <a:pt x="265" y="22"/>
                  </a:lnTo>
                  <a:lnTo>
                    <a:pt x="270" y="25"/>
                  </a:lnTo>
                  <a:lnTo>
                    <a:pt x="275" y="27"/>
                  </a:lnTo>
                  <a:lnTo>
                    <a:pt x="279" y="31"/>
                  </a:lnTo>
                  <a:lnTo>
                    <a:pt x="284" y="34"/>
                  </a:lnTo>
                  <a:lnTo>
                    <a:pt x="288" y="38"/>
                  </a:lnTo>
                  <a:lnTo>
                    <a:pt x="293" y="43"/>
                  </a:lnTo>
                  <a:lnTo>
                    <a:pt x="297" y="47"/>
                  </a:lnTo>
                  <a:lnTo>
                    <a:pt x="301" y="52"/>
                  </a:lnTo>
                  <a:lnTo>
                    <a:pt x="305" y="56"/>
                  </a:lnTo>
                  <a:lnTo>
                    <a:pt x="309" y="61"/>
                  </a:lnTo>
                  <a:lnTo>
                    <a:pt x="314" y="66"/>
                  </a:lnTo>
                  <a:lnTo>
                    <a:pt x="318" y="72"/>
                  </a:lnTo>
                  <a:lnTo>
                    <a:pt x="320" y="79"/>
                  </a:lnTo>
                  <a:lnTo>
                    <a:pt x="319" y="85"/>
                  </a:lnTo>
                  <a:lnTo>
                    <a:pt x="317" y="92"/>
                  </a:lnTo>
                  <a:lnTo>
                    <a:pt x="314" y="98"/>
                  </a:lnTo>
                  <a:lnTo>
                    <a:pt x="309" y="104"/>
                  </a:lnTo>
                  <a:lnTo>
                    <a:pt x="305" y="109"/>
                  </a:lnTo>
                  <a:lnTo>
                    <a:pt x="300" y="114"/>
                  </a:lnTo>
                  <a:lnTo>
                    <a:pt x="296" y="115"/>
                  </a:lnTo>
                  <a:lnTo>
                    <a:pt x="291" y="117"/>
                  </a:lnTo>
                  <a:lnTo>
                    <a:pt x="287" y="119"/>
                  </a:lnTo>
                  <a:lnTo>
                    <a:pt x="283" y="120"/>
                  </a:lnTo>
                  <a:lnTo>
                    <a:pt x="278" y="123"/>
                  </a:lnTo>
                  <a:lnTo>
                    <a:pt x="273" y="124"/>
                  </a:lnTo>
                  <a:lnTo>
                    <a:pt x="268" y="126"/>
                  </a:lnTo>
                  <a:lnTo>
                    <a:pt x="262" y="127"/>
                  </a:lnTo>
                  <a:lnTo>
                    <a:pt x="260" y="130"/>
                  </a:lnTo>
                  <a:lnTo>
                    <a:pt x="257" y="135"/>
                  </a:lnTo>
                  <a:lnTo>
                    <a:pt x="254" y="140"/>
                  </a:lnTo>
                  <a:lnTo>
                    <a:pt x="250" y="145"/>
                  </a:lnTo>
                  <a:lnTo>
                    <a:pt x="249" y="152"/>
                  </a:lnTo>
                  <a:lnTo>
                    <a:pt x="248" y="158"/>
                  </a:lnTo>
                  <a:lnTo>
                    <a:pt x="249" y="164"/>
                  </a:lnTo>
                  <a:lnTo>
                    <a:pt x="252" y="169"/>
                  </a:lnTo>
                  <a:lnTo>
                    <a:pt x="257" y="180"/>
                  </a:lnTo>
                  <a:lnTo>
                    <a:pt x="263" y="189"/>
                  </a:lnTo>
                  <a:lnTo>
                    <a:pt x="271" y="196"/>
                  </a:lnTo>
                  <a:lnTo>
                    <a:pt x="279" y="204"/>
                  </a:lnTo>
                  <a:lnTo>
                    <a:pt x="288" y="210"/>
                  </a:lnTo>
                  <a:lnTo>
                    <a:pt x="298" y="217"/>
                  </a:lnTo>
                  <a:lnTo>
                    <a:pt x="308" y="224"/>
                  </a:lnTo>
                  <a:lnTo>
                    <a:pt x="317" y="231"/>
                  </a:lnTo>
                  <a:lnTo>
                    <a:pt x="321" y="231"/>
                  </a:lnTo>
                  <a:lnTo>
                    <a:pt x="326" y="231"/>
                  </a:lnTo>
                  <a:lnTo>
                    <a:pt x="330" y="231"/>
                  </a:lnTo>
                  <a:lnTo>
                    <a:pt x="334" y="231"/>
                  </a:lnTo>
                  <a:lnTo>
                    <a:pt x="339" y="231"/>
                  </a:lnTo>
                  <a:lnTo>
                    <a:pt x="344" y="231"/>
                  </a:lnTo>
                  <a:lnTo>
                    <a:pt x="349" y="231"/>
                  </a:lnTo>
                  <a:lnTo>
                    <a:pt x="354" y="231"/>
                  </a:lnTo>
                  <a:lnTo>
                    <a:pt x="358" y="228"/>
                  </a:lnTo>
                  <a:lnTo>
                    <a:pt x="363" y="222"/>
                  </a:lnTo>
                  <a:lnTo>
                    <a:pt x="368" y="215"/>
                  </a:lnTo>
                  <a:lnTo>
                    <a:pt x="373" y="209"/>
                  </a:lnTo>
                  <a:lnTo>
                    <a:pt x="377" y="200"/>
                  </a:lnTo>
                  <a:lnTo>
                    <a:pt x="380" y="192"/>
                  </a:lnTo>
                  <a:lnTo>
                    <a:pt x="383" y="183"/>
                  </a:lnTo>
                  <a:lnTo>
                    <a:pt x="383" y="176"/>
                  </a:lnTo>
                  <a:lnTo>
                    <a:pt x="385" y="171"/>
                  </a:lnTo>
                  <a:lnTo>
                    <a:pt x="388" y="167"/>
                  </a:lnTo>
                  <a:lnTo>
                    <a:pt x="392" y="163"/>
                  </a:lnTo>
                  <a:lnTo>
                    <a:pt x="398" y="160"/>
                  </a:lnTo>
                  <a:lnTo>
                    <a:pt x="404" y="158"/>
                  </a:lnTo>
                  <a:lnTo>
                    <a:pt x="410" y="156"/>
                  </a:lnTo>
                  <a:lnTo>
                    <a:pt x="417" y="155"/>
                  </a:lnTo>
                  <a:lnTo>
                    <a:pt x="423" y="155"/>
                  </a:lnTo>
                  <a:lnTo>
                    <a:pt x="497" y="213"/>
                  </a:lnTo>
                  <a:lnTo>
                    <a:pt x="495" y="221"/>
                  </a:lnTo>
                  <a:lnTo>
                    <a:pt x="492" y="227"/>
                  </a:lnTo>
                  <a:lnTo>
                    <a:pt x="487" y="232"/>
                  </a:lnTo>
                  <a:lnTo>
                    <a:pt x="482" y="238"/>
                  </a:lnTo>
                  <a:lnTo>
                    <a:pt x="476" y="243"/>
                  </a:lnTo>
                  <a:lnTo>
                    <a:pt x="470" y="248"/>
                  </a:lnTo>
                  <a:lnTo>
                    <a:pt x="464" y="253"/>
                  </a:lnTo>
                  <a:lnTo>
                    <a:pt x="458" y="259"/>
                  </a:lnTo>
                  <a:lnTo>
                    <a:pt x="451" y="264"/>
                  </a:lnTo>
                  <a:lnTo>
                    <a:pt x="446" y="269"/>
                  </a:lnTo>
                  <a:lnTo>
                    <a:pt x="441" y="275"/>
                  </a:lnTo>
                  <a:lnTo>
                    <a:pt x="438" y="282"/>
                  </a:lnTo>
                  <a:lnTo>
                    <a:pt x="434" y="288"/>
                  </a:lnTo>
                  <a:lnTo>
                    <a:pt x="433" y="296"/>
                  </a:lnTo>
                  <a:lnTo>
                    <a:pt x="433" y="304"/>
                  </a:lnTo>
                  <a:lnTo>
                    <a:pt x="434" y="313"/>
                  </a:lnTo>
                  <a:lnTo>
                    <a:pt x="439" y="323"/>
                  </a:lnTo>
                  <a:lnTo>
                    <a:pt x="446" y="329"/>
                  </a:lnTo>
                  <a:lnTo>
                    <a:pt x="456" y="335"/>
                  </a:lnTo>
                  <a:lnTo>
                    <a:pt x="467" y="339"/>
                  </a:lnTo>
                  <a:lnTo>
                    <a:pt x="478" y="343"/>
                  </a:lnTo>
                  <a:lnTo>
                    <a:pt x="488" y="348"/>
                  </a:lnTo>
                  <a:lnTo>
                    <a:pt x="497" y="354"/>
                  </a:lnTo>
                  <a:lnTo>
                    <a:pt x="505" y="362"/>
                  </a:lnTo>
                  <a:lnTo>
                    <a:pt x="442" y="445"/>
                  </a:lnTo>
                  <a:lnTo>
                    <a:pt x="343" y="362"/>
                  </a:lnTo>
                  <a:lnTo>
                    <a:pt x="336" y="366"/>
                  </a:lnTo>
                  <a:lnTo>
                    <a:pt x="329" y="370"/>
                  </a:lnTo>
                  <a:lnTo>
                    <a:pt x="323" y="377"/>
                  </a:lnTo>
                  <a:lnTo>
                    <a:pt x="317" y="382"/>
                  </a:lnTo>
                  <a:lnTo>
                    <a:pt x="312" y="388"/>
                  </a:lnTo>
                  <a:lnTo>
                    <a:pt x="306" y="395"/>
                  </a:lnTo>
                  <a:lnTo>
                    <a:pt x="302" y="401"/>
                  </a:lnTo>
                  <a:lnTo>
                    <a:pt x="296" y="408"/>
                  </a:lnTo>
                  <a:lnTo>
                    <a:pt x="292" y="415"/>
                  </a:lnTo>
                  <a:lnTo>
                    <a:pt x="287" y="423"/>
                  </a:lnTo>
                  <a:lnTo>
                    <a:pt x="283" y="430"/>
                  </a:lnTo>
                  <a:lnTo>
                    <a:pt x="278" y="437"/>
                  </a:lnTo>
                  <a:lnTo>
                    <a:pt x="272" y="445"/>
                  </a:lnTo>
                  <a:lnTo>
                    <a:pt x="267" y="452"/>
                  </a:lnTo>
                  <a:lnTo>
                    <a:pt x="262" y="459"/>
                  </a:lnTo>
                  <a:lnTo>
                    <a:pt x="256" y="465"/>
                  </a:lnTo>
                  <a:lnTo>
                    <a:pt x="252" y="469"/>
                  </a:lnTo>
                </a:path>
              </a:pathLst>
            </a:custGeom>
            <a:solidFill>
              <a:schemeClr val="bg1"/>
            </a:solidFill>
            <a:ln>
              <a:noFill/>
            </a:ln>
            <a:effectLst>
              <a:prstShdw prst="shdw17" dist="17961" dir="2700000">
                <a:schemeClr val="bg1">
                  <a:gamma/>
                  <a:shade val="60000"/>
                  <a:invGamma/>
                </a:schemeClr>
              </a:prstShdw>
            </a:effectLst>
            <a:extLst>
              <a:ext uri="{91240B29-F687-4F45-9708-019B960494DF}">
                <a14:hiddenLine xmlns:a14="http://schemas.microsoft.com/office/drawing/2010/main" w="9525" cap="rnd">
                  <a:solidFill>
                    <a:schemeClr val="tx1"/>
                  </a:solidFill>
                  <a:round/>
                  <a:headEnd/>
                  <a:tailEnd/>
                </a14:hiddenLine>
              </a:ext>
            </a:extLst>
          </p:spPr>
          <p:txBody>
            <a:bodyPr/>
            <a:lstStyle/>
            <a:p>
              <a:endParaRPr lang="en-US" dirty="0"/>
            </a:p>
          </p:txBody>
        </p:sp>
        <p:sp>
          <p:nvSpPr>
            <p:cNvPr id="2056" name="Freeform 8"/>
            <p:cNvSpPr>
              <a:spLocks/>
            </p:cNvSpPr>
            <p:nvPr/>
          </p:nvSpPr>
          <p:spPr bwMode="grayWhite">
            <a:xfrm>
              <a:off x="538" y="441"/>
              <a:ext cx="512" cy="509"/>
            </a:xfrm>
            <a:custGeom>
              <a:avLst/>
              <a:gdLst>
                <a:gd name="T0" fmla="*/ 67 w 512"/>
                <a:gd name="T1" fmla="*/ 492 h 509"/>
                <a:gd name="T2" fmla="*/ 45 w 512"/>
                <a:gd name="T3" fmla="*/ 451 h 509"/>
                <a:gd name="T4" fmla="*/ 68 w 512"/>
                <a:gd name="T5" fmla="*/ 418 h 509"/>
                <a:gd name="T6" fmla="*/ 106 w 512"/>
                <a:gd name="T7" fmla="*/ 391 h 509"/>
                <a:gd name="T8" fmla="*/ 105 w 512"/>
                <a:gd name="T9" fmla="*/ 352 h 509"/>
                <a:gd name="T10" fmla="*/ 79 w 512"/>
                <a:gd name="T11" fmla="*/ 324 h 509"/>
                <a:gd name="T12" fmla="*/ 44 w 512"/>
                <a:gd name="T13" fmla="*/ 302 h 509"/>
                <a:gd name="T14" fmla="*/ 7 w 512"/>
                <a:gd name="T15" fmla="*/ 280 h 509"/>
                <a:gd name="T16" fmla="*/ 2 w 512"/>
                <a:gd name="T17" fmla="*/ 258 h 509"/>
                <a:gd name="T18" fmla="*/ 13 w 512"/>
                <a:gd name="T19" fmla="*/ 239 h 509"/>
                <a:gd name="T20" fmla="*/ 29 w 512"/>
                <a:gd name="T21" fmla="*/ 220 h 509"/>
                <a:gd name="T22" fmla="*/ 43 w 512"/>
                <a:gd name="T23" fmla="*/ 201 h 509"/>
                <a:gd name="T24" fmla="*/ 65 w 512"/>
                <a:gd name="T25" fmla="*/ 184 h 509"/>
                <a:gd name="T26" fmla="*/ 100 w 512"/>
                <a:gd name="T27" fmla="*/ 191 h 509"/>
                <a:gd name="T28" fmla="*/ 124 w 512"/>
                <a:gd name="T29" fmla="*/ 210 h 509"/>
                <a:gd name="T30" fmla="*/ 150 w 512"/>
                <a:gd name="T31" fmla="*/ 233 h 509"/>
                <a:gd name="T32" fmla="*/ 179 w 512"/>
                <a:gd name="T33" fmla="*/ 232 h 509"/>
                <a:gd name="T34" fmla="*/ 207 w 512"/>
                <a:gd name="T35" fmla="*/ 223 h 509"/>
                <a:gd name="T36" fmla="*/ 230 w 512"/>
                <a:gd name="T37" fmla="*/ 198 h 509"/>
                <a:gd name="T38" fmla="*/ 242 w 512"/>
                <a:gd name="T39" fmla="*/ 165 h 509"/>
                <a:gd name="T40" fmla="*/ 226 w 512"/>
                <a:gd name="T41" fmla="*/ 143 h 509"/>
                <a:gd name="T42" fmla="*/ 203 w 512"/>
                <a:gd name="T43" fmla="*/ 132 h 509"/>
                <a:gd name="T44" fmla="*/ 176 w 512"/>
                <a:gd name="T45" fmla="*/ 122 h 509"/>
                <a:gd name="T46" fmla="*/ 153 w 512"/>
                <a:gd name="T47" fmla="*/ 111 h 509"/>
                <a:gd name="T48" fmla="*/ 142 w 512"/>
                <a:gd name="T49" fmla="*/ 80 h 509"/>
                <a:gd name="T50" fmla="*/ 163 w 512"/>
                <a:gd name="T51" fmla="*/ 50 h 509"/>
                <a:gd name="T52" fmla="*/ 187 w 512"/>
                <a:gd name="T53" fmla="*/ 36 h 509"/>
                <a:gd name="T54" fmla="*/ 211 w 512"/>
                <a:gd name="T55" fmla="*/ 18 h 509"/>
                <a:gd name="T56" fmla="*/ 243 w 512"/>
                <a:gd name="T57" fmla="*/ 28 h 509"/>
                <a:gd name="T58" fmla="*/ 277 w 512"/>
                <a:gd name="T59" fmla="*/ 54 h 509"/>
                <a:gd name="T60" fmla="*/ 314 w 512"/>
                <a:gd name="T61" fmla="*/ 72 h 509"/>
                <a:gd name="T62" fmla="*/ 355 w 512"/>
                <a:gd name="T63" fmla="*/ 68 h 509"/>
                <a:gd name="T64" fmla="*/ 382 w 512"/>
                <a:gd name="T65" fmla="*/ 36 h 509"/>
                <a:gd name="T66" fmla="*/ 411 w 512"/>
                <a:gd name="T67" fmla="*/ 3 h 509"/>
                <a:gd name="T68" fmla="*/ 453 w 512"/>
                <a:gd name="T69" fmla="*/ 10 h 509"/>
                <a:gd name="T70" fmla="*/ 486 w 512"/>
                <a:gd name="T71" fmla="*/ 36 h 509"/>
                <a:gd name="T72" fmla="*/ 489 w 512"/>
                <a:gd name="T73" fmla="*/ 68 h 509"/>
                <a:gd name="T74" fmla="*/ 466 w 512"/>
                <a:gd name="T75" fmla="*/ 88 h 509"/>
                <a:gd name="T76" fmla="*/ 437 w 512"/>
                <a:gd name="T77" fmla="*/ 107 h 509"/>
                <a:gd name="T78" fmla="*/ 422 w 512"/>
                <a:gd name="T79" fmla="*/ 133 h 509"/>
                <a:gd name="T80" fmla="*/ 419 w 512"/>
                <a:gd name="T81" fmla="*/ 317 h 509"/>
                <a:gd name="T82" fmla="*/ 388 w 512"/>
                <a:gd name="T83" fmla="*/ 302 h 509"/>
                <a:gd name="T84" fmla="*/ 364 w 512"/>
                <a:gd name="T85" fmla="*/ 273 h 509"/>
                <a:gd name="T86" fmla="*/ 336 w 512"/>
                <a:gd name="T87" fmla="*/ 250 h 509"/>
                <a:gd name="T88" fmla="*/ 299 w 512"/>
                <a:gd name="T89" fmla="*/ 252 h 509"/>
                <a:gd name="T90" fmla="*/ 275 w 512"/>
                <a:gd name="T91" fmla="*/ 270 h 509"/>
                <a:gd name="T92" fmla="*/ 255 w 512"/>
                <a:gd name="T93" fmla="*/ 294 h 509"/>
                <a:gd name="T94" fmla="*/ 242 w 512"/>
                <a:gd name="T95" fmla="*/ 323 h 509"/>
                <a:gd name="T96" fmla="*/ 241 w 512"/>
                <a:gd name="T97" fmla="*/ 353 h 509"/>
                <a:gd name="T98" fmla="*/ 257 w 512"/>
                <a:gd name="T99" fmla="*/ 364 h 509"/>
                <a:gd name="T100" fmla="*/ 279 w 512"/>
                <a:gd name="T101" fmla="*/ 368 h 509"/>
                <a:gd name="T102" fmla="*/ 304 w 512"/>
                <a:gd name="T103" fmla="*/ 370 h 509"/>
                <a:gd name="T104" fmla="*/ 330 w 512"/>
                <a:gd name="T105" fmla="*/ 376 h 509"/>
                <a:gd name="T106" fmla="*/ 353 w 512"/>
                <a:gd name="T107" fmla="*/ 407 h 509"/>
                <a:gd name="T108" fmla="*/ 352 w 512"/>
                <a:gd name="T109" fmla="*/ 443 h 509"/>
                <a:gd name="T110" fmla="*/ 334 w 512"/>
                <a:gd name="T111" fmla="*/ 462 h 509"/>
                <a:gd name="T112" fmla="*/ 311 w 512"/>
                <a:gd name="T113" fmla="*/ 479 h 509"/>
                <a:gd name="T114" fmla="*/ 278 w 512"/>
                <a:gd name="T115" fmla="*/ 465 h 509"/>
                <a:gd name="T116" fmla="*/ 241 w 512"/>
                <a:gd name="T117" fmla="*/ 445 h 509"/>
                <a:gd name="T118" fmla="*/ 202 w 512"/>
                <a:gd name="T119" fmla="*/ 432 h 509"/>
                <a:gd name="T120" fmla="*/ 98 w 512"/>
                <a:gd name="T121" fmla="*/ 508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12" h="509">
                  <a:moveTo>
                    <a:pt x="98" y="508"/>
                  </a:moveTo>
                  <a:lnTo>
                    <a:pt x="86" y="504"/>
                  </a:lnTo>
                  <a:lnTo>
                    <a:pt x="76" y="498"/>
                  </a:lnTo>
                  <a:lnTo>
                    <a:pt x="67" y="492"/>
                  </a:lnTo>
                  <a:lnTo>
                    <a:pt x="60" y="483"/>
                  </a:lnTo>
                  <a:lnTo>
                    <a:pt x="53" y="474"/>
                  </a:lnTo>
                  <a:lnTo>
                    <a:pt x="49" y="463"/>
                  </a:lnTo>
                  <a:lnTo>
                    <a:pt x="45" y="451"/>
                  </a:lnTo>
                  <a:lnTo>
                    <a:pt x="43" y="439"/>
                  </a:lnTo>
                  <a:lnTo>
                    <a:pt x="49" y="432"/>
                  </a:lnTo>
                  <a:lnTo>
                    <a:pt x="58" y="425"/>
                  </a:lnTo>
                  <a:lnTo>
                    <a:pt x="68" y="418"/>
                  </a:lnTo>
                  <a:lnTo>
                    <a:pt x="78" y="413"/>
                  </a:lnTo>
                  <a:lnTo>
                    <a:pt x="88" y="407"/>
                  </a:lnTo>
                  <a:lnTo>
                    <a:pt x="98" y="399"/>
                  </a:lnTo>
                  <a:lnTo>
                    <a:pt x="106" y="391"/>
                  </a:lnTo>
                  <a:lnTo>
                    <a:pt x="113" y="380"/>
                  </a:lnTo>
                  <a:lnTo>
                    <a:pt x="112" y="370"/>
                  </a:lnTo>
                  <a:lnTo>
                    <a:pt x="109" y="360"/>
                  </a:lnTo>
                  <a:lnTo>
                    <a:pt x="105" y="352"/>
                  </a:lnTo>
                  <a:lnTo>
                    <a:pt x="100" y="344"/>
                  </a:lnTo>
                  <a:lnTo>
                    <a:pt x="93" y="337"/>
                  </a:lnTo>
                  <a:lnTo>
                    <a:pt x="87" y="330"/>
                  </a:lnTo>
                  <a:lnTo>
                    <a:pt x="79" y="324"/>
                  </a:lnTo>
                  <a:lnTo>
                    <a:pt x="71" y="318"/>
                  </a:lnTo>
                  <a:lnTo>
                    <a:pt x="62" y="313"/>
                  </a:lnTo>
                  <a:lnTo>
                    <a:pt x="53" y="308"/>
                  </a:lnTo>
                  <a:lnTo>
                    <a:pt x="44" y="302"/>
                  </a:lnTo>
                  <a:lnTo>
                    <a:pt x="35" y="297"/>
                  </a:lnTo>
                  <a:lnTo>
                    <a:pt x="25" y="291"/>
                  </a:lnTo>
                  <a:lnTo>
                    <a:pt x="17" y="286"/>
                  </a:lnTo>
                  <a:lnTo>
                    <a:pt x="7" y="280"/>
                  </a:lnTo>
                  <a:lnTo>
                    <a:pt x="0" y="273"/>
                  </a:lnTo>
                  <a:lnTo>
                    <a:pt x="0" y="268"/>
                  </a:lnTo>
                  <a:lnTo>
                    <a:pt x="0" y="263"/>
                  </a:lnTo>
                  <a:lnTo>
                    <a:pt x="2" y="258"/>
                  </a:lnTo>
                  <a:lnTo>
                    <a:pt x="4" y="253"/>
                  </a:lnTo>
                  <a:lnTo>
                    <a:pt x="7" y="248"/>
                  </a:lnTo>
                  <a:lnTo>
                    <a:pt x="10" y="244"/>
                  </a:lnTo>
                  <a:lnTo>
                    <a:pt x="13" y="239"/>
                  </a:lnTo>
                  <a:lnTo>
                    <a:pt x="17" y="234"/>
                  </a:lnTo>
                  <a:lnTo>
                    <a:pt x="20" y="230"/>
                  </a:lnTo>
                  <a:lnTo>
                    <a:pt x="24" y="225"/>
                  </a:lnTo>
                  <a:lnTo>
                    <a:pt x="29" y="220"/>
                  </a:lnTo>
                  <a:lnTo>
                    <a:pt x="32" y="216"/>
                  </a:lnTo>
                  <a:lnTo>
                    <a:pt x="37" y="210"/>
                  </a:lnTo>
                  <a:lnTo>
                    <a:pt x="40" y="205"/>
                  </a:lnTo>
                  <a:lnTo>
                    <a:pt x="43" y="201"/>
                  </a:lnTo>
                  <a:lnTo>
                    <a:pt x="46" y="195"/>
                  </a:lnTo>
                  <a:lnTo>
                    <a:pt x="51" y="190"/>
                  </a:lnTo>
                  <a:lnTo>
                    <a:pt x="58" y="186"/>
                  </a:lnTo>
                  <a:lnTo>
                    <a:pt x="65" y="184"/>
                  </a:lnTo>
                  <a:lnTo>
                    <a:pt x="73" y="184"/>
                  </a:lnTo>
                  <a:lnTo>
                    <a:pt x="82" y="186"/>
                  </a:lnTo>
                  <a:lnTo>
                    <a:pt x="91" y="187"/>
                  </a:lnTo>
                  <a:lnTo>
                    <a:pt x="100" y="191"/>
                  </a:lnTo>
                  <a:lnTo>
                    <a:pt x="109" y="195"/>
                  </a:lnTo>
                  <a:lnTo>
                    <a:pt x="114" y="199"/>
                  </a:lnTo>
                  <a:lnTo>
                    <a:pt x="120" y="205"/>
                  </a:lnTo>
                  <a:lnTo>
                    <a:pt x="124" y="210"/>
                  </a:lnTo>
                  <a:lnTo>
                    <a:pt x="130" y="216"/>
                  </a:lnTo>
                  <a:lnTo>
                    <a:pt x="136" y="222"/>
                  </a:lnTo>
                  <a:lnTo>
                    <a:pt x="143" y="228"/>
                  </a:lnTo>
                  <a:lnTo>
                    <a:pt x="150" y="233"/>
                  </a:lnTo>
                  <a:lnTo>
                    <a:pt x="160" y="237"/>
                  </a:lnTo>
                  <a:lnTo>
                    <a:pt x="166" y="236"/>
                  </a:lnTo>
                  <a:lnTo>
                    <a:pt x="173" y="234"/>
                  </a:lnTo>
                  <a:lnTo>
                    <a:pt x="179" y="232"/>
                  </a:lnTo>
                  <a:lnTo>
                    <a:pt x="186" y="230"/>
                  </a:lnTo>
                  <a:lnTo>
                    <a:pt x="193" y="228"/>
                  </a:lnTo>
                  <a:lnTo>
                    <a:pt x="200" y="225"/>
                  </a:lnTo>
                  <a:lnTo>
                    <a:pt x="207" y="223"/>
                  </a:lnTo>
                  <a:lnTo>
                    <a:pt x="215" y="220"/>
                  </a:lnTo>
                  <a:lnTo>
                    <a:pt x="218" y="213"/>
                  </a:lnTo>
                  <a:lnTo>
                    <a:pt x="224" y="205"/>
                  </a:lnTo>
                  <a:lnTo>
                    <a:pt x="230" y="198"/>
                  </a:lnTo>
                  <a:lnTo>
                    <a:pt x="235" y="190"/>
                  </a:lnTo>
                  <a:lnTo>
                    <a:pt x="239" y="182"/>
                  </a:lnTo>
                  <a:lnTo>
                    <a:pt x="242" y="174"/>
                  </a:lnTo>
                  <a:lnTo>
                    <a:pt x="242" y="165"/>
                  </a:lnTo>
                  <a:lnTo>
                    <a:pt x="238" y="156"/>
                  </a:lnTo>
                  <a:lnTo>
                    <a:pt x="235" y="151"/>
                  </a:lnTo>
                  <a:lnTo>
                    <a:pt x="230" y="147"/>
                  </a:lnTo>
                  <a:lnTo>
                    <a:pt x="226" y="143"/>
                  </a:lnTo>
                  <a:lnTo>
                    <a:pt x="220" y="140"/>
                  </a:lnTo>
                  <a:lnTo>
                    <a:pt x="215" y="136"/>
                  </a:lnTo>
                  <a:lnTo>
                    <a:pt x="209" y="134"/>
                  </a:lnTo>
                  <a:lnTo>
                    <a:pt x="203" y="132"/>
                  </a:lnTo>
                  <a:lnTo>
                    <a:pt x="196" y="129"/>
                  </a:lnTo>
                  <a:lnTo>
                    <a:pt x="189" y="127"/>
                  </a:lnTo>
                  <a:lnTo>
                    <a:pt x="183" y="125"/>
                  </a:lnTo>
                  <a:lnTo>
                    <a:pt x="176" y="122"/>
                  </a:lnTo>
                  <a:lnTo>
                    <a:pt x="170" y="121"/>
                  </a:lnTo>
                  <a:lnTo>
                    <a:pt x="164" y="117"/>
                  </a:lnTo>
                  <a:lnTo>
                    <a:pt x="158" y="114"/>
                  </a:lnTo>
                  <a:lnTo>
                    <a:pt x="153" y="111"/>
                  </a:lnTo>
                  <a:lnTo>
                    <a:pt x="148" y="106"/>
                  </a:lnTo>
                  <a:lnTo>
                    <a:pt x="143" y="98"/>
                  </a:lnTo>
                  <a:lnTo>
                    <a:pt x="142" y="90"/>
                  </a:lnTo>
                  <a:lnTo>
                    <a:pt x="142" y="80"/>
                  </a:lnTo>
                  <a:lnTo>
                    <a:pt x="145" y="72"/>
                  </a:lnTo>
                  <a:lnTo>
                    <a:pt x="149" y="64"/>
                  </a:lnTo>
                  <a:lnTo>
                    <a:pt x="156" y="57"/>
                  </a:lnTo>
                  <a:lnTo>
                    <a:pt x="163" y="50"/>
                  </a:lnTo>
                  <a:lnTo>
                    <a:pt x="172" y="46"/>
                  </a:lnTo>
                  <a:lnTo>
                    <a:pt x="177" y="43"/>
                  </a:lnTo>
                  <a:lnTo>
                    <a:pt x="183" y="39"/>
                  </a:lnTo>
                  <a:lnTo>
                    <a:pt x="187" y="36"/>
                  </a:lnTo>
                  <a:lnTo>
                    <a:pt x="193" y="31"/>
                  </a:lnTo>
                  <a:lnTo>
                    <a:pt x="199" y="27"/>
                  </a:lnTo>
                  <a:lnTo>
                    <a:pt x="205" y="23"/>
                  </a:lnTo>
                  <a:lnTo>
                    <a:pt x="211" y="18"/>
                  </a:lnTo>
                  <a:lnTo>
                    <a:pt x="218" y="14"/>
                  </a:lnTo>
                  <a:lnTo>
                    <a:pt x="226" y="18"/>
                  </a:lnTo>
                  <a:lnTo>
                    <a:pt x="235" y="22"/>
                  </a:lnTo>
                  <a:lnTo>
                    <a:pt x="243" y="28"/>
                  </a:lnTo>
                  <a:lnTo>
                    <a:pt x="251" y="34"/>
                  </a:lnTo>
                  <a:lnTo>
                    <a:pt x="259" y="40"/>
                  </a:lnTo>
                  <a:lnTo>
                    <a:pt x="267" y="47"/>
                  </a:lnTo>
                  <a:lnTo>
                    <a:pt x="277" y="54"/>
                  </a:lnTo>
                  <a:lnTo>
                    <a:pt x="286" y="60"/>
                  </a:lnTo>
                  <a:lnTo>
                    <a:pt x="294" y="65"/>
                  </a:lnTo>
                  <a:lnTo>
                    <a:pt x="304" y="69"/>
                  </a:lnTo>
                  <a:lnTo>
                    <a:pt x="314" y="72"/>
                  </a:lnTo>
                  <a:lnTo>
                    <a:pt x="324" y="75"/>
                  </a:lnTo>
                  <a:lnTo>
                    <a:pt x="334" y="74"/>
                  </a:lnTo>
                  <a:lnTo>
                    <a:pt x="344" y="72"/>
                  </a:lnTo>
                  <a:lnTo>
                    <a:pt x="355" y="68"/>
                  </a:lnTo>
                  <a:lnTo>
                    <a:pt x="367" y="60"/>
                  </a:lnTo>
                  <a:lnTo>
                    <a:pt x="373" y="54"/>
                  </a:lnTo>
                  <a:lnTo>
                    <a:pt x="378" y="46"/>
                  </a:lnTo>
                  <a:lnTo>
                    <a:pt x="382" y="36"/>
                  </a:lnTo>
                  <a:lnTo>
                    <a:pt x="387" y="27"/>
                  </a:lnTo>
                  <a:lnTo>
                    <a:pt x="393" y="18"/>
                  </a:lnTo>
                  <a:lnTo>
                    <a:pt x="401" y="10"/>
                  </a:lnTo>
                  <a:lnTo>
                    <a:pt x="411" y="3"/>
                  </a:lnTo>
                  <a:lnTo>
                    <a:pt x="422" y="0"/>
                  </a:lnTo>
                  <a:lnTo>
                    <a:pt x="432" y="3"/>
                  </a:lnTo>
                  <a:lnTo>
                    <a:pt x="442" y="6"/>
                  </a:lnTo>
                  <a:lnTo>
                    <a:pt x="453" y="10"/>
                  </a:lnTo>
                  <a:lnTo>
                    <a:pt x="463" y="15"/>
                  </a:lnTo>
                  <a:lnTo>
                    <a:pt x="472" y="21"/>
                  </a:lnTo>
                  <a:lnTo>
                    <a:pt x="479" y="28"/>
                  </a:lnTo>
                  <a:lnTo>
                    <a:pt x="486" y="36"/>
                  </a:lnTo>
                  <a:lnTo>
                    <a:pt x="492" y="46"/>
                  </a:lnTo>
                  <a:lnTo>
                    <a:pt x="493" y="54"/>
                  </a:lnTo>
                  <a:lnTo>
                    <a:pt x="492" y="61"/>
                  </a:lnTo>
                  <a:lnTo>
                    <a:pt x="489" y="68"/>
                  </a:lnTo>
                  <a:lnTo>
                    <a:pt x="485" y="73"/>
                  </a:lnTo>
                  <a:lnTo>
                    <a:pt x="479" y="79"/>
                  </a:lnTo>
                  <a:lnTo>
                    <a:pt x="473" y="83"/>
                  </a:lnTo>
                  <a:lnTo>
                    <a:pt x="466" y="88"/>
                  </a:lnTo>
                  <a:lnTo>
                    <a:pt x="458" y="93"/>
                  </a:lnTo>
                  <a:lnTo>
                    <a:pt x="451" y="97"/>
                  </a:lnTo>
                  <a:lnTo>
                    <a:pt x="443" y="101"/>
                  </a:lnTo>
                  <a:lnTo>
                    <a:pt x="437" y="107"/>
                  </a:lnTo>
                  <a:lnTo>
                    <a:pt x="431" y="112"/>
                  </a:lnTo>
                  <a:lnTo>
                    <a:pt x="427" y="118"/>
                  </a:lnTo>
                  <a:lnTo>
                    <a:pt x="423" y="125"/>
                  </a:lnTo>
                  <a:lnTo>
                    <a:pt x="422" y="133"/>
                  </a:lnTo>
                  <a:lnTo>
                    <a:pt x="422" y="142"/>
                  </a:lnTo>
                  <a:lnTo>
                    <a:pt x="511" y="227"/>
                  </a:lnTo>
                  <a:lnTo>
                    <a:pt x="429" y="316"/>
                  </a:lnTo>
                  <a:lnTo>
                    <a:pt x="419" y="317"/>
                  </a:lnTo>
                  <a:lnTo>
                    <a:pt x="411" y="315"/>
                  </a:lnTo>
                  <a:lnTo>
                    <a:pt x="402" y="312"/>
                  </a:lnTo>
                  <a:lnTo>
                    <a:pt x="395" y="308"/>
                  </a:lnTo>
                  <a:lnTo>
                    <a:pt x="388" y="302"/>
                  </a:lnTo>
                  <a:lnTo>
                    <a:pt x="382" y="295"/>
                  </a:lnTo>
                  <a:lnTo>
                    <a:pt x="376" y="288"/>
                  </a:lnTo>
                  <a:lnTo>
                    <a:pt x="370" y="281"/>
                  </a:lnTo>
                  <a:lnTo>
                    <a:pt x="364" y="273"/>
                  </a:lnTo>
                  <a:lnTo>
                    <a:pt x="358" y="266"/>
                  </a:lnTo>
                  <a:lnTo>
                    <a:pt x="351" y="260"/>
                  </a:lnTo>
                  <a:lnTo>
                    <a:pt x="344" y="255"/>
                  </a:lnTo>
                  <a:lnTo>
                    <a:pt x="336" y="250"/>
                  </a:lnTo>
                  <a:lnTo>
                    <a:pt x="327" y="248"/>
                  </a:lnTo>
                  <a:lnTo>
                    <a:pt x="317" y="247"/>
                  </a:lnTo>
                  <a:lnTo>
                    <a:pt x="305" y="248"/>
                  </a:lnTo>
                  <a:lnTo>
                    <a:pt x="299" y="252"/>
                  </a:lnTo>
                  <a:lnTo>
                    <a:pt x="293" y="255"/>
                  </a:lnTo>
                  <a:lnTo>
                    <a:pt x="287" y="260"/>
                  </a:lnTo>
                  <a:lnTo>
                    <a:pt x="281" y="265"/>
                  </a:lnTo>
                  <a:lnTo>
                    <a:pt x="275" y="270"/>
                  </a:lnTo>
                  <a:lnTo>
                    <a:pt x="270" y="275"/>
                  </a:lnTo>
                  <a:lnTo>
                    <a:pt x="265" y="281"/>
                  </a:lnTo>
                  <a:lnTo>
                    <a:pt x="260" y="288"/>
                  </a:lnTo>
                  <a:lnTo>
                    <a:pt x="255" y="294"/>
                  </a:lnTo>
                  <a:lnTo>
                    <a:pt x="251" y="300"/>
                  </a:lnTo>
                  <a:lnTo>
                    <a:pt x="247" y="308"/>
                  </a:lnTo>
                  <a:lnTo>
                    <a:pt x="244" y="315"/>
                  </a:lnTo>
                  <a:lnTo>
                    <a:pt x="242" y="323"/>
                  </a:lnTo>
                  <a:lnTo>
                    <a:pt x="239" y="331"/>
                  </a:lnTo>
                  <a:lnTo>
                    <a:pt x="238" y="339"/>
                  </a:lnTo>
                  <a:lnTo>
                    <a:pt x="238" y="348"/>
                  </a:lnTo>
                  <a:lnTo>
                    <a:pt x="241" y="353"/>
                  </a:lnTo>
                  <a:lnTo>
                    <a:pt x="244" y="356"/>
                  </a:lnTo>
                  <a:lnTo>
                    <a:pt x="248" y="360"/>
                  </a:lnTo>
                  <a:lnTo>
                    <a:pt x="252" y="362"/>
                  </a:lnTo>
                  <a:lnTo>
                    <a:pt x="257" y="364"/>
                  </a:lnTo>
                  <a:lnTo>
                    <a:pt x="262" y="366"/>
                  </a:lnTo>
                  <a:lnTo>
                    <a:pt x="267" y="367"/>
                  </a:lnTo>
                  <a:lnTo>
                    <a:pt x="274" y="368"/>
                  </a:lnTo>
                  <a:lnTo>
                    <a:pt x="279" y="368"/>
                  </a:lnTo>
                  <a:lnTo>
                    <a:pt x="285" y="369"/>
                  </a:lnTo>
                  <a:lnTo>
                    <a:pt x="292" y="370"/>
                  </a:lnTo>
                  <a:lnTo>
                    <a:pt x="298" y="370"/>
                  </a:lnTo>
                  <a:lnTo>
                    <a:pt x="304" y="370"/>
                  </a:lnTo>
                  <a:lnTo>
                    <a:pt x="309" y="371"/>
                  </a:lnTo>
                  <a:lnTo>
                    <a:pt x="315" y="371"/>
                  </a:lnTo>
                  <a:lnTo>
                    <a:pt x="320" y="373"/>
                  </a:lnTo>
                  <a:lnTo>
                    <a:pt x="330" y="376"/>
                  </a:lnTo>
                  <a:lnTo>
                    <a:pt x="337" y="382"/>
                  </a:lnTo>
                  <a:lnTo>
                    <a:pt x="344" y="389"/>
                  </a:lnTo>
                  <a:lnTo>
                    <a:pt x="349" y="398"/>
                  </a:lnTo>
                  <a:lnTo>
                    <a:pt x="353" y="407"/>
                  </a:lnTo>
                  <a:lnTo>
                    <a:pt x="355" y="417"/>
                  </a:lnTo>
                  <a:lnTo>
                    <a:pt x="356" y="427"/>
                  </a:lnTo>
                  <a:lnTo>
                    <a:pt x="355" y="436"/>
                  </a:lnTo>
                  <a:lnTo>
                    <a:pt x="352" y="443"/>
                  </a:lnTo>
                  <a:lnTo>
                    <a:pt x="348" y="448"/>
                  </a:lnTo>
                  <a:lnTo>
                    <a:pt x="343" y="453"/>
                  </a:lnTo>
                  <a:lnTo>
                    <a:pt x="339" y="458"/>
                  </a:lnTo>
                  <a:lnTo>
                    <a:pt x="334" y="462"/>
                  </a:lnTo>
                  <a:lnTo>
                    <a:pt x="330" y="468"/>
                  </a:lnTo>
                  <a:lnTo>
                    <a:pt x="324" y="473"/>
                  </a:lnTo>
                  <a:lnTo>
                    <a:pt x="320" y="479"/>
                  </a:lnTo>
                  <a:lnTo>
                    <a:pt x="311" y="479"/>
                  </a:lnTo>
                  <a:lnTo>
                    <a:pt x="304" y="477"/>
                  </a:lnTo>
                  <a:lnTo>
                    <a:pt x="295" y="474"/>
                  </a:lnTo>
                  <a:lnTo>
                    <a:pt x="286" y="470"/>
                  </a:lnTo>
                  <a:lnTo>
                    <a:pt x="278" y="465"/>
                  </a:lnTo>
                  <a:lnTo>
                    <a:pt x="268" y="461"/>
                  </a:lnTo>
                  <a:lnTo>
                    <a:pt x="259" y="455"/>
                  </a:lnTo>
                  <a:lnTo>
                    <a:pt x="250" y="450"/>
                  </a:lnTo>
                  <a:lnTo>
                    <a:pt x="241" y="445"/>
                  </a:lnTo>
                  <a:lnTo>
                    <a:pt x="231" y="441"/>
                  </a:lnTo>
                  <a:lnTo>
                    <a:pt x="222" y="437"/>
                  </a:lnTo>
                  <a:lnTo>
                    <a:pt x="211" y="435"/>
                  </a:lnTo>
                  <a:lnTo>
                    <a:pt x="202" y="432"/>
                  </a:lnTo>
                  <a:lnTo>
                    <a:pt x="193" y="432"/>
                  </a:lnTo>
                  <a:lnTo>
                    <a:pt x="182" y="433"/>
                  </a:lnTo>
                  <a:lnTo>
                    <a:pt x="172" y="436"/>
                  </a:lnTo>
                  <a:lnTo>
                    <a:pt x="98" y="508"/>
                  </a:lnTo>
                </a:path>
              </a:pathLst>
            </a:custGeom>
            <a:solidFill>
              <a:schemeClr val="bg1"/>
            </a:solidFill>
            <a:ln>
              <a:noFill/>
            </a:ln>
            <a:effectLst>
              <a:prstShdw prst="shdw17" dist="17961" dir="2700000">
                <a:schemeClr val="bg1">
                  <a:gamma/>
                  <a:shade val="60000"/>
                  <a:invGamma/>
                </a:schemeClr>
              </a:prstShdw>
            </a:effectLst>
            <a:extLst>
              <a:ext uri="{91240B29-F687-4F45-9708-019B960494DF}">
                <a14:hiddenLine xmlns:a14="http://schemas.microsoft.com/office/drawing/2010/main" w="9525" cap="rnd">
                  <a:solidFill>
                    <a:schemeClr val="tx1"/>
                  </a:solidFill>
                  <a:round/>
                  <a:headEnd/>
                  <a:tailEnd/>
                </a14:hiddenLine>
              </a:ext>
            </a:extLst>
          </p:spPr>
          <p:txBody>
            <a:bodyPr/>
            <a:lstStyle/>
            <a:p>
              <a:endParaRPr lang="en-US" dirty="0"/>
            </a:p>
          </p:txBody>
        </p:sp>
        <p:sp>
          <p:nvSpPr>
            <p:cNvPr id="2057" name="Freeform 9"/>
            <p:cNvSpPr>
              <a:spLocks/>
            </p:cNvSpPr>
            <p:nvPr/>
          </p:nvSpPr>
          <p:spPr bwMode="grayWhite">
            <a:xfrm>
              <a:off x="459" y="2344"/>
              <a:ext cx="506" cy="470"/>
            </a:xfrm>
            <a:custGeom>
              <a:avLst/>
              <a:gdLst>
                <a:gd name="T0" fmla="*/ 229 w 506"/>
                <a:gd name="T1" fmla="*/ 453 h 470"/>
                <a:gd name="T2" fmla="*/ 200 w 506"/>
                <a:gd name="T3" fmla="*/ 429 h 470"/>
                <a:gd name="T4" fmla="*/ 175 w 506"/>
                <a:gd name="T5" fmla="*/ 402 h 470"/>
                <a:gd name="T6" fmla="*/ 158 w 506"/>
                <a:gd name="T7" fmla="*/ 368 h 470"/>
                <a:gd name="T8" fmla="*/ 241 w 506"/>
                <a:gd name="T9" fmla="*/ 275 h 470"/>
                <a:gd name="T10" fmla="*/ 224 w 506"/>
                <a:gd name="T11" fmla="*/ 248 h 470"/>
                <a:gd name="T12" fmla="*/ 198 w 506"/>
                <a:gd name="T13" fmla="*/ 228 h 470"/>
                <a:gd name="T14" fmla="*/ 166 w 506"/>
                <a:gd name="T15" fmla="*/ 214 h 470"/>
                <a:gd name="T16" fmla="*/ 139 w 506"/>
                <a:gd name="T17" fmla="*/ 217 h 470"/>
                <a:gd name="T18" fmla="*/ 128 w 506"/>
                <a:gd name="T19" fmla="*/ 238 h 470"/>
                <a:gd name="T20" fmla="*/ 120 w 506"/>
                <a:gd name="T21" fmla="*/ 262 h 470"/>
                <a:gd name="T22" fmla="*/ 104 w 506"/>
                <a:gd name="T23" fmla="*/ 283 h 470"/>
                <a:gd name="T24" fmla="*/ 77 w 506"/>
                <a:gd name="T25" fmla="*/ 291 h 470"/>
                <a:gd name="T26" fmla="*/ 53 w 506"/>
                <a:gd name="T27" fmla="*/ 288 h 470"/>
                <a:gd name="T28" fmla="*/ 31 w 506"/>
                <a:gd name="T29" fmla="*/ 275 h 470"/>
                <a:gd name="T30" fmla="*/ 12 w 506"/>
                <a:gd name="T31" fmla="*/ 257 h 470"/>
                <a:gd name="T32" fmla="*/ 61 w 506"/>
                <a:gd name="T33" fmla="*/ 109 h 470"/>
                <a:gd name="T34" fmla="*/ 24 w 506"/>
                <a:gd name="T35" fmla="*/ 85 h 470"/>
                <a:gd name="T36" fmla="*/ 0 w 506"/>
                <a:gd name="T37" fmla="*/ 53 h 470"/>
                <a:gd name="T38" fmla="*/ 19 w 506"/>
                <a:gd name="T39" fmla="*/ 22 h 470"/>
                <a:gd name="T40" fmla="*/ 54 w 506"/>
                <a:gd name="T41" fmla="*/ 0 h 470"/>
                <a:gd name="T42" fmla="*/ 82 w 506"/>
                <a:gd name="T43" fmla="*/ 6 h 470"/>
                <a:gd name="T44" fmla="*/ 103 w 506"/>
                <a:gd name="T45" fmla="*/ 29 h 470"/>
                <a:gd name="T46" fmla="*/ 132 w 506"/>
                <a:gd name="T47" fmla="*/ 57 h 470"/>
                <a:gd name="T48" fmla="*/ 175 w 506"/>
                <a:gd name="T49" fmla="*/ 64 h 470"/>
                <a:gd name="T50" fmla="*/ 215 w 506"/>
                <a:gd name="T51" fmla="*/ 43 h 470"/>
                <a:gd name="T52" fmla="*/ 243 w 506"/>
                <a:gd name="T53" fmla="*/ 16 h 470"/>
                <a:gd name="T54" fmla="*/ 265 w 506"/>
                <a:gd name="T55" fmla="*/ 22 h 470"/>
                <a:gd name="T56" fmla="*/ 284 w 506"/>
                <a:gd name="T57" fmla="*/ 34 h 470"/>
                <a:gd name="T58" fmla="*/ 301 w 506"/>
                <a:gd name="T59" fmla="*/ 52 h 470"/>
                <a:gd name="T60" fmla="*/ 318 w 506"/>
                <a:gd name="T61" fmla="*/ 72 h 470"/>
                <a:gd name="T62" fmla="*/ 314 w 506"/>
                <a:gd name="T63" fmla="*/ 98 h 470"/>
                <a:gd name="T64" fmla="*/ 296 w 506"/>
                <a:gd name="T65" fmla="*/ 115 h 470"/>
                <a:gd name="T66" fmla="*/ 278 w 506"/>
                <a:gd name="T67" fmla="*/ 123 h 470"/>
                <a:gd name="T68" fmla="*/ 260 w 506"/>
                <a:gd name="T69" fmla="*/ 130 h 470"/>
                <a:gd name="T70" fmla="*/ 249 w 506"/>
                <a:gd name="T71" fmla="*/ 152 h 470"/>
                <a:gd name="T72" fmla="*/ 257 w 506"/>
                <a:gd name="T73" fmla="*/ 180 h 470"/>
                <a:gd name="T74" fmla="*/ 288 w 506"/>
                <a:gd name="T75" fmla="*/ 210 h 470"/>
                <a:gd name="T76" fmla="*/ 321 w 506"/>
                <a:gd name="T77" fmla="*/ 231 h 470"/>
                <a:gd name="T78" fmla="*/ 339 w 506"/>
                <a:gd name="T79" fmla="*/ 231 h 470"/>
                <a:gd name="T80" fmla="*/ 358 w 506"/>
                <a:gd name="T81" fmla="*/ 228 h 470"/>
                <a:gd name="T82" fmla="*/ 377 w 506"/>
                <a:gd name="T83" fmla="*/ 200 h 470"/>
                <a:gd name="T84" fmla="*/ 385 w 506"/>
                <a:gd name="T85" fmla="*/ 171 h 470"/>
                <a:gd name="T86" fmla="*/ 404 w 506"/>
                <a:gd name="T87" fmla="*/ 158 h 470"/>
                <a:gd name="T88" fmla="*/ 497 w 506"/>
                <a:gd name="T89" fmla="*/ 213 h 470"/>
                <a:gd name="T90" fmla="*/ 482 w 506"/>
                <a:gd name="T91" fmla="*/ 238 h 470"/>
                <a:gd name="T92" fmla="*/ 458 w 506"/>
                <a:gd name="T93" fmla="*/ 259 h 470"/>
                <a:gd name="T94" fmla="*/ 438 w 506"/>
                <a:gd name="T95" fmla="*/ 282 h 470"/>
                <a:gd name="T96" fmla="*/ 434 w 506"/>
                <a:gd name="T97" fmla="*/ 313 h 470"/>
                <a:gd name="T98" fmla="*/ 467 w 506"/>
                <a:gd name="T99" fmla="*/ 339 h 470"/>
                <a:gd name="T100" fmla="*/ 505 w 506"/>
                <a:gd name="T101" fmla="*/ 362 h 470"/>
                <a:gd name="T102" fmla="*/ 329 w 506"/>
                <a:gd name="T103" fmla="*/ 370 h 470"/>
                <a:gd name="T104" fmla="*/ 306 w 506"/>
                <a:gd name="T105" fmla="*/ 395 h 470"/>
                <a:gd name="T106" fmla="*/ 287 w 506"/>
                <a:gd name="T107" fmla="*/ 423 h 470"/>
                <a:gd name="T108" fmla="*/ 267 w 506"/>
                <a:gd name="T109" fmla="*/ 452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06" h="470">
                  <a:moveTo>
                    <a:pt x="252" y="469"/>
                  </a:moveTo>
                  <a:lnTo>
                    <a:pt x="245" y="463"/>
                  </a:lnTo>
                  <a:lnTo>
                    <a:pt x="237" y="458"/>
                  </a:lnTo>
                  <a:lnTo>
                    <a:pt x="229" y="453"/>
                  </a:lnTo>
                  <a:lnTo>
                    <a:pt x="221" y="447"/>
                  </a:lnTo>
                  <a:lnTo>
                    <a:pt x="214" y="441"/>
                  </a:lnTo>
                  <a:lnTo>
                    <a:pt x="207" y="435"/>
                  </a:lnTo>
                  <a:lnTo>
                    <a:pt x="200" y="429"/>
                  </a:lnTo>
                  <a:lnTo>
                    <a:pt x="193" y="423"/>
                  </a:lnTo>
                  <a:lnTo>
                    <a:pt x="187" y="416"/>
                  </a:lnTo>
                  <a:lnTo>
                    <a:pt x="181" y="409"/>
                  </a:lnTo>
                  <a:lnTo>
                    <a:pt x="175" y="402"/>
                  </a:lnTo>
                  <a:lnTo>
                    <a:pt x="171" y="394"/>
                  </a:lnTo>
                  <a:lnTo>
                    <a:pt x="166" y="386"/>
                  </a:lnTo>
                  <a:lnTo>
                    <a:pt x="162" y="377"/>
                  </a:lnTo>
                  <a:lnTo>
                    <a:pt x="158" y="368"/>
                  </a:lnTo>
                  <a:lnTo>
                    <a:pt x="156" y="359"/>
                  </a:lnTo>
                  <a:lnTo>
                    <a:pt x="245" y="290"/>
                  </a:lnTo>
                  <a:lnTo>
                    <a:pt x="242" y="282"/>
                  </a:lnTo>
                  <a:lnTo>
                    <a:pt x="241" y="275"/>
                  </a:lnTo>
                  <a:lnTo>
                    <a:pt x="237" y="267"/>
                  </a:lnTo>
                  <a:lnTo>
                    <a:pt x="233" y="261"/>
                  </a:lnTo>
                  <a:lnTo>
                    <a:pt x="229" y="254"/>
                  </a:lnTo>
                  <a:lnTo>
                    <a:pt x="224" y="248"/>
                  </a:lnTo>
                  <a:lnTo>
                    <a:pt x="218" y="242"/>
                  </a:lnTo>
                  <a:lnTo>
                    <a:pt x="212" y="237"/>
                  </a:lnTo>
                  <a:lnTo>
                    <a:pt x="205" y="232"/>
                  </a:lnTo>
                  <a:lnTo>
                    <a:pt x="198" y="228"/>
                  </a:lnTo>
                  <a:lnTo>
                    <a:pt x="191" y="223"/>
                  </a:lnTo>
                  <a:lnTo>
                    <a:pt x="183" y="219"/>
                  </a:lnTo>
                  <a:lnTo>
                    <a:pt x="175" y="216"/>
                  </a:lnTo>
                  <a:lnTo>
                    <a:pt x="166" y="214"/>
                  </a:lnTo>
                  <a:lnTo>
                    <a:pt x="158" y="212"/>
                  </a:lnTo>
                  <a:lnTo>
                    <a:pt x="150" y="210"/>
                  </a:lnTo>
                  <a:lnTo>
                    <a:pt x="144" y="213"/>
                  </a:lnTo>
                  <a:lnTo>
                    <a:pt x="139" y="217"/>
                  </a:lnTo>
                  <a:lnTo>
                    <a:pt x="135" y="221"/>
                  </a:lnTo>
                  <a:lnTo>
                    <a:pt x="133" y="227"/>
                  </a:lnTo>
                  <a:lnTo>
                    <a:pt x="129" y="232"/>
                  </a:lnTo>
                  <a:lnTo>
                    <a:pt x="128" y="238"/>
                  </a:lnTo>
                  <a:lnTo>
                    <a:pt x="126" y="244"/>
                  </a:lnTo>
                  <a:lnTo>
                    <a:pt x="125" y="250"/>
                  </a:lnTo>
                  <a:lnTo>
                    <a:pt x="122" y="256"/>
                  </a:lnTo>
                  <a:lnTo>
                    <a:pt x="120" y="262"/>
                  </a:lnTo>
                  <a:lnTo>
                    <a:pt x="116" y="268"/>
                  </a:lnTo>
                  <a:lnTo>
                    <a:pt x="113" y="273"/>
                  </a:lnTo>
                  <a:lnTo>
                    <a:pt x="109" y="278"/>
                  </a:lnTo>
                  <a:lnTo>
                    <a:pt x="104" y="283"/>
                  </a:lnTo>
                  <a:lnTo>
                    <a:pt x="98" y="287"/>
                  </a:lnTo>
                  <a:lnTo>
                    <a:pt x="90" y="290"/>
                  </a:lnTo>
                  <a:lnTo>
                    <a:pt x="83" y="291"/>
                  </a:lnTo>
                  <a:lnTo>
                    <a:pt x="77" y="291"/>
                  </a:lnTo>
                  <a:lnTo>
                    <a:pt x="70" y="291"/>
                  </a:lnTo>
                  <a:lnTo>
                    <a:pt x="65" y="291"/>
                  </a:lnTo>
                  <a:lnTo>
                    <a:pt x="58" y="289"/>
                  </a:lnTo>
                  <a:lnTo>
                    <a:pt x="53" y="288"/>
                  </a:lnTo>
                  <a:lnTo>
                    <a:pt x="47" y="285"/>
                  </a:lnTo>
                  <a:lnTo>
                    <a:pt x="41" y="282"/>
                  </a:lnTo>
                  <a:lnTo>
                    <a:pt x="36" y="278"/>
                  </a:lnTo>
                  <a:lnTo>
                    <a:pt x="31" y="275"/>
                  </a:lnTo>
                  <a:lnTo>
                    <a:pt x="25" y="270"/>
                  </a:lnTo>
                  <a:lnTo>
                    <a:pt x="20" y="266"/>
                  </a:lnTo>
                  <a:lnTo>
                    <a:pt x="16" y="262"/>
                  </a:lnTo>
                  <a:lnTo>
                    <a:pt x="12" y="257"/>
                  </a:lnTo>
                  <a:lnTo>
                    <a:pt x="7" y="253"/>
                  </a:lnTo>
                  <a:lnTo>
                    <a:pt x="3" y="248"/>
                  </a:lnTo>
                  <a:lnTo>
                    <a:pt x="65" y="117"/>
                  </a:lnTo>
                  <a:lnTo>
                    <a:pt x="61" y="109"/>
                  </a:lnTo>
                  <a:lnTo>
                    <a:pt x="53" y="102"/>
                  </a:lnTo>
                  <a:lnTo>
                    <a:pt x="44" y="96"/>
                  </a:lnTo>
                  <a:lnTo>
                    <a:pt x="33" y="91"/>
                  </a:lnTo>
                  <a:lnTo>
                    <a:pt x="24" y="85"/>
                  </a:lnTo>
                  <a:lnTo>
                    <a:pt x="13" y="79"/>
                  </a:lnTo>
                  <a:lnTo>
                    <a:pt x="5" y="71"/>
                  </a:lnTo>
                  <a:lnTo>
                    <a:pt x="0" y="62"/>
                  </a:lnTo>
                  <a:lnTo>
                    <a:pt x="0" y="53"/>
                  </a:lnTo>
                  <a:lnTo>
                    <a:pt x="3" y="44"/>
                  </a:lnTo>
                  <a:lnTo>
                    <a:pt x="7" y="37"/>
                  </a:lnTo>
                  <a:lnTo>
                    <a:pt x="12" y="28"/>
                  </a:lnTo>
                  <a:lnTo>
                    <a:pt x="19" y="22"/>
                  </a:lnTo>
                  <a:lnTo>
                    <a:pt x="27" y="15"/>
                  </a:lnTo>
                  <a:lnTo>
                    <a:pt x="37" y="9"/>
                  </a:lnTo>
                  <a:lnTo>
                    <a:pt x="46" y="3"/>
                  </a:lnTo>
                  <a:lnTo>
                    <a:pt x="54" y="0"/>
                  </a:lnTo>
                  <a:lnTo>
                    <a:pt x="61" y="0"/>
                  </a:lnTo>
                  <a:lnTo>
                    <a:pt x="68" y="0"/>
                  </a:lnTo>
                  <a:lnTo>
                    <a:pt x="75" y="3"/>
                  </a:lnTo>
                  <a:lnTo>
                    <a:pt x="82" y="6"/>
                  </a:lnTo>
                  <a:lnTo>
                    <a:pt x="88" y="11"/>
                  </a:lnTo>
                  <a:lnTo>
                    <a:pt x="94" y="15"/>
                  </a:lnTo>
                  <a:lnTo>
                    <a:pt x="98" y="21"/>
                  </a:lnTo>
                  <a:lnTo>
                    <a:pt x="103" y="29"/>
                  </a:lnTo>
                  <a:lnTo>
                    <a:pt x="108" y="38"/>
                  </a:lnTo>
                  <a:lnTo>
                    <a:pt x="116" y="45"/>
                  </a:lnTo>
                  <a:lnTo>
                    <a:pt x="123" y="52"/>
                  </a:lnTo>
                  <a:lnTo>
                    <a:pt x="132" y="57"/>
                  </a:lnTo>
                  <a:lnTo>
                    <a:pt x="141" y="62"/>
                  </a:lnTo>
                  <a:lnTo>
                    <a:pt x="152" y="64"/>
                  </a:lnTo>
                  <a:lnTo>
                    <a:pt x="164" y="66"/>
                  </a:lnTo>
                  <a:lnTo>
                    <a:pt x="175" y="64"/>
                  </a:lnTo>
                  <a:lnTo>
                    <a:pt x="187" y="61"/>
                  </a:lnTo>
                  <a:lnTo>
                    <a:pt x="196" y="57"/>
                  </a:lnTo>
                  <a:lnTo>
                    <a:pt x="206" y="50"/>
                  </a:lnTo>
                  <a:lnTo>
                    <a:pt x="215" y="43"/>
                  </a:lnTo>
                  <a:lnTo>
                    <a:pt x="223" y="34"/>
                  </a:lnTo>
                  <a:lnTo>
                    <a:pt x="230" y="26"/>
                  </a:lnTo>
                  <a:lnTo>
                    <a:pt x="237" y="17"/>
                  </a:lnTo>
                  <a:lnTo>
                    <a:pt x="243" y="16"/>
                  </a:lnTo>
                  <a:lnTo>
                    <a:pt x="249" y="17"/>
                  </a:lnTo>
                  <a:lnTo>
                    <a:pt x="254" y="18"/>
                  </a:lnTo>
                  <a:lnTo>
                    <a:pt x="260" y="20"/>
                  </a:lnTo>
                  <a:lnTo>
                    <a:pt x="265" y="22"/>
                  </a:lnTo>
                  <a:lnTo>
                    <a:pt x="270" y="25"/>
                  </a:lnTo>
                  <a:lnTo>
                    <a:pt x="275" y="27"/>
                  </a:lnTo>
                  <a:lnTo>
                    <a:pt x="279" y="31"/>
                  </a:lnTo>
                  <a:lnTo>
                    <a:pt x="284" y="34"/>
                  </a:lnTo>
                  <a:lnTo>
                    <a:pt x="288" y="38"/>
                  </a:lnTo>
                  <a:lnTo>
                    <a:pt x="293" y="43"/>
                  </a:lnTo>
                  <a:lnTo>
                    <a:pt x="297" y="47"/>
                  </a:lnTo>
                  <a:lnTo>
                    <a:pt x="301" y="52"/>
                  </a:lnTo>
                  <a:lnTo>
                    <a:pt x="305" y="56"/>
                  </a:lnTo>
                  <a:lnTo>
                    <a:pt x="309" y="61"/>
                  </a:lnTo>
                  <a:lnTo>
                    <a:pt x="314" y="66"/>
                  </a:lnTo>
                  <a:lnTo>
                    <a:pt x="318" y="72"/>
                  </a:lnTo>
                  <a:lnTo>
                    <a:pt x="320" y="79"/>
                  </a:lnTo>
                  <a:lnTo>
                    <a:pt x="319" y="85"/>
                  </a:lnTo>
                  <a:lnTo>
                    <a:pt x="317" y="92"/>
                  </a:lnTo>
                  <a:lnTo>
                    <a:pt x="314" y="98"/>
                  </a:lnTo>
                  <a:lnTo>
                    <a:pt x="309" y="104"/>
                  </a:lnTo>
                  <a:lnTo>
                    <a:pt x="305" y="109"/>
                  </a:lnTo>
                  <a:lnTo>
                    <a:pt x="300" y="114"/>
                  </a:lnTo>
                  <a:lnTo>
                    <a:pt x="296" y="115"/>
                  </a:lnTo>
                  <a:lnTo>
                    <a:pt x="291" y="117"/>
                  </a:lnTo>
                  <a:lnTo>
                    <a:pt x="287" y="119"/>
                  </a:lnTo>
                  <a:lnTo>
                    <a:pt x="283" y="120"/>
                  </a:lnTo>
                  <a:lnTo>
                    <a:pt x="278" y="123"/>
                  </a:lnTo>
                  <a:lnTo>
                    <a:pt x="273" y="124"/>
                  </a:lnTo>
                  <a:lnTo>
                    <a:pt x="268" y="126"/>
                  </a:lnTo>
                  <a:lnTo>
                    <a:pt x="262" y="127"/>
                  </a:lnTo>
                  <a:lnTo>
                    <a:pt x="260" y="130"/>
                  </a:lnTo>
                  <a:lnTo>
                    <a:pt x="257" y="135"/>
                  </a:lnTo>
                  <a:lnTo>
                    <a:pt x="254" y="140"/>
                  </a:lnTo>
                  <a:lnTo>
                    <a:pt x="250" y="145"/>
                  </a:lnTo>
                  <a:lnTo>
                    <a:pt x="249" y="152"/>
                  </a:lnTo>
                  <a:lnTo>
                    <a:pt x="248" y="158"/>
                  </a:lnTo>
                  <a:lnTo>
                    <a:pt x="249" y="164"/>
                  </a:lnTo>
                  <a:lnTo>
                    <a:pt x="252" y="169"/>
                  </a:lnTo>
                  <a:lnTo>
                    <a:pt x="257" y="180"/>
                  </a:lnTo>
                  <a:lnTo>
                    <a:pt x="263" y="189"/>
                  </a:lnTo>
                  <a:lnTo>
                    <a:pt x="271" y="196"/>
                  </a:lnTo>
                  <a:lnTo>
                    <a:pt x="279" y="204"/>
                  </a:lnTo>
                  <a:lnTo>
                    <a:pt x="288" y="210"/>
                  </a:lnTo>
                  <a:lnTo>
                    <a:pt x="298" y="217"/>
                  </a:lnTo>
                  <a:lnTo>
                    <a:pt x="308" y="224"/>
                  </a:lnTo>
                  <a:lnTo>
                    <a:pt x="317" y="231"/>
                  </a:lnTo>
                  <a:lnTo>
                    <a:pt x="321" y="231"/>
                  </a:lnTo>
                  <a:lnTo>
                    <a:pt x="326" y="231"/>
                  </a:lnTo>
                  <a:lnTo>
                    <a:pt x="330" y="231"/>
                  </a:lnTo>
                  <a:lnTo>
                    <a:pt x="334" y="231"/>
                  </a:lnTo>
                  <a:lnTo>
                    <a:pt x="339" y="231"/>
                  </a:lnTo>
                  <a:lnTo>
                    <a:pt x="344" y="231"/>
                  </a:lnTo>
                  <a:lnTo>
                    <a:pt x="349" y="231"/>
                  </a:lnTo>
                  <a:lnTo>
                    <a:pt x="354" y="231"/>
                  </a:lnTo>
                  <a:lnTo>
                    <a:pt x="358" y="228"/>
                  </a:lnTo>
                  <a:lnTo>
                    <a:pt x="363" y="222"/>
                  </a:lnTo>
                  <a:lnTo>
                    <a:pt x="368" y="215"/>
                  </a:lnTo>
                  <a:lnTo>
                    <a:pt x="373" y="209"/>
                  </a:lnTo>
                  <a:lnTo>
                    <a:pt x="377" y="200"/>
                  </a:lnTo>
                  <a:lnTo>
                    <a:pt x="380" y="192"/>
                  </a:lnTo>
                  <a:lnTo>
                    <a:pt x="383" y="183"/>
                  </a:lnTo>
                  <a:lnTo>
                    <a:pt x="383" y="176"/>
                  </a:lnTo>
                  <a:lnTo>
                    <a:pt x="385" y="171"/>
                  </a:lnTo>
                  <a:lnTo>
                    <a:pt x="388" y="167"/>
                  </a:lnTo>
                  <a:lnTo>
                    <a:pt x="392" y="163"/>
                  </a:lnTo>
                  <a:lnTo>
                    <a:pt x="398" y="160"/>
                  </a:lnTo>
                  <a:lnTo>
                    <a:pt x="404" y="158"/>
                  </a:lnTo>
                  <a:lnTo>
                    <a:pt x="410" y="156"/>
                  </a:lnTo>
                  <a:lnTo>
                    <a:pt x="417" y="155"/>
                  </a:lnTo>
                  <a:lnTo>
                    <a:pt x="423" y="155"/>
                  </a:lnTo>
                  <a:lnTo>
                    <a:pt x="497" y="213"/>
                  </a:lnTo>
                  <a:lnTo>
                    <a:pt x="495" y="221"/>
                  </a:lnTo>
                  <a:lnTo>
                    <a:pt x="492" y="227"/>
                  </a:lnTo>
                  <a:lnTo>
                    <a:pt x="487" y="232"/>
                  </a:lnTo>
                  <a:lnTo>
                    <a:pt x="482" y="238"/>
                  </a:lnTo>
                  <a:lnTo>
                    <a:pt x="476" y="243"/>
                  </a:lnTo>
                  <a:lnTo>
                    <a:pt x="470" y="248"/>
                  </a:lnTo>
                  <a:lnTo>
                    <a:pt x="464" y="253"/>
                  </a:lnTo>
                  <a:lnTo>
                    <a:pt x="458" y="259"/>
                  </a:lnTo>
                  <a:lnTo>
                    <a:pt x="451" y="264"/>
                  </a:lnTo>
                  <a:lnTo>
                    <a:pt x="446" y="269"/>
                  </a:lnTo>
                  <a:lnTo>
                    <a:pt x="441" y="275"/>
                  </a:lnTo>
                  <a:lnTo>
                    <a:pt x="438" y="282"/>
                  </a:lnTo>
                  <a:lnTo>
                    <a:pt x="434" y="288"/>
                  </a:lnTo>
                  <a:lnTo>
                    <a:pt x="433" y="296"/>
                  </a:lnTo>
                  <a:lnTo>
                    <a:pt x="433" y="304"/>
                  </a:lnTo>
                  <a:lnTo>
                    <a:pt x="434" y="313"/>
                  </a:lnTo>
                  <a:lnTo>
                    <a:pt x="439" y="323"/>
                  </a:lnTo>
                  <a:lnTo>
                    <a:pt x="446" y="329"/>
                  </a:lnTo>
                  <a:lnTo>
                    <a:pt x="456" y="335"/>
                  </a:lnTo>
                  <a:lnTo>
                    <a:pt x="467" y="339"/>
                  </a:lnTo>
                  <a:lnTo>
                    <a:pt x="478" y="343"/>
                  </a:lnTo>
                  <a:lnTo>
                    <a:pt x="488" y="348"/>
                  </a:lnTo>
                  <a:lnTo>
                    <a:pt x="497" y="354"/>
                  </a:lnTo>
                  <a:lnTo>
                    <a:pt x="505" y="362"/>
                  </a:lnTo>
                  <a:lnTo>
                    <a:pt x="442" y="445"/>
                  </a:lnTo>
                  <a:lnTo>
                    <a:pt x="343" y="362"/>
                  </a:lnTo>
                  <a:lnTo>
                    <a:pt x="336" y="366"/>
                  </a:lnTo>
                  <a:lnTo>
                    <a:pt x="329" y="370"/>
                  </a:lnTo>
                  <a:lnTo>
                    <a:pt x="323" y="377"/>
                  </a:lnTo>
                  <a:lnTo>
                    <a:pt x="317" y="382"/>
                  </a:lnTo>
                  <a:lnTo>
                    <a:pt x="312" y="388"/>
                  </a:lnTo>
                  <a:lnTo>
                    <a:pt x="306" y="395"/>
                  </a:lnTo>
                  <a:lnTo>
                    <a:pt x="302" y="401"/>
                  </a:lnTo>
                  <a:lnTo>
                    <a:pt x="296" y="408"/>
                  </a:lnTo>
                  <a:lnTo>
                    <a:pt x="292" y="415"/>
                  </a:lnTo>
                  <a:lnTo>
                    <a:pt x="287" y="423"/>
                  </a:lnTo>
                  <a:lnTo>
                    <a:pt x="283" y="430"/>
                  </a:lnTo>
                  <a:lnTo>
                    <a:pt x="278" y="437"/>
                  </a:lnTo>
                  <a:lnTo>
                    <a:pt x="272" y="445"/>
                  </a:lnTo>
                  <a:lnTo>
                    <a:pt x="267" y="452"/>
                  </a:lnTo>
                  <a:lnTo>
                    <a:pt x="262" y="459"/>
                  </a:lnTo>
                  <a:lnTo>
                    <a:pt x="256" y="465"/>
                  </a:lnTo>
                  <a:lnTo>
                    <a:pt x="252" y="469"/>
                  </a:lnTo>
                </a:path>
              </a:pathLst>
            </a:custGeom>
            <a:solidFill>
              <a:schemeClr val="bg1"/>
            </a:solidFill>
            <a:ln>
              <a:noFill/>
            </a:ln>
            <a:effectLst>
              <a:prstShdw prst="shdw17" dist="17961" dir="2700000">
                <a:schemeClr val="bg1">
                  <a:gamma/>
                  <a:shade val="60000"/>
                  <a:invGamma/>
                </a:schemeClr>
              </a:prstShdw>
            </a:effectLst>
            <a:extLst>
              <a:ext uri="{91240B29-F687-4F45-9708-019B960494DF}">
                <a14:hiddenLine xmlns:a14="http://schemas.microsoft.com/office/drawing/2010/main" w="9525" cap="rnd">
                  <a:solidFill>
                    <a:schemeClr val="tx1"/>
                  </a:solidFill>
                  <a:round/>
                  <a:headEnd/>
                  <a:tailEnd/>
                </a14:hiddenLine>
              </a:ext>
            </a:extLst>
          </p:spPr>
          <p:txBody>
            <a:bodyPr/>
            <a:lstStyle/>
            <a:p>
              <a:endParaRPr lang="en-US" dirty="0"/>
            </a:p>
          </p:txBody>
        </p:sp>
        <p:sp>
          <p:nvSpPr>
            <p:cNvPr id="2058" name="Freeform 10"/>
            <p:cNvSpPr>
              <a:spLocks/>
            </p:cNvSpPr>
            <p:nvPr/>
          </p:nvSpPr>
          <p:spPr bwMode="grayWhite">
            <a:xfrm>
              <a:off x="477" y="2884"/>
              <a:ext cx="447" cy="520"/>
            </a:xfrm>
            <a:custGeom>
              <a:avLst/>
              <a:gdLst>
                <a:gd name="T0" fmla="*/ 254 w 447"/>
                <a:gd name="T1" fmla="*/ 495 h 520"/>
                <a:gd name="T2" fmla="*/ 245 w 447"/>
                <a:gd name="T3" fmla="*/ 454 h 520"/>
                <a:gd name="T4" fmla="*/ 230 w 447"/>
                <a:gd name="T5" fmla="*/ 417 h 520"/>
                <a:gd name="T6" fmla="*/ 193 w 447"/>
                <a:gd name="T7" fmla="*/ 402 h 520"/>
                <a:gd name="T8" fmla="*/ 150 w 447"/>
                <a:gd name="T9" fmla="*/ 412 h 520"/>
                <a:gd name="T10" fmla="*/ 112 w 447"/>
                <a:gd name="T11" fmla="*/ 417 h 520"/>
                <a:gd name="T12" fmla="*/ 93 w 447"/>
                <a:gd name="T13" fmla="*/ 399 h 520"/>
                <a:gd name="T14" fmla="*/ 81 w 447"/>
                <a:gd name="T15" fmla="*/ 370 h 520"/>
                <a:gd name="T16" fmla="*/ 75 w 447"/>
                <a:gd name="T17" fmla="*/ 339 h 520"/>
                <a:gd name="T18" fmla="*/ 76 w 447"/>
                <a:gd name="T19" fmla="*/ 309 h 520"/>
                <a:gd name="T20" fmla="*/ 106 w 447"/>
                <a:gd name="T21" fmla="*/ 300 h 520"/>
                <a:gd name="T22" fmla="*/ 146 w 447"/>
                <a:gd name="T23" fmla="*/ 307 h 520"/>
                <a:gd name="T24" fmla="*/ 175 w 447"/>
                <a:gd name="T25" fmla="*/ 294 h 520"/>
                <a:gd name="T26" fmla="*/ 186 w 447"/>
                <a:gd name="T27" fmla="*/ 273 h 520"/>
                <a:gd name="T28" fmla="*/ 189 w 447"/>
                <a:gd name="T29" fmla="*/ 246 h 520"/>
                <a:gd name="T30" fmla="*/ 188 w 447"/>
                <a:gd name="T31" fmla="*/ 219 h 520"/>
                <a:gd name="T32" fmla="*/ 178 w 447"/>
                <a:gd name="T33" fmla="*/ 191 h 520"/>
                <a:gd name="T34" fmla="*/ 153 w 447"/>
                <a:gd name="T35" fmla="*/ 171 h 520"/>
                <a:gd name="T36" fmla="*/ 123 w 447"/>
                <a:gd name="T37" fmla="*/ 172 h 520"/>
                <a:gd name="T38" fmla="*/ 93 w 447"/>
                <a:gd name="T39" fmla="*/ 185 h 520"/>
                <a:gd name="T40" fmla="*/ 64 w 447"/>
                <a:gd name="T41" fmla="*/ 194 h 520"/>
                <a:gd name="T42" fmla="*/ 34 w 447"/>
                <a:gd name="T43" fmla="*/ 185 h 520"/>
                <a:gd name="T44" fmla="*/ 19 w 447"/>
                <a:gd name="T45" fmla="*/ 166 h 520"/>
                <a:gd name="T46" fmla="*/ 9 w 447"/>
                <a:gd name="T47" fmla="*/ 146 h 520"/>
                <a:gd name="T48" fmla="*/ 2 w 447"/>
                <a:gd name="T49" fmla="*/ 122 h 520"/>
                <a:gd name="T50" fmla="*/ 0 w 447"/>
                <a:gd name="T51" fmla="*/ 98 h 520"/>
                <a:gd name="T52" fmla="*/ 387 w 447"/>
                <a:gd name="T53" fmla="*/ 12 h 520"/>
                <a:gd name="T54" fmla="*/ 399 w 447"/>
                <a:gd name="T55" fmla="*/ 41 h 520"/>
                <a:gd name="T56" fmla="*/ 406 w 447"/>
                <a:gd name="T57" fmla="*/ 74 h 520"/>
                <a:gd name="T58" fmla="*/ 411 w 447"/>
                <a:gd name="T59" fmla="*/ 107 h 520"/>
                <a:gd name="T60" fmla="*/ 396 w 447"/>
                <a:gd name="T61" fmla="*/ 141 h 520"/>
                <a:gd name="T62" fmla="*/ 375 w 447"/>
                <a:gd name="T63" fmla="*/ 144 h 520"/>
                <a:gd name="T64" fmla="*/ 354 w 447"/>
                <a:gd name="T65" fmla="*/ 141 h 520"/>
                <a:gd name="T66" fmla="*/ 332 w 447"/>
                <a:gd name="T67" fmla="*/ 137 h 520"/>
                <a:gd name="T68" fmla="*/ 307 w 447"/>
                <a:gd name="T69" fmla="*/ 141 h 520"/>
                <a:gd name="T70" fmla="*/ 286 w 447"/>
                <a:gd name="T71" fmla="*/ 166 h 520"/>
                <a:gd name="T72" fmla="*/ 285 w 447"/>
                <a:gd name="T73" fmla="*/ 199 h 520"/>
                <a:gd name="T74" fmla="*/ 289 w 447"/>
                <a:gd name="T75" fmla="*/ 222 h 520"/>
                <a:gd name="T76" fmla="*/ 295 w 447"/>
                <a:gd name="T77" fmla="*/ 247 h 520"/>
                <a:gd name="T78" fmla="*/ 308 w 447"/>
                <a:gd name="T79" fmla="*/ 268 h 520"/>
                <a:gd name="T80" fmla="*/ 332 w 447"/>
                <a:gd name="T81" fmla="*/ 282 h 520"/>
                <a:gd name="T82" fmla="*/ 357 w 447"/>
                <a:gd name="T83" fmla="*/ 282 h 520"/>
                <a:gd name="T84" fmla="*/ 379 w 447"/>
                <a:gd name="T85" fmla="*/ 272 h 520"/>
                <a:gd name="T86" fmla="*/ 402 w 447"/>
                <a:gd name="T87" fmla="*/ 262 h 520"/>
                <a:gd name="T88" fmla="*/ 426 w 447"/>
                <a:gd name="T89" fmla="*/ 265 h 520"/>
                <a:gd name="T90" fmla="*/ 436 w 447"/>
                <a:gd name="T91" fmla="*/ 287 h 520"/>
                <a:gd name="T92" fmla="*/ 442 w 447"/>
                <a:gd name="T93" fmla="*/ 312 h 520"/>
                <a:gd name="T94" fmla="*/ 444 w 447"/>
                <a:gd name="T95" fmla="*/ 338 h 520"/>
                <a:gd name="T96" fmla="*/ 436 w 447"/>
                <a:gd name="T97" fmla="*/ 358 h 520"/>
                <a:gd name="T98" fmla="*/ 397 w 447"/>
                <a:gd name="T99" fmla="*/ 366 h 520"/>
                <a:gd name="T100" fmla="*/ 363 w 447"/>
                <a:gd name="T101" fmla="*/ 380 h 520"/>
                <a:gd name="T102" fmla="*/ 347 w 447"/>
                <a:gd name="T103" fmla="*/ 406 h 520"/>
                <a:gd name="T104" fmla="*/ 353 w 447"/>
                <a:gd name="T105" fmla="*/ 437 h 520"/>
                <a:gd name="T106" fmla="*/ 372 w 447"/>
                <a:gd name="T107" fmla="*/ 464 h 520"/>
                <a:gd name="T108" fmla="*/ 369 w 447"/>
                <a:gd name="T109" fmla="*/ 492 h 520"/>
                <a:gd name="T110" fmla="*/ 347 w 447"/>
                <a:gd name="T111" fmla="*/ 503 h 520"/>
                <a:gd name="T112" fmla="*/ 323 w 447"/>
                <a:gd name="T113" fmla="*/ 511 h 520"/>
                <a:gd name="T114" fmla="*/ 298 w 447"/>
                <a:gd name="T115" fmla="*/ 516 h 520"/>
                <a:gd name="T116" fmla="*/ 272 w 447"/>
                <a:gd name="T117" fmla="*/ 519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47" h="520">
                  <a:moveTo>
                    <a:pt x="272" y="519"/>
                  </a:moveTo>
                  <a:lnTo>
                    <a:pt x="265" y="512"/>
                  </a:lnTo>
                  <a:lnTo>
                    <a:pt x="259" y="505"/>
                  </a:lnTo>
                  <a:lnTo>
                    <a:pt x="254" y="495"/>
                  </a:lnTo>
                  <a:lnTo>
                    <a:pt x="252" y="486"/>
                  </a:lnTo>
                  <a:lnTo>
                    <a:pt x="248" y="475"/>
                  </a:lnTo>
                  <a:lnTo>
                    <a:pt x="246" y="465"/>
                  </a:lnTo>
                  <a:lnTo>
                    <a:pt x="245" y="454"/>
                  </a:lnTo>
                  <a:lnTo>
                    <a:pt x="242" y="444"/>
                  </a:lnTo>
                  <a:lnTo>
                    <a:pt x="239" y="434"/>
                  </a:lnTo>
                  <a:lnTo>
                    <a:pt x="235" y="425"/>
                  </a:lnTo>
                  <a:lnTo>
                    <a:pt x="230" y="417"/>
                  </a:lnTo>
                  <a:lnTo>
                    <a:pt x="223" y="411"/>
                  </a:lnTo>
                  <a:lnTo>
                    <a:pt x="215" y="406"/>
                  </a:lnTo>
                  <a:lnTo>
                    <a:pt x="205" y="403"/>
                  </a:lnTo>
                  <a:lnTo>
                    <a:pt x="193" y="402"/>
                  </a:lnTo>
                  <a:lnTo>
                    <a:pt x="177" y="403"/>
                  </a:lnTo>
                  <a:lnTo>
                    <a:pt x="168" y="407"/>
                  </a:lnTo>
                  <a:lnTo>
                    <a:pt x="159" y="410"/>
                  </a:lnTo>
                  <a:lnTo>
                    <a:pt x="150" y="412"/>
                  </a:lnTo>
                  <a:lnTo>
                    <a:pt x="140" y="415"/>
                  </a:lnTo>
                  <a:lnTo>
                    <a:pt x="131" y="416"/>
                  </a:lnTo>
                  <a:lnTo>
                    <a:pt x="122" y="417"/>
                  </a:lnTo>
                  <a:lnTo>
                    <a:pt x="112" y="417"/>
                  </a:lnTo>
                  <a:lnTo>
                    <a:pt x="102" y="417"/>
                  </a:lnTo>
                  <a:lnTo>
                    <a:pt x="99" y="412"/>
                  </a:lnTo>
                  <a:lnTo>
                    <a:pt x="96" y="406"/>
                  </a:lnTo>
                  <a:lnTo>
                    <a:pt x="93" y="399"/>
                  </a:lnTo>
                  <a:lnTo>
                    <a:pt x="90" y="393"/>
                  </a:lnTo>
                  <a:lnTo>
                    <a:pt x="87" y="385"/>
                  </a:lnTo>
                  <a:lnTo>
                    <a:pt x="84" y="378"/>
                  </a:lnTo>
                  <a:lnTo>
                    <a:pt x="81" y="370"/>
                  </a:lnTo>
                  <a:lnTo>
                    <a:pt x="79" y="362"/>
                  </a:lnTo>
                  <a:lnTo>
                    <a:pt x="78" y="355"/>
                  </a:lnTo>
                  <a:lnTo>
                    <a:pt x="76" y="347"/>
                  </a:lnTo>
                  <a:lnTo>
                    <a:pt x="75" y="339"/>
                  </a:lnTo>
                  <a:lnTo>
                    <a:pt x="74" y="332"/>
                  </a:lnTo>
                  <a:lnTo>
                    <a:pt x="74" y="324"/>
                  </a:lnTo>
                  <a:lnTo>
                    <a:pt x="75" y="316"/>
                  </a:lnTo>
                  <a:lnTo>
                    <a:pt x="76" y="309"/>
                  </a:lnTo>
                  <a:lnTo>
                    <a:pt x="78" y="302"/>
                  </a:lnTo>
                  <a:lnTo>
                    <a:pt x="87" y="299"/>
                  </a:lnTo>
                  <a:lnTo>
                    <a:pt x="97" y="298"/>
                  </a:lnTo>
                  <a:lnTo>
                    <a:pt x="106" y="300"/>
                  </a:lnTo>
                  <a:lnTo>
                    <a:pt x="116" y="302"/>
                  </a:lnTo>
                  <a:lnTo>
                    <a:pt x="126" y="305"/>
                  </a:lnTo>
                  <a:lnTo>
                    <a:pt x="136" y="306"/>
                  </a:lnTo>
                  <a:lnTo>
                    <a:pt x="146" y="307"/>
                  </a:lnTo>
                  <a:lnTo>
                    <a:pt x="157" y="305"/>
                  </a:lnTo>
                  <a:lnTo>
                    <a:pt x="165" y="302"/>
                  </a:lnTo>
                  <a:lnTo>
                    <a:pt x="170" y="298"/>
                  </a:lnTo>
                  <a:lnTo>
                    <a:pt x="175" y="294"/>
                  </a:lnTo>
                  <a:lnTo>
                    <a:pt x="179" y="290"/>
                  </a:lnTo>
                  <a:lnTo>
                    <a:pt x="182" y="284"/>
                  </a:lnTo>
                  <a:lnTo>
                    <a:pt x="185" y="278"/>
                  </a:lnTo>
                  <a:lnTo>
                    <a:pt x="186" y="273"/>
                  </a:lnTo>
                  <a:lnTo>
                    <a:pt x="187" y="266"/>
                  </a:lnTo>
                  <a:lnTo>
                    <a:pt x="188" y="259"/>
                  </a:lnTo>
                  <a:lnTo>
                    <a:pt x="189" y="253"/>
                  </a:lnTo>
                  <a:lnTo>
                    <a:pt x="189" y="246"/>
                  </a:lnTo>
                  <a:lnTo>
                    <a:pt x="189" y="239"/>
                  </a:lnTo>
                  <a:lnTo>
                    <a:pt x="189" y="232"/>
                  </a:lnTo>
                  <a:lnTo>
                    <a:pt x="189" y="226"/>
                  </a:lnTo>
                  <a:lnTo>
                    <a:pt x="188" y="219"/>
                  </a:lnTo>
                  <a:lnTo>
                    <a:pt x="188" y="213"/>
                  </a:lnTo>
                  <a:lnTo>
                    <a:pt x="186" y="204"/>
                  </a:lnTo>
                  <a:lnTo>
                    <a:pt x="182" y="198"/>
                  </a:lnTo>
                  <a:lnTo>
                    <a:pt x="178" y="191"/>
                  </a:lnTo>
                  <a:lnTo>
                    <a:pt x="173" y="185"/>
                  </a:lnTo>
                  <a:lnTo>
                    <a:pt x="167" y="180"/>
                  </a:lnTo>
                  <a:lnTo>
                    <a:pt x="161" y="176"/>
                  </a:lnTo>
                  <a:lnTo>
                    <a:pt x="153" y="171"/>
                  </a:lnTo>
                  <a:lnTo>
                    <a:pt x="146" y="167"/>
                  </a:lnTo>
                  <a:lnTo>
                    <a:pt x="138" y="167"/>
                  </a:lnTo>
                  <a:lnTo>
                    <a:pt x="130" y="170"/>
                  </a:lnTo>
                  <a:lnTo>
                    <a:pt x="123" y="172"/>
                  </a:lnTo>
                  <a:lnTo>
                    <a:pt x="116" y="175"/>
                  </a:lnTo>
                  <a:lnTo>
                    <a:pt x="108" y="178"/>
                  </a:lnTo>
                  <a:lnTo>
                    <a:pt x="100" y="182"/>
                  </a:lnTo>
                  <a:lnTo>
                    <a:pt x="93" y="185"/>
                  </a:lnTo>
                  <a:lnTo>
                    <a:pt x="86" y="189"/>
                  </a:lnTo>
                  <a:lnTo>
                    <a:pt x="79" y="191"/>
                  </a:lnTo>
                  <a:lnTo>
                    <a:pt x="71" y="194"/>
                  </a:lnTo>
                  <a:lnTo>
                    <a:pt x="64" y="194"/>
                  </a:lnTo>
                  <a:lnTo>
                    <a:pt x="56" y="194"/>
                  </a:lnTo>
                  <a:lnTo>
                    <a:pt x="48" y="193"/>
                  </a:lnTo>
                  <a:lnTo>
                    <a:pt x="41" y="190"/>
                  </a:lnTo>
                  <a:lnTo>
                    <a:pt x="34" y="185"/>
                  </a:lnTo>
                  <a:lnTo>
                    <a:pt x="26" y="179"/>
                  </a:lnTo>
                  <a:lnTo>
                    <a:pt x="24" y="175"/>
                  </a:lnTo>
                  <a:lnTo>
                    <a:pt x="21" y="171"/>
                  </a:lnTo>
                  <a:lnTo>
                    <a:pt x="19" y="166"/>
                  </a:lnTo>
                  <a:lnTo>
                    <a:pt x="15" y="162"/>
                  </a:lnTo>
                  <a:lnTo>
                    <a:pt x="13" y="157"/>
                  </a:lnTo>
                  <a:lnTo>
                    <a:pt x="11" y="151"/>
                  </a:lnTo>
                  <a:lnTo>
                    <a:pt x="9" y="146"/>
                  </a:lnTo>
                  <a:lnTo>
                    <a:pt x="7" y="139"/>
                  </a:lnTo>
                  <a:lnTo>
                    <a:pt x="6" y="134"/>
                  </a:lnTo>
                  <a:lnTo>
                    <a:pt x="4" y="129"/>
                  </a:lnTo>
                  <a:lnTo>
                    <a:pt x="2" y="122"/>
                  </a:lnTo>
                  <a:lnTo>
                    <a:pt x="1" y="116"/>
                  </a:lnTo>
                  <a:lnTo>
                    <a:pt x="0" y="111"/>
                  </a:lnTo>
                  <a:lnTo>
                    <a:pt x="0" y="104"/>
                  </a:lnTo>
                  <a:lnTo>
                    <a:pt x="0" y="98"/>
                  </a:lnTo>
                  <a:lnTo>
                    <a:pt x="0" y="92"/>
                  </a:lnTo>
                  <a:lnTo>
                    <a:pt x="378" y="0"/>
                  </a:lnTo>
                  <a:lnTo>
                    <a:pt x="383" y="5"/>
                  </a:lnTo>
                  <a:lnTo>
                    <a:pt x="387" y="12"/>
                  </a:lnTo>
                  <a:lnTo>
                    <a:pt x="391" y="18"/>
                  </a:lnTo>
                  <a:lnTo>
                    <a:pt x="394" y="26"/>
                  </a:lnTo>
                  <a:lnTo>
                    <a:pt x="397" y="33"/>
                  </a:lnTo>
                  <a:lnTo>
                    <a:pt x="399" y="41"/>
                  </a:lnTo>
                  <a:lnTo>
                    <a:pt x="401" y="49"/>
                  </a:lnTo>
                  <a:lnTo>
                    <a:pt x="403" y="57"/>
                  </a:lnTo>
                  <a:lnTo>
                    <a:pt x="405" y="65"/>
                  </a:lnTo>
                  <a:lnTo>
                    <a:pt x="406" y="74"/>
                  </a:lnTo>
                  <a:lnTo>
                    <a:pt x="407" y="82"/>
                  </a:lnTo>
                  <a:lnTo>
                    <a:pt x="408" y="91"/>
                  </a:lnTo>
                  <a:lnTo>
                    <a:pt x="410" y="99"/>
                  </a:lnTo>
                  <a:lnTo>
                    <a:pt x="411" y="107"/>
                  </a:lnTo>
                  <a:lnTo>
                    <a:pt x="412" y="115"/>
                  </a:lnTo>
                  <a:lnTo>
                    <a:pt x="413" y="123"/>
                  </a:lnTo>
                  <a:lnTo>
                    <a:pt x="401" y="138"/>
                  </a:lnTo>
                  <a:lnTo>
                    <a:pt x="396" y="141"/>
                  </a:lnTo>
                  <a:lnTo>
                    <a:pt x="391" y="143"/>
                  </a:lnTo>
                  <a:lnTo>
                    <a:pt x="386" y="144"/>
                  </a:lnTo>
                  <a:lnTo>
                    <a:pt x="380" y="144"/>
                  </a:lnTo>
                  <a:lnTo>
                    <a:pt x="375" y="144"/>
                  </a:lnTo>
                  <a:lnTo>
                    <a:pt x="370" y="144"/>
                  </a:lnTo>
                  <a:lnTo>
                    <a:pt x="365" y="143"/>
                  </a:lnTo>
                  <a:lnTo>
                    <a:pt x="359" y="142"/>
                  </a:lnTo>
                  <a:lnTo>
                    <a:pt x="354" y="141"/>
                  </a:lnTo>
                  <a:lnTo>
                    <a:pt x="348" y="139"/>
                  </a:lnTo>
                  <a:lnTo>
                    <a:pt x="343" y="139"/>
                  </a:lnTo>
                  <a:lnTo>
                    <a:pt x="338" y="138"/>
                  </a:lnTo>
                  <a:lnTo>
                    <a:pt x="332" y="137"/>
                  </a:lnTo>
                  <a:lnTo>
                    <a:pt x="326" y="136"/>
                  </a:lnTo>
                  <a:lnTo>
                    <a:pt x="320" y="137"/>
                  </a:lnTo>
                  <a:lnTo>
                    <a:pt x="314" y="138"/>
                  </a:lnTo>
                  <a:lnTo>
                    <a:pt x="307" y="141"/>
                  </a:lnTo>
                  <a:lnTo>
                    <a:pt x="301" y="146"/>
                  </a:lnTo>
                  <a:lnTo>
                    <a:pt x="295" y="152"/>
                  </a:lnTo>
                  <a:lnTo>
                    <a:pt x="290" y="159"/>
                  </a:lnTo>
                  <a:lnTo>
                    <a:pt x="286" y="166"/>
                  </a:lnTo>
                  <a:lnTo>
                    <a:pt x="284" y="175"/>
                  </a:lnTo>
                  <a:lnTo>
                    <a:pt x="282" y="184"/>
                  </a:lnTo>
                  <a:lnTo>
                    <a:pt x="283" y="194"/>
                  </a:lnTo>
                  <a:lnTo>
                    <a:pt x="285" y="199"/>
                  </a:lnTo>
                  <a:lnTo>
                    <a:pt x="286" y="204"/>
                  </a:lnTo>
                  <a:lnTo>
                    <a:pt x="286" y="210"/>
                  </a:lnTo>
                  <a:lnTo>
                    <a:pt x="287" y="217"/>
                  </a:lnTo>
                  <a:lnTo>
                    <a:pt x="289" y="222"/>
                  </a:lnTo>
                  <a:lnTo>
                    <a:pt x="290" y="229"/>
                  </a:lnTo>
                  <a:lnTo>
                    <a:pt x="292" y="235"/>
                  </a:lnTo>
                  <a:lnTo>
                    <a:pt x="293" y="241"/>
                  </a:lnTo>
                  <a:lnTo>
                    <a:pt x="295" y="247"/>
                  </a:lnTo>
                  <a:lnTo>
                    <a:pt x="298" y="253"/>
                  </a:lnTo>
                  <a:lnTo>
                    <a:pt x="300" y="259"/>
                  </a:lnTo>
                  <a:lnTo>
                    <a:pt x="304" y="264"/>
                  </a:lnTo>
                  <a:lnTo>
                    <a:pt x="308" y="268"/>
                  </a:lnTo>
                  <a:lnTo>
                    <a:pt x="313" y="273"/>
                  </a:lnTo>
                  <a:lnTo>
                    <a:pt x="319" y="276"/>
                  </a:lnTo>
                  <a:lnTo>
                    <a:pt x="326" y="279"/>
                  </a:lnTo>
                  <a:lnTo>
                    <a:pt x="332" y="282"/>
                  </a:lnTo>
                  <a:lnTo>
                    <a:pt x="339" y="284"/>
                  </a:lnTo>
                  <a:lnTo>
                    <a:pt x="345" y="284"/>
                  </a:lnTo>
                  <a:lnTo>
                    <a:pt x="351" y="284"/>
                  </a:lnTo>
                  <a:lnTo>
                    <a:pt x="357" y="282"/>
                  </a:lnTo>
                  <a:lnTo>
                    <a:pt x="362" y="280"/>
                  </a:lnTo>
                  <a:lnTo>
                    <a:pt x="367" y="278"/>
                  </a:lnTo>
                  <a:lnTo>
                    <a:pt x="373" y="274"/>
                  </a:lnTo>
                  <a:lnTo>
                    <a:pt x="379" y="272"/>
                  </a:lnTo>
                  <a:lnTo>
                    <a:pt x="385" y="268"/>
                  </a:lnTo>
                  <a:lnTo>
                    <a:pt x="390" y="266"/>
                  </a:lnTo>
                  <a:lnTo>
                    <a:pt x="396" y="264"/>
                  </a:lnTo>
                  <a:lnTo>
                    <a:pt x="402" y="262"/>
                  </a:lnTo>
                  <a:lnTo>
                    <a:pt x="407" y="260"/>
                  </a:lnTo>
                  <a:lnTo>
                    <a:pt x="414" y="260"/>
                  </a:lnTo>
                  <a:lnTo>
                    <a:pt x="420" y="261"/>
                  </a:lnTo>
                  <a:lnTo>
                    <a:pt x="426" y="265"/>
                  </a:lnTo>
                  <a:lnTo>
                    <a:pt x="429" y="270"/>
                  </a:lnTo>
                  <a:lnTo>
                    <a:pt x="432" y="275"/>
                  </a:lnTo>
                  <a:lnTo>
                    <a:pt x="434" y="281"/>
                  </a:lnTo>
                  <a:lnTo>
                    <a:pt x="436" y="287"/>
                  </a:lnTo>
                  <a:lnTo>
                    <a:pt x="439" y="292"/>
                  </a:lnTo>
                  <a:lnTo>
                    <a:pt x="439" y="299"/>
                  </a:lnTo>
                  <a:lnTo>
                    <a:pt x="440" y="305"/>
                  </a:lnTo>
                  <a:lnTo>
                    <a:pt x="442" y="312"/>
                  </a:lnTo>
                  <a:lnTo>
                    <a:pt x="442" y="319"/>
                  </a:lnTo>
                  <a:lnTo>
                    <a:pt x="443" y="325"/>
                  </a:lnTo>
                  <a:lnTo>
                    <a:pt x="443" y="332"/>
                  </a:lnTo>
                  <a:lnTo>
                    <a:pt x="444" y="338"/>
                  </a:lnTo>
                  <a:lnTo>
                    <a:pt x="445" y="345"/>
                  </a:lnTo>
                  <a:lnTo>
                    <a:pt x="445" y="352"/>
                  </a:lnTo>
                  <a:lnTo>
                    <a:pt x="446" y="358"/>
                  </a:lnTo>
                  <a:lnTo>
                    <a:pt x="436" y="358"/>
                  </a:lnTo>
                  <a:lnTo>
                    <a:pt x="426" y="359"/>
                  </a:lnTo>
                  <a:lnTo>
                    <a:pt x="417" y="361"/>
                  </a:lnTo>
                  <a:lnTo>
                    <a:pt x="406" y="363"/>
                  </a:lnTo>
                  <a:lnTo>
                    <a:pt x="397" y="366"/>
                  </a:lnTo>
                  <a:lnTo>
                    <a:pt x="386" y="369"/>
                  </a:lnTo>
                  <a:lnTo>
                    <a:pt x="377" y="372"/>
                  </a:lnTo>
                  <a:lnTo>
                    <a:pt x="366" y="377"/>
                  </a:lnTo>
                  <a:lnTo>
                    <a:pt x="363" y="380"/>
                  </a:lnTo>
                  <a:lnTo>
                    <a:pt x="359" y="385"/>
                  </a:lnTo>
                  <a:lnTo>
                    <a:pt x="354" y="391"/>
                  </a:lnTo>
                  <a:lnTo>
                    <a:pt x="351" y="398"/>
                  </a:lnTo>
                  <a:lnTo>
                    <a:pt x="347" y="406"/>
                  </a:lnTo>
                  <a:lnTo>
                    <a:pt x="346" y="414"/>
                  </a:lnTo>
                  <a:lnTo>
                    <a:pt x="347" y="421"/>
                  </a:lnTo>
                  <a:lnTo>
                    <a:pt x="350" y="429"/>
                  </a:lnTo>
                  <a:lnTo>
                    <a:pt x="353" y="437"/>
                  </a:lnTo>
                  <a:lnTo>
                    <a:pt x="358" y="444"/>
                  </a:lnTo>
                  <a:lnTo>
                    <a:pt x="363" y="450"/>
                  </a:lnTo>
                  <a:lnTo>
                    <a:pt x="368" y="458"/>
                  </a:lnTo>
                  <a:lnTo>
                    <a:pt x="372" y="464"/>
                  </a:lnTo>
                  <a:lnTo>
                    <a:pt x="374" y="472"/>
                  </a:lnTo>
                  <a:lnTo>
                    <a:pt x="375" y="480"/>
                  </a:lnTo>
                  <a:lnTo>
                    <a:pt x="373" y="489"/>
                  </a:lnTo>
                  <a:lnTo>
                    <a:pt x="369" y="492"/>
                  </a:lnTo>
                  <a:lnTo>
                    <a:pt x="364" y="495"/>
                  </a:lnTo>
                  <a:lnTo>
                    <a:pt x="359" y="498"/>
                  </a:lnTo>
                  <a:lnTo>
                    <a:pt x="353" y="500"/>
                  </a:lnTo>
                  <a:lnTo>
                    <a:pt x="347" y="503"/>
                  </a:lnTo>
                  <a:lnTo>
                    <a:pt x="341" y="505"/>
                  </a:lnTo>
                  <a:lnTo>
                    <a:pt x="336" y="508"/>
                  </a:lnTo>
                  <a:lnTo>
                    <a:pt x="330" y="509"/>
                  </a:lnTo>
                  <a:lnTo>
                    <a:pt x="323" y="511"/>
                  </a:lnTo>
                  <a:lnTo>
                    <a:pt x="317" y="512"/>
                  </a:lnTo>
                  <a:lnTo>
                    <a:pt x="311" y="514"/>
                  </a:lnTo>
                  <a:lnTo>
                    <a:pt x="304" y="515"/>
                  </a:lnTo>
                  <a:lnTo>
                    <a:pt x="298" y="516"/>
                  </a:lnTo>
                  <a:lnTo>
                    <a:pt x="292" y="517"/>
                  </a:lnTo>
                  <a:lnTo>
                    <a:pt x="285" y="518"/>
                  </a:lnTo>
                  <a:lnTo>
                    <a:pt x="279" y="519"/>
                  </a:lnTo>
                  <a:lnTo>
                    <a:pt x="272" y="519"/>
                  </a:lnTo>
                </a:path>
              </a:pathLst>
            </a:custGeom>
            <a:solidFill>
              <a:schemeClr val="bg1"/>
            </a:solidFill>
            <a:ln>
              <a:noFill/>
            </a:ln>
            <a:effectLst>
              <a:prstShdw prst="shdw17" dist="17961" dir="2700000">
                <a:schemeClr val="bg1">
                  <a:gamma/>
                  <a:shade val="60000"/>
                  <a:invGamma/>
                </a:schemeClr>
              </a:prstShdw>
            </a:effectLst>
            <a:extLst>
              <a:ext uri="{91240B29-F687-4F45-9708-019B960494DF}">
                <a14:hiddenLine xmlns:a14="http://schemas.microsoft.com/office/drawing/2010/main" w="9525" cap="rnd">
                  <a:solidFill>
                    <a:schemeClr val="tx1"/>
                  </a:solidFill>
                  <a:round/>
                  <a:headEnd/>
                  <a:tailEnd/>
                </a14:hiddenLine>
              </a:ext>
            </a:extLst>
          </p:spPr>
          <p:txBody>
            <a:bodyPr/>
            <a:lstStyle/>
            <a:p>
              <a:endParaRPr lang="en-US" dirty="0"/>
            </a:p>
          </p:txBody>
        </p:sp>
        <p:sp>
          <p:nvSpPr>
            <p:cNvPr id="2059" name="Freeform 11"/>
            <p:cNvSpPr>
              <a:spLocks/>
            </p:cNvSpPr>
            <p:nvPr/>
          </p:nvSpPr>
          <p:spPr bwMode="grayWhite">
            <a:xfrm>
              <a:off x="49" y="2440"/>
              <a:ext cx="409" cy="621"/>
            </a:xfrm>
            <a:custGeom>
              <a:avLst/>
              <a:gdLst>
                <a:gd name="T0" fmla="*/ 232 w 409"/>
                <a:gd name="T1" fmla="*/ 620 h 621"/>
                <a:gd name="T2" fmla="*/ 189 w 409"/>
                <a:gd name="T3" fmla="*/ 605 h 621"/>
                <a:gd name="T4" fmla="*/ 182 w 409"/>
                <a:gd name="T5" fmla="*/ 565 h 621"/>
                <a:gd name="T6" fmla="*/ 193 w 409"/>
                <a:gd name="T7" fmla="*/ 519 h 621"/>
                <a:gd name="T8" fmla="*/ 165 w 409"/>
                <a:gd name="T9" fmla="*/ 492 h 621"/>
                <a:gd name="T10" fmla="*/ 126 w 409"/>
                <a:gd name="T11" fmla="*/ 490 h 621"/>
                <a:gd name="T12" fmla="*/ 87 w 409"/>
                <a:gd name="T13" fmla="*/ 497 h 621"/>
                <a:gd name="T14" fmla="*/ 44 w 409"/>
                <a:gd name="T15" fmla="*/ 505 h 621"/>
                <a:gd name="T16" fmla="*/ 25 w 409"/>
                <a:gd name="T17" fmla="*/ 493 h 621"/>
                <a:gd name="T18" fmla="*/ 21 w 409"/>
                <a:gd name="T19" fmla="*/ 472 h 621"/>
                <a:gd name="T20" fmla="*/ 19 w 409"/>
                <a:gd name="T21" fmla="*/ 448 h 621"/>
                <a:gd name="T22" fmla="*/ 17 w 409"/>
                <a:gd name="T23" fmla="*/ 423 h 621"/>
                <a:gd name="T24" fmla="*/ 21 w 409"/>
                <a:gd name="T25" fmla="*/ 396 h 621"/>
                <a:gd name="T26" fmla="*/ 52 w 409"/>
                <a:gd name="T27" fmla="*/ 377 h 621"/>
                <a:gd name="T28" fmla="*/ 82 w 409"/>
                <a:gd name="T29" fmla="*/ 375 h 621"/>
                <a:gd name="T30" fmla="*/ 116 w 409"/>
                <a:gd name="T31" fmla="*/ 373 h 621"/>
                <a:gd name="T32" fmla="*/ 137 w 409"/>
                <a:gd name="T33" fmla="*/ 354 h 621"/>
                <a:gd name="T34" fmla="*/ 151 w 409"/>
                <a:gd name="T35" fmla="*/ 327 h 621"/>
                <a:gd name="T36" fmla="*/ 151 w 409"/>
                <a:gd name="T37" fmla="*/ 294 h 621"/>
                <a:gd name="T38" fmla="*/ 137 w 409"/>
                <a:gd name="T39" fmla="*/ 262 h 621"/>
                <a:gd name="T40" fmla="*/ 111 w 409"/>
                <a:gd name="T41" fmla="*/ 256 h 621"/>
                <a:gd name="T42" fmla="*/ 86 w 409"/>
                <a:gd name="T43" fmla="*/ 264 h 621"/>
                <a:gd name="T44" fmla="*/ 60 w 409"/>
                <a:gd name="T45" fmla="*/ 275 h 621"/>
                <a:gd name="T46" fmla="*/ 35 w 409"/>
                <a:gd name="T47" fmla="*/ 282 h 621"/>
                <a:gd name="T48" fmla="*/ 6 w 409"/>
                <a:gd name="T49" fmla="*/ 268 h 621"/>
                <a:gd name="T50" fmla="*/ 1 w 409"/>
                <a:gd name="T51" fmla="*/ 231 h 621"/>
                <a:gd name="T52" fmla="*/ 9 w 409"/>
                <a:gd name="T53" fmla="*/ 205 h 621"/>
                <a:gd name="T54" fmla="*/ 15 w 409"/>
                <a:gd name="T55" fmla="*/ 175 h 621"/>
                <a:gd name="T56" fmla="*/ 44 w 409"/>
                <a:gd name="T57" fmla="*/ 161 h 621"/>
                <a:gd name="T58" fmla="*/ 87 w 409"/>
                <a:gd name="T59" fmla="*/ 156 h 621"/>
                <a:gd name="T60" fmla="*/ 127 w 409"/>
                <a:gd name="T61" fmla="*/ 145 h 621"/>
                <a:gd name="T62" fmla="*/ 154 w 409"/>
                <a:gd name="T63" fmla="*/ 113 h 621"/>
                <a:gd name="T64" fmla="*/ 152 w 409"/>
                <a:gd name="T65" fmla="*/ 72 h 621"/>
                <a:gd name="T66" fmla="*/ 150 w 409"/>
                <a:gd name="T67" fmla="*/ 29 h 621"/>
                <a:gd name="T68" fmla="*/ 186 w 409"/>
                <a:gd name="T69" fmla="*/ 4 h 621"/>
                <a:gd name="T70" fmla="*/ 228 w 409"/>
                <a:gd name="T71" fmla="*/ 1 h 621"/>
                <a:gd name="T72" fmla="*/ 252 w 409"/>
                <a:gd name="T73" fmla="*/ 22 h 621"/>
                <a:gd name="T74" fmla="*/ 248 w 409"/>
                <a:gd name="T75" fmla="*/ 53 h 621"/>
                <a:gd name="T76" fmla="*/ 241 w 409"/>
                <a:gd name="T77" fmla="*/ 86 h 621"/>
                <a:gd name="T78" fmla="*/ 247 w 409"/>
                <a:gd name="T79" fmla="*/ 116 h 621"/>
                <a:gd name="T80" fmla="*/ 371 w 409"/>
                <a:gd name="T81" fmla="*/ 252 h 621"/>
                <a:gd name="T82" fmla="*/ 338 w 409"/>
                <a:gd name="T83" fmla="*/ 262 h 621"/>
                <a:gd name="T84" fmla="*/ 301 w 409"/>
                <a:gd name="T85" fmla="*/ 257 h 621"/>
                <a:gd name="T86" fmla="*/ 264 w 409"/>
                <a:gd name="T87" fmla="*/ 260 h 621"/>
                <a:gd name="T88" fmla="*/ 237 w 409"/>
                <a:gd name="T89" fmla="*/ 286 h 621"/>
                <a:gd name="T90" fmla="*/ 233 w 409"/>
                <a:gd name="T91" fmla="*/ 316 h 621"/>
                <a:gd name="T92" fmla="*/ 234 w 409"/>
                <a:gd name="T93" fmla="*/ 348 h 621"/>
                <a:gd name="T94" fmla="*/ 245 w 409"/>
                <a:gd name="T95" fmla="*/ 377 h 621"/>
                <a:gd name="T96" fmla="*/ 265 w 409"/>
                <a:gd name="T97" fmla="*/ 400 h 621"/>
                <a:gd name="T98" fmla="*/ 284 w 409"/>
                <a:gd name="T99" fmla="*/ 397 h 621"/>
                <a:gd name="T100" fmla="*/ 303 w 409"/>
                <a:gd name="T101" fmla="*/ 385 h 621"/>
                <a:gd name="T102" fmla="*/ 322 w 409"/>
                <a:gd name="T103" fmla="*/ 370 h 621"/>
                <a:gd name="T104" fmla="*/ 345 w 409"/>
                <a:gd name="T105" fmla="*/ 356 h 621"/>
                <a:gd name="T106" fmla="*/ 383 w 409"/>
                <a:gd name="T107" fmla="*/ 363 h 621"/>
                <a:gd name="T108" fmla="*/ 407 w 409"/>
                <a:gd name="T109" fmla="*/ 390 h 621"/>
                <a:gd name="T110" fmla="*/ 407 w 409"/>
                <a:gd name="T111" fmla="*/ 416 h 621"/>
                <a:gd name="T112" fmla="*/ 402 w 409"/>
                <a:gd name="T113" fmla="*/ 444 h 621"/>
                <a:gd name="T114" fmla="*/ 368 w 409"/>
                <a:gd name="T115" fmla="*/ 456 h 621"/>
                <a:gd name="T116" fmla="*/ 327 w 409"/>
                <a:gd name="T117" fmla="*/ 467 h 621"/>
                <a:gd name="T118" fmla="*/ 291 w 409"/>
                <a:gd name="T119" fmla="*/ 485 h 621"/>
                <a:gd name="T120" fmla="*/ 266 w 409"/>
                <a:gd name="T121" fmla="*/ 611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9" h="621">
                  <a:moveTo>
                    <a:pt x="266" y="611"/>
                  </a:moveTo>
                  <a:lnTo>
                    <a:pt x="254" y="616"/>
                  </a:lnTo>
                  <a:lnTo>
                    <a:pt x="243" y="618"/>
                  </a:lnTo>
                  <a:lnTo>
                    <a:pt x="232" y="620"/>
                  </a:lnTo>
                  <a:lnTo>
                    <a:pt x="221" y="619"/>
                  </a:lnTo>
                  <a:lnTo>
                    <a:pt x="210" y="617"/>
                  </a:lnTo>
                  <a:lnTo>
                    <a:pt x="199" y="611"/>
                  </a:lnTo>
                  <a:lnTo>
                    <a:pt x="189" y="605"/>
                  </a:lnTo>
                  <a:lnTo>
                    <a:pt x="179" y="598"/>
                  </a:lnTo>
                  <a:lnTo>
                    <a:pt x="179" y="588"/>
                  </a:lnTo>
                  <a:lnTo>
                    <a:pt x="180" y="577"/>
                  </a:lnTo>
                  <a:lnTo>
                    <a:pt x="182" y="565"/>
                  </a:lnTo>
                  <a:lnTo>
                    <a:pt x="186" y="555"/>
                  </a:lnTo>
                  <a:lnTo>
                    <a:pt x="190" y="543"/>
                  </a:lnTo>
                  <a:lnTo>
                    <a:pt x="192" y="531"/>
                  </a:lnTo>
                  <a:lnTo>
                    <a:pt x="193" y="519"/>
                  </a:lnTo>
                  <a:lnTo>
                    <a:pt x="189" y="506"/>
                  </a:lnTo>
                  <a:lnTo>
                    <a:pt x="182" y="500"/>
                  </a:lnTo>
                  <a:lnTo>
                    <a:pt x="173" y="495"/>
                  </a:lnTo>
                  <a:lnTo>
                    <a:pt x="165" y="492"/>
                  </a:lnTo>
                  <a:lnTo>
                    <a:pt x="155" y="489"/>
                  </a:lnTo>
                  <a:lnTo>
                    <a:pt x="146" y="489"/>
                  </a:lnTo>
                  <a:lnTo>
                    <a:pt x="136" y="488"/>
                  </a:lnTo>
                  <a:lnTo>
                    <a:pt x="126" y="490"/>
                  </a:lnTo>
                  <a:lnTo>
                    <a:pt x="117" y="490"/>
                  </a:lnTo>
                  <a:lnTo>
                    <a:pt x="107" y="493"/>
                  </a:lnTo>
                  <a:lnTo>
                    <a:pt x="97" y="495"/>
                  </a:lnTo>
                  <a:lnTo>
                    <a:pt x="87" y="497"/>
                  </a:lnTo>
                  <a:lnTo>
                    <a:pt x="76" y="499"/>
                  </a:lnTo>
                  <a:lnTo>
                    <a:pt x="65" y="502"/>
                  </a:lnTo>
                  <a:lnTo>
                    <a:pt x="55" y="503"/>
                  </a:lnTo>
                  <a:lnTo>
                    <a:pt x="44" y="505"/>
                  </a:lnTo>
                  <a:lnTo>
                    <a:pt x="34" y="506"/>
                  </a:lnTo>
                  <a:lnTo>
                    <a:pt x="30" y="502"/>
                  </a:lnTo>
                  <a:lnTo>
                    <a:pt x="28" y="498"/>
                  </a:lnTo>
                  <a:lnTo>
                    <a:pt x="25" y="493"/>
                  </a:lnTo>
                  <a:lnTo>
                    <a:pt x="23" y="489"/>
                  </a:lnTo>
                  <a:lnTo>
                    <a:pt x="23" y="483"/>
                  </a:lnTo>
                  <a:lnTo>
                    <a:pt x="21" y="478"/>
                  </a:lnTo>
                  <a:lnTo>
                    <a:pt x="21" y="472"/>
                  </a:lnTo>
                  <a:lnTo>
                    <a:pt x="20" y="466"/>
                  </a:lnTo>
                  <a:lnTo>
                    <a:pt x="19" y="460"/>
                  </a:lnTo>
                  <a:lnTo>
                    <a:pt x="19" y="454"/>
                  </a:lnTo>
                  <a:lnTo>
                    <a:pt x="19" y="448"/>
                  </a:lnTo>
                  <a:lnTo>
                    <a:pt x="19" y="442"/>
                  </a:lnTo>
                  <a:lnTo>
                    <a:pt x="18" y="435"/>
                  </a:lnTo>
                  <a:lnTo>
                    <a:pt x="17" y="429"/>
                  </a:lnTo>
                  <a:lnTo>
                    <a:pt x="17" y="423"/>
                  </a:lnTo>
                  <a:lnTo>
                    <a:pt x="15" y="417"/>
                  </a:lnTo>
                  <a:lnTo>
                    <a:pt x="14" y="410"/>
                  </a:lnTo>
                  <a:lnTo>
                    <a:pt x="17" y="402"/>
                  </a:lnTo>
                  <a:lnTo>
                    <a:pt x="21" y="396"/>
                  </a:lnTo>
                  <a:lnTo>
                    <a:pt x="26" y="391"/>
                  </a:lnTo>
                  <a:lnTo>
                    <a:pt x="35" y="386"/>
                  </a:lnTo>
                  <a:lnTo>
                    <a:pt x="42" y="381"/>
                  </a:lnTo>
                  <a:lnTo>
                    <a:pt x="52" y="377"/>
                  </a:lnTo>
                  <a:lnTo>
                    <a:pt x="61" y="374"/>
                  </a:lnTo>
                  <a:lnTo>
                    <a:pt x="67" y="373"/>
                  </a:lnTo>
                  <a:lnTo>
                    <a:pt x="75" y="374"/>
                  </a:lnTo>
                  <a:lnTo>
                    <a:pt x="82" y="375"/>
                  </a:lnTo>
                  <a:lnTo>
                    <a:pt x="91" y="375"/>
                  </a:lnTo>
                  <a:lnTo>
                    <a:pt x="98" y="376"/>
                  </a:lnTo>
                  <a:lnTo>
                    <a:pt x="107" y="375"/>
                  </a:lnTo>
                  <a:lnTo>
                    <a:pt x="116" y="373"/>
                  </a:lnTo>
                  <a:lnTo>
                    <a:pt x="127" y="371"/>
                  </a:lnTo>
                  <a:lnTo>
                    <a:pt x="130" y="366"/>
                  </a:lnTo>
                  <a:lnTo>
                    <a:pt x="134" y="359"/>
                  </a:lnTo>
                  <a:lnTo>
                    <a:pt x="137" y="354"/>
                  </a:lnTo>
                  <a:lnTo>
                    <a:pt x="140" y="348"/>
                  </a:lnTo>
                  <a:lnTo>
                    <a:pt x="144" y="341"/>
                  </a:lnTo>
                  <a:lnTo>
                    <a:pt x="148" y="334"/>
                  </a:lnTo>
                  <a:lnTo>
                    <a:pt x="151" y="327"/>
                  </a:lnTo>
                  <a:lnTo>
                    <a:pt x="156" y="321"/>
                  </a:lnTo>
                  <a:lnTo>
                    <a:pt x="153" y="313"/>
                  </a:lnTo>
                  <a:lnTo>
                    <a:pt x="151" y="304"/>
                  </a:lnTo>
                  <a:lnTo>
                    <a:pt x="151" y="294"/>
                  </a:lnTo>
                  <a:lnTo>
                    <a:pt x="149" y="285"/>
                  </a:lnTo>
                  <a:lnTo>
                    <a:pt x="147" y="275"/>
                  </a:lnTo>
                  <a:lnTo>
                    <a:pt x="143" y="269"/>
                  </a:lnTo>
                  <a:lnTo>
                    <a:pt x="137" y="262"/>
                  </a:lnTo>
                  <a:lnTo>
                    <a:pt x="129" y="257"/>
                  </a:lnTo>
                  <a:lnTo>
                    <a:pt x="123" y="257"/>
                  </a:lnTo>
                  <a:lnTo>
                    <a:pt x="117" y="257"/>
                  </a:lnTo>
                  <a:lnTo>
                    <a:pt x="111" y="256"/>
                  </a:lnTo>
                  <a:lnTo>
                    <a:pt x="104" y="258"/>
                  </a:lnTo>
                  <a:lnTo>
                    <a:pt x="98" y="259"/>
                  </a:lnTo>
                  <a:lnTo>
                    <a:pt x="92" y="261"/>
                  </a:lnTo>
                  <a:lnTo>
                    <a:pt x="86" y="264"/>
                  </a:lnTo>
                  <a:lnTo>
                    <a:pt x="80" y="266"/>
                  </a:lnTo>
                  <a:lnTo>
                    <a:pt x="73" y="270"/>
                  </a:lnTo>
                  <a:lnTo>
                    <a:pt x="67" y="273"/>
                  </a:lnTo>
                  <a:lnTo>
                    <a:pt x="60" y="275"/>
                  </a:lnTo>
                  <a:lnTo>
                    <a:pt x="55" y="278"/>
                  </a:lnTo>
                  <a:lnTo>
                    <a:pt x="48" y="280"/>
                  </a:lnTo>
                  <a:lnTo>
                    <a:pt x="41" y="282"/>
                  </a:lnTo>
                  <a:lnTo>
                    <a:pt x="35" y="282"/>
                  </a:lnTo>
                  <a:lnTo>
                    <a:pt x="28" y="283"/>
                  </a:lnTo>
                  <a:lnTo>
                    <a:pt x="20" y="280"/>
                  </a:lnTo>
                  <a:lnTo>
                    <a:pt x="12" y="275"/>
                  </a:lnTo>
                  <a:lnTo>
                    <a:pt x="6" y="268"/>
                  </a:lnTo>
                  <a:lnTo>
                    <a:pt x="2" y="259"/>
                  </a:lnTo>
                  <a:lnTo>
                    <a:pt x="2" y="252"/>
                  </a:lnTo>
                  <a:lnTo>
                    <a:pt x="0" y="241"/>
                  </a:lnTo>
                  <a:lnTo>
                    <a:pt x="1" y="231"/>
                  </a:lnTo>
                  <a:lnTo>
                    <a:pt x="5" y="222"/>
                  </a:lnTo>
                  <a:lnTo>
                    <a:pt x="6" y="217"/>
                  </a:lnTo>
                  <a:lnTo>
                    <a:pt x="8" y="210"/>
                  </a:lnTo>
                  <a:lnTo>
                    <a:pt x="9" y="205"/>
                  </a:lnTo>
                  <a:lnTo>
                    <a:pt x="10" y="196"/>
                  </a:lnTo>
                  <a:lnTo>
                    <a:pt x="12" y="190"/>
                  </a:lnTo>
                  <a:lnTo>
                    <a:pt x="13" y="183"/>
                  </a:lnTo>
                  <a:lnTo>
                    <a:pt x="15" y="175"/>
                  </a:lnTo>
                  <a:lnTo>
                    <a:pt x="17" y="167"/>
                  </a:lnTo>
                  <a:lnTo>
                    <a:pt x="26" y="165"/>
                  </a:lnTo>
                  <a:lnTo>
                    <a:pt x="34" y="163"/>
                  </a:lnTo>
                  <a:lnTo>
                    <a:pt x="44" y="161"/>
                  </a:lnTo>
                  <a:lnTo>
                    <a:pt x="54" y="160"/>
                  </a:lnTo>
                  <a:lnTo>
                    <a:pt x="64" y="158"/>
                  </a:lnTo>
                  <a:lnTo>
                    <a:pt x="75" y="158"/>
                  </a:lnTo>
                  <a:lnTo>
                    <a:pt x="87" y="156"/>
                  </a:lnTo>
                  <a:lnTo>
                    <a:pt x="97" y="155"/>
                  </a:lnTo>
                  <a:lnTo>
                    <a:pt x="108" y="153"/>
                  </a:lnTo>
                  <a:lnTo>
                    <a:pt x="118" y="150"/>
                  </a:lnTo>
                  <a:lnTo>
                    <a:pt x="127" y="145"/>
                  </a:lnTo>
                  <a:lnTo>
                    <a:pt x="136" y="140"/>
                  </a:lnTo>
                  <a:lnTo>
                    <a:pt x="142" y="132"/>
                  </a:lnTo>
                  <a:lnTo>
                    <a:pt x="148" y="124"/>
                  </a:lnTo>
                  <a:lnTo>
                    <a:pt x="154" y="113"/>
                  </a:lnTo>
                  <a:lnTo>
                    <a:pt x="157" y="99"/>
                  </a:lnTo>
                  <a:lnTo>
                    <a:pt x="157" y="91"/>
                  </a:lnTo>
                  <a:lnTo>
                    <a:pt x="156" y="81"/>
                  </a:lnTo>
                  <a:lnTo>
                    <a:pt x="152" y="72"/>
                  </a:lnTo>
                  <a:lnTo>
                    <a:pt x="149" y="61"/>
                  </a:lnTo>
                  <a:lnTo>
                    <a:pt x="147" y="51"/>
                  </a:lnTo>
                  <a:lnTo>
                    <a:pt x="147" y="39"/>
                  </a:lnTo>
                  <a:lnTo>
                    <a:pt x="150" y="29"/>
                  </a:lnTo>
                  <a:lnTo>
                    <a:pt x="156" y="18"/>
                  </a:lnTo>
                  <a:lnTo>
                    <a:pt x="166" y="13"/>
                  </a:lnTo>
                  <a:lnTo>
                    <a:pt x="175" y="8"/>
                  </a:lnTo>
                  <a:lnTo>
                    <a:pt x="186" y="4"/>
                  </a:lnTo>
                  <a:lnTo>
                    <a:pt x="196" y="1"/>
                  </a:lnTo>
                  <a:lnTo>
                    <a:pt x="207" y="0"/>
                  </a:lnTo>
                  <a:lnTo>
                    <a:pt x="217" y="0"/>
                  </a:lnTo>
                  <a:lnTo>
                    <a:pt x="228" y="1"/>
                  </a:lnTo>
                  <a:lnTo>
                    <a:pt x="239" y="3"/>
                  </a:lnTo>
                  <a:lnTo>
                    <a:pt x="246" y="9"/>
                  </a:lnTo>
                  <a:lnTo>
                    <a:pt x="249" y="14"/>
                  </a:lnTo>
                  <a:lnTo>
                    <a:pt x="252" y="22"/>
                  </a:lnTo>
                  <a:lnTo>
                    <a:pt x="252" y="29"/>
                  </a:lnTo>
                  <a:lnTo>
                    <a:pt x="252" y="36"/>
                  </a:lnTo>
                  <a:lnTo>
                    <a:pt x="250" y="44"/>
                  </a:lnTo>
                  <a:lnTo>
                    <a:pt x="248" y="53"/>
                  </a:lnTo>
                  <a:lnTo>
                    <a:pt x="246" y="61"/>
                  </a:lnTo>
                  <a:lnTo>
                    <a:pt x="244" y="69"/>
                  </a:lnTo>
                  <a:lnTo>
                    <a:pt x="241" y="78"/>
                  </a:lnTo>
                  <a:lnTo>
                    <a:pt x="241" y="86"/>
                  </a:lnTo>
                  <a:lnTo>
                    <a:pt x="239" y="94"/>
                  </a:lnTo>
                  <a:lnTo>
                    <a:pt x="241" y="102"/>
                  </a:lnTo>
                  <a:lnTo>
                    <a:pt x="242" y="109"/>
                  </a:lnTo>
                  <a:lnTo>
                    <a:pt x="247" y="116"/>
                  </a:lnTo>
                  <a:lnTo>
                    <a:pt x="253" y="122"/>
                  </a:lnTo>
                  <a:lnTo>
                    <a:pt x="376" y="124"/>
                  </a:lnTo>
                  <a:lnTo>
                    <a:pt x="377" y="244"/>
                  </a:lnTo>
                  <a:lnTo>
                    <a:pt x="371" y="252"/>
                  </a:lnTo>
                  <a:lnTo>
                    <a:pt x="363" y="257"/>
                  </a:lnTo>
                  <a:lnTo>
                    <a:pt x="354" y="260"/>
                  </a:lnTo>
                  <a:lnTo>
                    <a:pt x="347" y="262"/>
                  </a:lnTo>
                  <a:lnTo>
                    <a:pt x="338" y="262"/>
                  </a:lnTo>
                  <a:lnTo>
                    <a:pt x="328" y="261"/>
                  </a:lnTo>
                  <a:lnTo>
                    <a:pt x="319" y="260"/>
                  </a:lnTo>
                  <a:lnTo>
                    <a:pt x="310" y="259"/>
                  </a:lnTo>
                  <a:lnTo>
                    <a:pt x="301" y="257"/>
                  </a:lnTo>
                  <a:lnTo>
                    <a:pt x="292" y="256"/>
                  </a:lnTo>
                  <a:lnTo>
                    <a:pt x="282" y="257"/>
                  </a:lnTo>
                  <a:lnTo>
                    <a:pt x="274" y="257"/>
                  </a:lnTo>
                  <a:lnTo>
                    <a:pt x="264" y="260"/>
                  </a:lnTo>
                  <a:lnTo>
                    <a:pt x="256" y="264"/>
                  </a:lnTo>
                  <a:lnTo>
                    <a:pt x="248" y="271"/>
                  </a:lnTo>
                  <a:lnTo>
                    <a:pt x="240" y="280"/>
                  </a:lnTo>
                  <a:lnTo>
                    <a:pt x="237" y="286"/>
                  </a:lnTo>
                  <a:lnTo>
                    <a:pt x="236" y="293"/>
                  </a:lnTo>
                  <a:lnTo>
                    <a:pt x="235" y="300"/>
                  </a:lnTo>
                  <a:lnTo>
                    <a:pt x="234" y="308"/>
                  </a:lnTo>
                  <a:lnTo>
                    <a:pt x="233" y="316"/>
                  </a:lnTo>
                  <a:lnTo>
                    <a:pt x="233" y="323"/>
                  </a:lnTo>
                  <a:lnTo>
                    <a:pt x="233" y="331"/>
                  </a:lnTo>
                  <a:lnTo>
                    <a:pt x="234" y="339"/>
                  </a:lnTo>
                  <a:lnTo>
                    <a:pt x="234" y="348"/>
                  </a:lnTo>
                  <a:lnTo>
                    <a:pt x="237" y="355"/>
                  </a:lnTo>
                  <a:lnTo>
                    <a:pt x="238" y="362"/>
                  </a:lnTo>
                  <a:lnTo>
                    <a:pt x="241" y="370"/>
                  </a:lnTo>
                  <a:lnTo>
                    <a:pt x="245" y="377"/>
                  </a:lnTo>
                  <a:lnTo>
                    <a:pt x="249" y="385"/>
                  </a:lnTo>
                  <a:lnTo>
                    <a:pt x="254" y="392"/>
                  </a:lnTo>
                  <a:lnTo>
                    <a:pt x="259" y="397"/>
                  </a:lnTo>
                  <a:lnTo>
                    <a:pt x="265" y="400"/>
                  </a:lnTo>
                  <a:lnTo>
                    <a:pt x="270" y="400"/>
                  </a:lnTo>
                  <a:lnTo>
                    <a:pt x="275" y="400"/>
                  </a:lnTo>
                  <a:lnTo>
                    <a:pt x="278" y="398"/>
                  </a:lnTo>
                  <a:lnTo>
                    <a:pt x="284" y="397"/>
                  </a:lnTo>
                  <a:lnTo>
                    <a:pt x="289" y="394"/>
                  </a:lnTo>
                  <a:lnTo>
                    <a:pt x="294" y="392"/>
                  </a:lnTo>
                  <a:lnTo>
                    <a:pt x="298" y="388"/>
                  </a:lnTo>
                  <a:lnTo>
                    <a:pt x="303" y="385"/>
                  </a:lnTo>
                  <a:lnTo>
                    <a:pt x="308" y="381"/>
                  </a:lnTo>
                  <a:lnTo>
                    <a:pt x="313" y="378"/>
                  </a:lnTo>
                  <a:lnTo>
                    <a:pt x="318" y="373"/>
                  </a:lnTo>
                  <a:lnTo>
                    <a:pt x="322" y="370"/>
                  </a:lnTo>
                  <a:lnTo>
                    <a:pt x="326" y="366"/>
                  </a:lnTo>
                  <a:lnTo>
                    <a:pt x="331" y="363"/>
                  </a:lnTo>
                  <a:lnTo>
                    <a:pt x="336" y="360"/>
                  </a:lnTo>
                  <a:lnTo>
                    <a:pt x="345" y="356"/>
                  </a:lnTo>
                  <a:lnTo>
                    <a:pt x="355" y="355"/>
                  </a:lnTo>
                  <a:lnTo>
                    <a:pt x="365" y="356"/>
                  </a:lnTo>
                  <a:lnTo>
                    <a:pt x="375" y="359"/>
                  </a:lnTo>
                  <a:lnTo>
                    <a:pt x="383" y="363"/>
                  </a:lnTo>
                  <a:lnTo>
                    <a:pt x="392" y="369"/>
                  </a:lnTo>
                  <a:lnTo>
                    <a:pt x="400" y="376"/>
                  </a:lnTo>
                  <a:lnTo>
                    <a:pt x="406" y="383"/>
                  </a:lnTo>
                  <a:lnTo>
                    <a:pt x="407" y="390"/>
                  </a:lnTo>
                  <a:lnTo>
                    <a:pt x="408" y="396"/>
                  </a:lnTo>
                  <a:lnTo>
                    <a:pt x="408" y="403"/>
                  </a:lnTo>
                  <a:lnTo>
                    <a:pt x="408" y="410"/>
                  </a:lnTo>
                  <a:lnTo>
                    <a:pt x="407" y="416"/>
                  </a:lnTo>
                  <a:lnTo>
                    <a:pt x="408" y="423"/>
                  </a:lnTo>
                  <a:lnTo>
                    <a:pt x="408" y="431"/>
                  </a:lnTo>
                  <a:lnTo>
                    <a:pt x="408" y="438"/>
                  </a:lnTo>
                  <a:lnTo>
                    <a:pt x="402" y="444"/>
                  </a:lnTo>
                  <a:lnTo>
                    <a:pt x="395" y="447"/>
                  </a:lnTo>
                  <a:lnTo>
                    <a:pt x="387" y="451"/>
                  </a:lnTo>
                  <a:lnTo>
                    <a:pt x="378" y="454"/>
                  </a:lnTo>
                  <a:lnTo>
                    <a:pt x="368" y="456"/>
                  </a:lnTo>
                  <a:lnTo>
                    <a:pt x="358" y="459"/>
                  </a:lnTo>
                  <a:lnTo>
                    <a:pt x="348" y="463"/>
                  </a:lnTo>
                  <a:lnTo>
                    <a:pt x="338" y="465"/>
                  </a:lnTo>
                  <a:lnTo>
                    <a:pt x="327" y="467"/>
                  </a:lnTo>
                  <a:lnTo>
                    <a:pt x="317" y="471"/>
                  </a:lnTo>
                  <a:lnTo>
                    <a:pt x="309" y="475"/>
                  </a:lnTo>
                  <a:lnTo>
                    <a:pt x="299" y="480"/>
                  </a:lnTo>
                  <a:lnTo>
                    <a:pt x="291" y="485"/>
                  </a:lnTo>
                  <a:lnTo>
                    <a:pt x="283" y="490"/>
                  </a:lnTo>
                  <a:lnTo>
                    <a:pt x="277" y="498"/>
                  </a:lnTo>
                  <a:lnTo>
                    <a:pt x="271" y="508"/>
                  </a:lnTo>
                  <a:lnTo>
                    <a:pt x="266" y="611"/>
                  </a:lnTo>
                </a:path>
              </a:pathLst>
            </a:custGeom>
            <a:solidFill>
              <a:schemeClr val="bg1"/>
            </a:solidFill>
            <a:ln>
              <a:noFill/>
            </a:ln>
            <a:effectLst>
              <a:prstShdw prst="shdw17" dist="17961" dir="2700000">
                <a:schemeClr val="bg1">
                  <a:gamma/>
                  <a:shade val="60000"/>
                  <a:invGamma/>
                </a:schemeClr>
              </a:prstShdw>
            </a:effectLst>
            <a:extLst>
              <a:ext uri="{91240B29-F687-4F45-9708-019B960494DF}">
                <a14:hiddenLine xmlns:a14="http://schemas.microsoft.com/office/drawing/2010/main" w="9525" cap="rnd">
                  <a:solidFill>
                    <a:schemeClr val="tx1"/>
                  </a:solidFill>
                  <a:round/>
                  <a:headEnd/>
                  <a:tailEnd/>
                </a14:hiddenLine>
              </a:ext>
            </a:extLst>
          </p:spPr>
          <p:txBody>
            <a:bodyPr/>
            <a:lstStyle/>
            <a:p>
              <a:endParaRPr lang="en-US" dirty="0"/>
            </a:p>
          </p:txBody>
        </p:sp>
        <p:sp>
          <p:nvSpPr>
            <p:cNvPr id="2060" name="Freeform 12"/>
            <p:cNvSpPr>
              <a:spLocks/>
            </p:cNvSpPr>
            <p:nvPr/>
          </p:nvSpPr>
          <p:spPr bwMode="grayWhite">
            <a:xfrm>
              <a:off x="548" y="-13"/>
              <a:ext cx="439" cy="396"/>
            </a:xfrm>
            <a:custGeom>
              <a:avLst/>
              <a:gdLst>
                <a:gd name="T0" fmla="*/ 246 w 439"/>
                <a:gd name="T1" fmla="*/ 372 h 396"/>
                <a:gd name="T2" fmla="*/ 237 w 439"/>
                <a:gd name="T3" fmla="*/ 330 h 396"/>
                <a:gd name="T4" fmla="*/ 222 w 439"/>
                <a:gd name="T5" fmla="*/ 293 h 396"/>
                <a:gd name="T6" fmla="*/ 185 w 439"/>
                <a:gd name="T7" fmla="*/ 278 h 396"/>
                <a:gd name="T8" fmla="*/ 142 w 439"/>
                <a:gd name="T9" fmla="*/ 289 h 396"/>
                <a:gd name="T10" fmla="*/ 104 w 439"/>
                <a:gd name="T11" fmla="*/ 293 h 396"/>
                <a:gd name="T12" fmla="*/ 85 w 439"/>
                <a:gd name="T13" fmla="*/ 275 h 396"/>
                <a:gd name="T14" fmla="*/ 73 w 439"/>
                <a:gd name="T15" fmla="*/ 247 h 396"/>
                <a:gd name="T16" fmla="*/ 67 w 439"/>
                <a:gd name="T17" fmla="*/ 215 h 396"/>
                <a:gd name="T18" fmla="*/ 68 w 439"/>
                <a:gd name="T19" fmla="*/ 185 h 396"/>
                <a:gd name="T20" fmla="*/ 99 w 439"/>
                <a:gd name="T21" fmla="*/ 176 h 396"/>
                <a:gd name="T22" fmla="*/ 139 w 439"/>
                <a:gd name="T23" fmla="*/ 183 h 396"/>
                <a:gd name="T24" fmla="*/ 167 w 439"/>
                <a:gd name="T25" fmla="*/ 170 h 396"/>
                <a:gd name="T26" fmla="*/ 179 w 439"/>
                <a:gd name="T27" fmla="*/ 149 h 396"/>
                <a:gd name="T28" fmla="*/ 181 w 439"/>
                <a:gd name="T29" fmla="*/ 123 h 396"/>
                <a:gd name="T30" fmla="*/ 180 w 439"/>
                <a:gd name="T31" fmla="*/ 96 h 396"/>
                <a:gd name="T32" fmla="*/ 170 w 439"/>
                <a:gd name="T33" fmla="*/ 68 h 396"/>
                <a:gd name="T34" fmla="*/ 146 w 439"/>
                <a:gd name="T35" fmla="*/ 48 h 396"/>
                <a:gd name="T36" fmla="*/ 115 w 439"/>
                <a:gd name="T37" fmla="*/ 49 h 396"/>
                <a:gd name="T38" fmla="*/ 86 w 439"/>
                <a:gd name="T39" fmla="*/ 62 h 396"/>
                <a:gd name="T40" fmla="*/ 56 w 439"/>
                <a:gd name="T41" fmla="*/ 71 h 396"/>
                <a:gd name="T42" fmla="*/ 26 w 439"/>
                <a:gd name="T43" fmla="*/ 62 h 396"/>
                <a:gd name="T44" fmla="*/ 11 w 439"/>
                <a:gd name="T45" fmla="*/ 43 h 396"/>
                <a:gd name="T46" fmla="*/ 1 w 439"/>
                <a:gd name="T47" fmla="*/ 22 h 396"/>
                <a:gd name="T48" fmla="*/ 388 w 439"/>
                <a:gd name="T49" fmla="*/ 18 h 396"/>
                <a:gd name="T50" fmla="*/ 367 w 439"/>
                <a:gd name="T51" fmla="*/ 21 h 396"/>
                <a:gd name="T52" fmla="*/ 346 w 439"/>
                <a:gd name="T53" fmla="*/ 18 h 396"/>
                <a:gd name="T54" fmla="*/ 324 w 439"/>
                <a:gd name="T55" fmla="*/ 13 h 396"/>
                <a:gd name="T56" fmla="*/ 299 w 439"/>
                <a:gd name="T57" fmla="*/ 18 h 396"/>
                <a:gd name="T58" fmla="*/ 278 w 439"/>
                <a:gd name="T59" fmla="*/ 43 h 396"/>
                <a:gd name="T60" fmla="*/ 277 w 439"/>
                <a:gd name="T61" fmla="*/ 75 h 396"/>
                <a:gd name="T62" fmla="*/ 281 w 439"/>
                <a:gd name="T63" fmla="*/ 99 h 396"/>
                <a:gd name="T64" fmla="*/ 287 w 439"/>
                <a:gd name="T65" fmla="*/ 124 h 396"/>
                <a:gd name="T66" fmla="*/ 300 w 439"/>
                <a:gd name="T67" fmla="*/ 145 h 396"/>
                <a:gd name="T68" fmla="*/ 325 w 439"/>
                <a:gd name="T69" fmla="*/ 159 h 396"/>
                <a:gd name="T70" fmla="*/ 349 w 439"/>
                <a:gd name="T71" fmla="*/ 158 h 396"/>
                <a:gd name="T72" fmla="*/ 371 w 439"/>
                <a:gd name="T73" fmla="*/ 148 h 396"/>
                <a:gd name="T74" fmla="*/ 394 w 439"/>
                <a:gd name="T75" fmla="*/ 138 h 396"/>
                <a:gd name="T76" fmla="*/ 418 w 439"/>
                <a:gd name="T77" fmla="*/ 142 h 396"/>
                <a:gd name="T78" fmla="*/ 428 w 439"/>
                <a:gd name="T79" fmla="*/ 163 h 396"/>
                <a:gd name="T80" fmla="*/ 434 w 439"/>
                <a:gd name="T81" fmla="*/ 188 h 396"/>
                <a:gd name="T82" fmla="*/ 436 w 439"/>
                <a:gd name="T83" fmla="*/ 215 h 396"/>
                <a:gd name="T84" fmla="*/ 428 w 439"/>
                <a:gd name="T85" fmla="*/ 234 h 396"/>
                <a:gd name="T86" fmla="*/ 389 w 439"/>
                <a:gd name="T87" fmla="*/ 242 h 396"/>
                <a:gd name="T88" fmla="*/ 355 w 439"/>
                <a:gd name="T89" fmla="*/ 257 h 396"/>
                <a:gd name="T90" fmla="*/ 339 w 439"/>
                <a:gd name="T91" fmla="*/ 282 h 396"/>
                <a:gd name="T92" fmla="*/ 345 w 439"/>
                <a:gd name="T93" fmla="*/ 313 h 396"/>
                <a:gd name="T94" fmla="*/ 364 w 439"/>
                <a:gd name="T95" fmla="*/ 340 h 396"/>
                <a:gd name="T96" fmla="*/ 361 w 439"/>
                <a:gd name="T97" fmla="*/ 368 h 396"/>
                <a:gd name="T98" fmla="*/ 339 w 439"/>
                <a:gd name="T99" fmla="*/ 379 h 396"/>
                <a:gd name="T100" fmla="*/ 315 w 439"/>
                <a:gd name="T101" fmla="*/ 387 h 396"/>
                <a:gd name="T102" fmla="*/ 290 w 439"/>
                <a:gd name="T103" fmla="*/ 392 h 396"/>
                <a:gd name="T104" fmla="*/ 264 w 439"/>
                <a:gd name="T105" fmla="*/ 395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39" h="396">
                  <a:moveTo>
                    <a:pt x="264" y="395"/>
                  </a:moveTo>
                  <a:lnTo>
                    <a:pt x="257" y="388"/>
                  </a:lnTo>
                  <a:lnTo>
                    <a:pt x="251" y="381"/>
                  </a:lnTo>
                  <a:lnTo>
                    <a:pt x="246" y="372"/>
                  </a:lnTo>
                  <a:lnTo>
                    <a:pt x="244" y="362"/>
                  </a:lnTo>
                  <a:lnTo>
                    <a:pt x="240" y="351"/>
                  </a:lnTo>
                  <a:lnTo>
                    <a:pt x="238" y="341"/>
                  </a:lnTo>
                  <a:lnTo>
                    <a:pt x="237" y="330"/>
                  </a:lnTo>
                  <a:lnTo>
                    <a:pt x="234" y="320"/>
                  </a:lnTo>
                  <a:lnTo>
                    <a:pt x="231" y="310"/>
                  </a:lnTo>
                  <a:lnTo>
                    <a:pt x="227" y="301"/>
                  </a:lnTo>
                  <a:lnTo>
                    <a:pt x="222" y="293"/>
                  </a:lnTo>
                  <a:lnTo>
                    <a:pt x="215" y="287"/>
                  </a:lnTo>
                  <a:lnTo>
                    <a:pt x="207" y="282"/>
                  </a:lnTo>
                  <a:lnTo>
                    <a:pt x="197" y="279"/>
                  </a:lnTo>
                  <a:lnTo>
                    <a:pt x="185" y="278"/>
                  </a:lnTo>
                  <a:lnTo>
                    <a:pt x="169" y="280"/>
                  </a:lnTo>
                  <a:lnTo>
                    <a:pt x="160" y="283"/>
                  </a:lnTo>
                  <a:lnTo>
                    <a:pt x="151" y="286"/>
                  </a:lnTo>
                  <a:lnTo>
                    <a:pt x="142" y="289"/>
                  </a:lnTo>
                  <a:lnTo>
                    <a:pt x="132" y="291"/>
                  </a:lnTo>
                  <a:lnTo>
                    <a:pt x="123" y="292"/>
                  </a:lnTo>
                  <a:lnTo>
                    <a:pt x="114" y="293"/>
                  </a:lnTo>
                  <a:lnTo>
                    <a:pt x="104" y="293"/>
                  </a:lnTo>
                  <a:lnTo>
                    <a:pt x="94" y="293"/>
                  </a:lnTo>
                  <a:lnTo>
                    <a:pt x="91" y="288"/>
                  </a:lnTo>
                  <a:lnTo>
                    <a:pt x="88" y="282"/>
                  </a:lnTo>
                  <a:lnTo>
                    <a:pt x="85" y="275"/>
                  </a:lnTo>
                  <a:lnTo>
                    <a:pt x="82" y="269"/>
                  </a:lnTo>
                  <a:lnTo>
                    <a:pt x="79" y="261"/>
                  </a:lnTo>
                  <a:lnTo>
                    <a:pt x="76" y="254"/>
                  </a:lnTo>
                  <a:lnTo>
                    <a:pt x="73" y="247"/>
                  </a:lnTo>
                  <a:lnTo>
                    <a:pt x="72" y="238"/>
                  </a:lnTo>
                  <a:lnTo>
                    <a:pt x="70" y="231"/>
                  </a:lnTo>
                  <a:lnTo>
                    <a:pt x="68" y="224"/>
                  </a:lnTo>
                  <a:lnTo>
                    <a:pt x="67" y="215"/>
                  </a:lnTo>
                  <a:lnTo>
                    <a:pt x="66" y="208"/>
                  </a:lnTo>
                  <a:lnTo>
                    <a:pt x="66" y="201"/>
                  </a:lnTo>
                  <a:lnTo>
                    <a:pt x="67" y="192"/>
                  </a:lnTo>
                  <a:lnTo>
                    <a:pt x="68" y="185"/>
                  </a:lnTo>
                  <a:lnTo>
                    <a:pt x="70" y="179"/>
                  </a:lnTo>
                  <a:lnTo>
                    <a:pt x="79" y="175"/>
                  </a:lnTo>
                  <a:lnTo>
                    <a:pt x="89" y="174"/>
                  </a:lnTo>
                  <a:lnTo>
                    <a:pt x="99" y="176"/>
                  </a:lnTo>
                  <a:lnTo>
                    <a:pt x="108" y="179"/>
                  </a:lnTo>
                  <a:lnTo>
                    <a:pt x="119" y="181"/>
                  </a:lnTo>
                  <a:lnTo>
                    <a:pt x="128" y="183"/>
                  </a:lnTo>
                  <a:lnTo>
                    <a:pt x="139" y="183"/>
                  </a:lnTo>
                  <a:lnTo>
                    <a:pt x="149" y="182"/>
                  </a:lnTo>
                  <a:lnTo>
                    <a:pt x="157" y="179"/>
                  </a:lnTo>
                  <a:lnTo>
                    <a:pt x="162" y="174"/>
                  </a:lnTo>
                  <a:lnTo>
                    <a:pt x="167" y="170"/>
                  </a:lnTo>
                  <a:lnTo>
                    <a:pt x="171" y="166"/>
                  </a:lnTo>
                  <a:lnTo>
                    <a:pt x="174" y="160"/>
                  </a:lnTo>
                  <a:lnTo>
                    <a:pt x="177" y="155"/>
                  </a:lnTo>
                  <a:lnTo>
                    <a:pt x="179" y="149"/>
                  </a:lnTo>
                  <a:lnTo>
                    <a:pt x="179" y="142"/>
                  </a:lnTo>
                  <a:lnTo>
                    <a:pt x="180" y="136"/>
                  </a:lnTo>
                  <a:lnTo>
                    <a:pt x="181" y="129"/>
                  </a:lnTo>
                  <a:lnTo>
                    <a:pt x="181" y="123"/>
                  </a:lnTo>
                  <a:lnTo>
                    <a:pt x="181" y="115"/>
                  </a:lnTo>
                  <a:lnTo>
                    <a:pt x="181" y="109"/>
                  </a:lnTo>
                  <a:lnTo>
                    <a:pt x="181" y="102"/>
                  </a:lnTo>
                  <a:lnTo>
                    <a:pt x="180" y="96"/>
                  </a:lnTo>
                  <a:lnTo>
                    <a:pt x="180" y="89"/>
                  </a:lnTo>
                  <a:lnTo>
                    <a:pt x="178" y="81"/>
                  </a:lnTo>
                  <a:lnTo>
                    <a:pt x="174" y="74"/>
                  </a:lnTo>
                  <a:lnTo>
                    <a:pt x="170" y="68"/>
                  </a:lnTo>
                  <a:lnTo>
                    <a:pt x="165" y="62"/>
                  </a:lnTo>
                  <a:lnTo>
                    <a:pt x="159" y="57"/>
                  </a:lnTo>
                  <a:lnTo>
                    <a:pt x="153" y="52"/>
                  </a:lnTo>
                  <a:lnTo>
                    <a:pt x="146" y="48"/>
                  </a:lnTo>
                  <a:lnTo>
                    <a:pt x="138" y="44"/>
                  </a:lnTo>
                  <a:lnTo>
                    <a:pt x="130" y="44"/>
                  </a:lnTo>
                  <a:lnTo>
                    <a:pt x="122" y="46"/>
                  </a:lnTo>
                  <a:lnTo>
                    <a:pt x="115" y="49"/>
                  </a:lnTo>
                  <a:lnTo>
                    <a:pt x="108" y="51"/>
                  </a:lnTo>
                  <a:lnTo>
                    <a:pt x="100" y="55"/>
                  </a:lnTo>
                  <a:lnTo>
                    <a:pt x="92" y="59"/>
                  </a:lnTo>
                  <a:lnTo>
                    <a:pt x="86" y="62"/>
                  </a:lnTo>
                  <a:lnTo>
                    <a:pt x="79" y="65"/>
                  </a:lnTo>
                  <a:lnTo>
                    <a:pt x="71" y="68"/>
                  </a:lnTo>
                  <a:lnTo>
                    <a:pt x="63" y="70"/>
                  </a:lnTo>
                  <a:lnTo>
                    <a:pt x="56" y="71"/>
                  </a:lnTo>
                  <a:lnTo>
                    <a:pt x="48" y="71"/>
                  </a:lnTo>
                  <a:lnTo>
                    <a:pt x="40" y="69"/>
                  </a:lnTo>
                  <a:lnTo>
                    <a:pt x="33" y="67"/>
                  </a:lnTo>
                  <a:lnTo>
                    <a:pt x="26" y="62"/>
                  </a:lnTo>
                  <a:lnTo>
                    <a:pt x="19" y="55"/>
                  </a:lnTo>
                  <a:lnTo>
                    <a:pt x="16" y="51"/>
                  </a:lnTo>
                  <a:lnTo>
                    <a:pt x="13" y="48"/>
                  </a:lnTo>
                  <a:lnTo>
                    <a:pt x="11" y="43"/>
                  </a:lnTo>
                  <a:lnTo>
                    <a:pt x="7" y="38"/>
                  </a:lnTo>
                  <a:lnTo>
                    <a:pt x="6" y="33"/>
                  </a:lnTo>
                  <a:lnTo>
                    <a:pt x="3" y="27"/>
                  </a:lnTo>
                  <a:lnTo>
                    <a:pt x="1" y="22"/>
                  </a:lnTo>
                  <a:lnTo>
                    <a:pt x="0" y="16"/>
                  </a:lnTo>
                  <a:lnTo>
                    <a:pt x="405" y="0"/>
                  </a:lnTo>
                  <a:lnTo>
                    <a:pt x="393" y="14"/>
                  </a:lnTo>
                  <a:lnTo>
                    <a:pt x="388" y="18"/>
                  </a:lnTo>
                  <a:lnTo>
                    <a:pt x="383" y="20"/>
                  </a:lnTo>
                  <a:lnTo>
                    <a:pt x="378" y="21"/>
                  </a:lnTo>
                  <a:lnTo>
                    <a:pt x="372" y="21"/>
                  </a:lnTo>
                  <a:lnTo>
                    <a:pt x="367" y="21"/>
                  </a:lnTo>
                  <a:lnTo>
                    <a:pt x="362" y="21"/>
                  </a:lnTo>
                  <a:lnTo>
                    <a:pt x="357" y="20"/>
                  </a:lnTo>
                  <a:lnTo>
                    <a:pt x="351" y="18"/>
                  </a:lnTo>
                  <a:lnTo>
                    <a:pt x="346" y="18"/>
                  </a:lnTo>
                  <a:lnTo>
                    <a:pt x="340" y="16"/>
                  </a:lnTo>
                  <a:lnTo>
                    <a:pt x="335" y="15"/>
                  </a:lnTo>
                  <a:lnTo>
                    <a:pt x="330" y="14"/>
                  </a:lnTo>
                  <a:lnTo>
                    <a:pt x="324" y="13"/>
                  </a:lnTo>
                  <a:lnTo>
                    <a:pt x="318" y="13"/>
                  </a:lnTo>
                  <a:lnTo>
                    <a:pt x="312" y="13"/>
                  </a:lnTo>
                  <a:lnTo>
                    <a:pt x="306" y="14"/>
                  </a:lnTo>
                  <a:lnTo>
                    <a:pt x="299" y="18"/>
                  </a:lnTo>
                  <a:lnTo>
                    <a:pt x="293" y="22"/>
                  </a:lnTo>
                  <a:lnTo>
                    <a:pt x="287" y="28"/>
                  </a:lnTo>
                  <a:lnTo>
                    <a:pt x="282" y="36"/>
                  </a:lnTo>
                  <a:lnTo>
                    <a:pt x="278" y="43"/>
                  </a:lnTo>
                  <a:lnTo>
                    <a:pt x="276" y="51"/>
                  </a:lnTo>
                  <a:lnTo>
                    <a:pt x="274" y="60"/>
                  </a:lnTo>
                  <a:lnTo>
                    <a:pt x="275" y="70"/>
                  </a:lnTo>
                  <a:lnTo>
                    <a:pt x="277" y="75"/>
                  </a:lnTo>
                  <a:lnTo>
                    <a:pt x="278" y="81"/>
                  </a:lnTo>
                  <a:lnTo>
                    <a:pt x="278" y="87"/>
                  </a:lnTo>
                  <a:lnTo>
                    <a:pt x="279" y="93"/>
                  </a:lnTo>
                  <a:lnTo>
                    <a:pt x="281" y="99"/>
                  </a:lnTo>
                  <a:lnTo>
                    <a:pt x="282" y="105"/>
                  </a:lnTo>
                  <a:lnTo>
                    <a:pt x="284" y="111"/>
                  </a:lnTo>
                  <a:lnTo>
                    <a:pt x="285" y="118"/>
                  </a:lnTo>
                  <a:lnTo>
                    <a:pt x="287" y="124"/>
                  </a:lnTo>
                  <a:lnTo>
                    <a:pt x="290" y="129"/>
                  </a:lnTo>
                  <a:lnTo>
                    <a:pt x="292" y="135"/>
                  </a:lnTo>
                  <a:lnTo>
                    <a:pt x="296" y="140"/>
                  </a:lnTo>
                  <a:lnTo>
                    <a:pt x="300" y="145"/>
                  </a:lnTo>
                  <a:lnTo>
                    <a:pt x="305" y="149"/>
                  </a:lnTo>
                  <a:lnTo>
                    <a:pt x="311" y="152"/>
                  </a:lnTo>
                  <a:lnTo>
                    <a:pt x="318" y="156"/>
                  </a:lnTo>
                  <a:lnTo>
                    <a:pt x="325" y="159"/>
                  </a:lnTo>
                  <a:lnTo>
                    <a:pt x="331" y="160"/>
                  </a:lnTo>
                  <a:lnTo>
                    <a:pt x="337" y="160"/>
                  </a:lnTo>
                  <a:lnTo>
                    <a:pt x="343" y="160"/>
                  </a:lnTo>
                  <a:lnTo>
                    <a:pt x="349" y="158"/>
                  </a:lnTo>
                  <a:lnTo>
                    <a:pt x="354" y="156"/>
                  </a:lnTo>
                  <a:lnTo>
                    <a:pt x="359" y="154"/>
                  </a:lnTo>
                  <a:lnTo>
                    <a:pt x="365" y="151"/>
                  </a:lnTo>
                  <a:lnTo>
                    <a:pt x="371" y="148"/>
                  </a:lnTo>
                  <a:lnTo>
                    <a:pt x="377" y="145"/>
                  </a:lnTo>
                  <a:lnTo>
                    <a:pt x="382" y="142"/>
                  </a:lnTo>
                  <a:lnTo>
                    <a:pt x="388" y="140"/>
                  </a:lnTo>
                  <a:lnTo>
                    <a:pt x="394" y="138"/>
                  </a:lnTo>
                  <a:lnTo>
                    <a:pt x="399" y="137"/>
                  </a:lnTo>
                  <a:lnTo>
                    <a:pt x="406" y="137"/>
                  </a:lnTo>
                  <a:lnTo>
                    <a:pt x="412" y="137"/>
                  </a:lnTo>
                  <a:lnTo>
                    <a:pt x="418" y="142"/>
                  </a:lnTo>
                  <a:lnTo>
                    <a:pt x="421" y="146"/>
                  </a:lnTo>
                  <a:lnTo>
                    <a:pt x="424" y="151"/>
                  </a:lnTo>
                  <a:lnTo>
                    <a:pt x="426" y="157"/>
                  </a:lnTo>
                  <a:lnTo>
                    <a:pt x="428" y="163"/>
                  </a:lnTo>
                  <a:lnTo>
                    <a:pt x="431" y="169"/>
                  </a:lnTo>
                  <a:lnTo>
                    <a:pt x="431" y="175"/>
                  </a:lnTo>
                  <a:lnTo>
                    <a:pt x="432" y="182"/>
                  </a:lnTo>
                  <a:lnTo>
                    <a:pt x="434" y="188"/>
                  </a:lnTo>
                  <a:lnTo>
                    <a:pt x="434" y="195"/>
                  </a:lnTo>
                  <a:lnTo>
                    <a:pt x="435" y="202"/>
                  </a:lnTo>
                  <a:lnTo>
                    <a:pt x="435" y="208"/>
                  </a:lnTo>
                  <a:lnTo>
                    <a:pt x="436" y="215"/>
                  </a:lnTo>
                  <a:lnTo>
                    <a:pt x="437" y="221"/>
                  </a:lnTo>
                  <a:lnTo>
                    <a:pt x="437" y="228"/>
                  </a:lnTo>
                  <a:lnTo>
                    <a:pt x="438" y="234"/>
                  </a:lnTo>
                  <a:lnTo>
                    <a:pt x="428" y="234"/>
                  </a:lnTo>
                  <a:lnTo>
                    <a:pt x="418" y="235"/>
                  </a:lnTo>
                  <a:lnTo>
                    <a:pt x="409" y="237"/>
                  </a:lnTo>
                  <a:lnTo>
                    <a:pt x="398" y="239"/>
                  </a:lnTo>
                  <a:lnTo>
                    <a:pt x="389" y="242"/>
                  </a:lnTo>
                  <a:lnTo>
                    <a:pt x="378" y="245"/>
                  </a:lnTo>
                  <a:lnTo>
                    <a:pt x="369" y="248"/>
                  </a:lnTo>
                  <a:lnTo>
                    <a:pt x="358" y="253"/>
                  </a:lnTo>
                  <a:lnTo>
                    <a:pt x="355" y="257"/>
                  </a:lnTo>
                  <a:lnTo>
                    <a:pt x="351" y="261"/>
                  </a:lnTo>
                  <a:lnTo>
                    <a:pt x="346" y="267"/>
                  </a:lnTo>
                  <a:lnTo>
                    <a:pt x="343" y="275"/>
                  </a:lnTo>
                  <a:lnTo>
                    <a:pt x="339" y="282"/>
                  </a:lnTo>
                  <a:lnTo>
                    <a:pt x="338" y="290"/>
                  </a:lnTo>
                  <a:lnTo>
                    <a:pt x="339" y="298"/>
                  </a:lnTo>
                  <a:lnTo>
                    <a:pt x="342" y="305"/>
                  </a:lnTo>
                  <a:lnTo>
                    <a:pt x="345" y="313"/>
                  </a:lnTo>
                  <a:lnTo>
                    <a:pt x="350" y="320"/>
                  </a:lnTo>
                  <a:lnTo>
                    <a:pt x="355" y="326"/>
                  </a:lnTo>
                  <a:lnTo>
                    <a:pt x="360" y="334"/>
                  </a:lnTo>
                  <a:lnTo>
                    <a:pt x="364" y="340"/>
                  </a:lnTo>
                  <a:lnTo>
                    <a:pt x="366" y="348"/>
                  </a:lnTo>
                  <a:lnTo>
                    <a:pt x="367" y="356"/>
                  </a:lnTo>
                  <a:lnTo>
                    <a:pt x="365" y="365"/>
                  </a:lnTo>
                  <a:lnTo>
                    <a:pt x="361" y="368"/>
                  </a:lnTo>
                  <a:lnTo>
                    <a:pt x="356" y="372"/>
                  </a:lnTo>
                  <a:lnTo>
                    <a:pt x="351" y="374"/>
                  </a:lnTo>
                  <a:lnTo>
                    <a:pt x="345" y="376"/>
                  </a:lnTo>
                  <a:lnTo>
                    <a:pt x="339" y="379"/>
                  </a:lnTo>
                  <a:lnTo>
                    <a:pt x="333" y="381"/>
                  </a:lnTo>
                  <a:lnTo>
                    <a:pt x="328" y="384"/>
                  </a:lnTo>
                  <a:lnTo>
                    <a:pt x="322" y="385"/>
                  </a:lnTo>
                  <a:lnTo>
                    <a:pt x="315" y="387"/>
                  </a:lnTo>
                  <a:lnTo>
                    <a:pt x="309" y="388"/>
                  </a:lnTo>
                  <a:lnTo>
                    <a:pt x="303" y="390"/>
                  </a:lnTo>
                  <a:lnTo>
                    <a:pt x="296" y="391"/>
                  </a:lnTo>
                  <a:lnTo>
                    <a:pt x="290" y="392"/>
                  </a:lnTo>
                  <a:lnTo>
                    <a:pt x="284" y="393"/>
                  </a:lnTo>
                  <a:lnTo>
                    <a:pt x="277" y="394"/>
                  </a:lnTo>
                  <a:lnTo>
                    <a:pt x="271" y="395"/>
                  </a:lnTo>
                  <a:lnTo>
                    <a:pt x="264" y="395"/>
                  </a:lnTo>
                </a:path>
              </a:pathLst>
            </a:custGeom>
            <a:solidFill>
              <a:schemeClr val="bg1"/>
            </a:solidFill>
            <a:ln>
              <a:noFill/>
            </a:ln>
            <a:effectLst>
              <a:prstShdw prst="shdw17" dist="17961" dir="2700000">
                <a:schemeClr val="bg1">
                  <a:gamma/>
                  <a:shade val="60000"/>
                  <a:invGamma/>
                </a:schemeClr>
              </a:prstShdw>
            </a:effectLst>
            <a:extLst>
              <a:ext uri="{91240B29-F687-4F45-9708-019B960494DF}">
                <a14:hiddenLine xmlns:a14="http://schemas.microsoft.com/office/drawing/2010/main" w="9525" cap="rnd">
                  <a:solidFill>
                    <a:schemeClr val="tx1"/>
                  </a:solidFill>
                  <a:round/>
                  <a:headEnd/>
                  <a:tailEnd/>
                </a14:hiddenLine>
              </a:ext>
            </a:extLst>
          </p:spPr>
          <p:txBody>
            <a:bodyPr/>
            <a:lstStyle/>
            <a:p>
              <a:endParaRPr lang="en-US" dirty="0"/>
            </a:p>
          </p:txBody>
        </p:sp>
        <p:sp>
          <p:nvSpPr>
            <p:cNvPr id="2061" name="Freeform 13"/>
            <p:cNvSpPr>
              <a:spLocks/>
            </p:cNvSpPr>
            <p:nvPr/>
          </p:nvSpPr>
          <p:spPr bwMode="grayWhite">
            <a:xfrm>
              <a:off x="-11" y="3121"/>
              <a:ext cx="513" cy="493"/>
            </a:xfrm>
            <a:custGeom>
              <a:avLst/>
              <a:gdLst>
                <a:gd name="T0" fmla="*/ 111 w 513"/>
                <a:gd name="T1" fmla="*/ 481 h 493"/>
                <a:gd name="T2" fmla="*/ 85 w 513"/>
                <a:gd name="T3" fmla="*/ 463 h 493"/>
                <a:gd name="T4" fmla="*/ 64 w 513"/>
                <a:gd name="T5" fmla="*/ 433 h 493"/>
                <a:gd name="T6" fmla="*/ 0 w 513"/>
                <a:gd name="T7" fmla="*/ 275 h 493"/>
                <a:gd name="T8" fmla="*/ 3 w 513"/>
                <a:gd name="T9" fmla="*/ 259 h 493"/>
                <a:gd name="T10" fmla="*/ 10 w 513"/>
                <a:gd name="T11" fmla="*/ 240 h 493"/>
                <a:gd name="T12" fmla="*/ 21 w 513"/>
                <a:gd name="T13" fmla="*/ 222 h 493"/>
                <a:gd name="T14" fmla="*/ 35 w 513"/>
                <a:gd name="T15" fmla="*/ 205 h 493"/>
                <a:gd name="T16" fmla="*/ 49 w 513"/>
                <a:gd name="T17" fmla="*/ 193 h 493"/>
                <a:gd name="T18" fmla="*/ 81 w 513"/>
                <a:gd name="T19" fmla="*/ 193 h 493"/>
                <a:gd name="T20" fmla="*/ 112 w 513"/>
                <a:gd name="T21" fmla="*/ 205 h 493"/>
                <a:gd name="T22" fmla="*/ 142 w 513"/>
                <a:gd name="T23" fmla="*/ 220 h 493"/>
                <a:gd name="T24" fmla="*/ 169 w 513"/>
                <a:gd name="T25" fmla="*/ 226 h 493"/>
                <a:gd name="T26" fmla="*/ 194 w 513"/>
                <a:gd name="T27" fmla="*/ 211 h 493"/>
                <a:gd name="T28" fmla="*/ 212 w 513"/>
                <a:gd name="T29" fmla="*/ 183 h 493"/>
                <a:gd name="T30" fmla="*/ 222 w 513"/>
                <a:gd name="T31" fmla="*/ 156 h 493"/>
                <a:gd name="T32" fmla="*/ 213 w 513"/>
                <a:gd name="T33" fmla="*/ 128 h 493"/>
                <a:gd name="T34" fmla="*/ 198 w 513"/>
                <a:gd name="T35" fmla="*/ 115 h 493"/>
                <a:gd name="T36" fmla="*/ 178 w 513"/>
                <a:gd name="T37" fmla="*/ 105 h 493"/>
                <a:gd name="T38" fmla="*/ 158 w 513"/>
                <a:gd name="T39" fmla="*/ 95 h 493"/>
                <a:gd name="T40" fmla="*/ 142 w 513"/>
                <a:gd name="T41" fmla="*/ 81 h 493"/>
                <a:gd name="T42" fmla="*/ 137 w 513"/>
                <a:gd name="T43" fmla="*/ 60 h 493"/>
                <a:gd name="T44" fmla="*/ 146 w 513"/>
                <a:gd name="T45" fmla="*/ 38 h 493"/>
                <a:gd name="T46" fmla="*/ 160 w 513"/>
                <a:gd name="T47" fmla="*/ 20 h 493"/>
                <a:gd name="T48" fmla="*/ 176 w 513"/>
                <a:gd name="T49" fmla="*/ 0 h 493"/>
                <a:gd name="T50" fmla="*/ 198 w 513"/>
                <a:gd name="T51" fmla="*/ 15 h 493"/>
                <a:gd name="T52" fmla="*/ 224 w 513"/>
                <a:gd name="T53" fmla="*/ 26 h 493"/>
                <a:gd name="T54" fmla="*/ 251 w 513"/>
                <a:gd name="T55" fmla="*/ 34 h 493"/>
                <a:gd name="T56" fmla="*/ 279 w 513"/>
                <a:gd name="T57" fmla="*/ 38 h 493"/>
                <a:gd name="T58" fmla="*/ 307 w 513"/>
                <a:gd name="T59" fmla="*/ 37 h 493"/>
                <a:gd name="T60" fmla="*/ 285 w 513"/>
                <a:gd name="T61" fmla="*/ 123 h 493"/>
                <a:gd name="T62" fmla="*/ 295 w 513"/>
                <a:gd name="T63" fmla="*/ 131 h 493"/>
                <a:gd name="T64" fmla="*/ 308 w 513"/>
                <a:gd name="T65" fmla="*/ 140 h 493"/>
                <a:gd name="T66" fmla="*/ 337 w 513"/>
                <a:gd name="T67" fmla="*/ 134 h 493"/>
                <a:gd name="T68" fmla="*/ 357 w 513"/>
                <a:gd name="T69" fmla="*/ 101 h 493"/>
                <a:gd name="T70" fmla="*/ 382 w 513"/>
                <a:gd name="T71" fmla="*/ 69 h 493"/>
                <a:gd name="T72" fmla="*/ 395 w 513"/>
                <a:gd name="T73" fmla="*/ 94 h 493"/>
                <a:gd name="T74" fmla="*/ 416 w 513"/>
                <a:gd name="T75" fmla="*/ 117 h 493"/>
                <a:gd name="T76" fmla="*/ 441 w 513"/>
                <a:gd name="T77" fmla="*/ 137 h 493"/>
                <a:gd name="T78" fmla="*/ 469 w 513"/>
                <a:gd name="T79" fmla="*/ 154 h 493"/>
                <a:gd name="T80" fmla="*/ 501 w 513"/>
                <a:gd name="T81" fmla="*/ 170 h 493"/>
                <a:gd name="T82" fmla="*/ 431 w 513"/>
                <a:gd name="T83" fmla="*/ 287 h 493"/>
                <a:gd name="T84" fmla="*/ 316 w 513"/>
                <a:gd name="T85" fmla="*/ 222 h 493"/>
                <a:gd name="T86" fmla="*/ 299 w 513"/>
                <a:gd name="T87" fmla="*/ 240 h 493"/>
                <a:gd name="T88" fmla="*/ 283 w 513"/>
                <a:gd name="T89" fmla="*/ 261 h 493"/>
                <a:gd name="T90" fmla="*/ 271 w 513"/>
                <a:gd name="T91" fmla="*/ 284 h 493"/>
                <a:gd name="T92" fmla="*/ 262 w 513"/>
                <a:gd name="T93" fmla="*/ 308 h 493"/>
                <a:gd name="T94" fmla="*/ 265 w 513"/>
                <a:gd name="T95" fmla="*/ 334 h 493"/>
                <a:gd name="T96" fmla="*/ 290 w 513"/>
                <a:gd name="T97" fmla="*/ 351 h 493"/>
                <a:gd name="T98" fmla="*/ 325 w 513"/>
                <a:gd name="T99" fmla="*/ 356 h 493"/>
                <a:gd name="T100" fmla="*/ 360 w 513"/>
                <a:gd name="T101" fmla="*/ 359 h 493"/>
                <a:gd name="T102" fmla="*/ 388 w 513"/>
                <a:gd name="T103" fmla="*/ 370 h 493"/>
                <a:gd name="T104" fmla="*/ 400 w 513"/>
                <a:gd name="T105" fmla="*/ 401 h 493"/>
                <a:gd name="T106" fmla="*/ 202 w 513"/>
                <a:gd name="T107" fmla="*/ 404 h 493"/>
                <a:gd name="T108" fmla="*/ 162 w 513"/>
                <a:gd name="T109" fmla="*/ 479 h 493"/>
                <a:gd name="T110" fmla="*/ 150 w 513"/>
                <a:gd name="T111" fmla="*/ 484 h 493"/>
                <a:gd name="T112" fmla="*/ 138 w 513"/>
                <a:gd name="T113" fmla="*/ 492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13" h="493">
                  <a:moveTo>
                    <a:pt x="130" y="492"/>
                  </a:moveTo>
                  <a:lnTo>
                    <a:pt x="120" y="486"/>
                  </a:lnTo>
                  <a:lnTo>
                    <a:pt x="111" y="481"/>
                  </a:lnTo>
                  <a:lnTo>
                    <a:pt x="101" y="475"/>
                  </a:lnTo>
                  <a:lnTo>
                    <a:pt x="93" y="469"/>
                  </a:lnTo>
                  <a:lnTo>
                    <a:pt x="85" y="463"/>
                  </a:lnTo>
                  <a:lnTo>
                    <a:pt x="78" y="454"/>
                  </a:lnTo>
                  <a:lnTo>
                    <a:pt x="71" y="444"/>
                  </a:lnTo>
                  <a:lnTo>
                    <a:pt x="64" y="433"/>
                  </a:lnTo>
                  <a:lnTo>
                    <a:pt x="111" y="353"/>
                  </a:lnTo>
                  <a:lnTo>
                    <a:pt x="0" y="280"/>
                  </a:lnTo>
                  <a:lnTo>
                    <a:pt x="0" y="275"/>
                  </a:lnTo>
                  <a:lnTo>
                    <a:pt x="0" y="270"/>
                  </a:lnTo>
                  <a:lnTo>
                    <a:pt x="1" y="264"/>
                  </a:lnTo>
                  <a:lnTo>
                    <a:pt x="3" y="259"/>
                  </a:lnTo>
                  <a:lnTo>
                    <a:pt x="5" y="252"/>
                  </a:lnTo>
                  <a:lnTo>
                    <a:pt x="7" y="246"/>
                  </a:lnTo>
                  <a:lnTo>
                    <a:pt x="10" y="240"/>
                  </a:lnTo>
                  <a:lnTo>
                    <a:pt x="13" y="234"/>
                  </a:lnTo>
                  <a:lnTo>
                    <a:pt x="17" y="227"/>
                  </a:lnTo>
                  <a:lnTo>
                    <a:pt x="21" y="222"/>
                  </a:lnTo>
                  <a:lnTo>
                    <a:pt x="26" y="216"/>
                  </a:lnTo>
                  <a:lnTo>
                    <a:pt x="30" y="211"/>
                  </a:lnTo>
                  <a:lnTo>
                    <a:pt x="35" y="205"/>
                  </a:lnTo>
                  <a:lnTo>
                    <a:pt x="40" y="201"/>
                  </a:lnTo>
                  <a:lnTo>
                    <a:pt x="44" y="196"/>
                  </a:lnTo>
                  <a:lnTo>
                    <a:pt x="49" y="193"/>
                  </a:lnTo>
                  <a:lnTo>
                    <a:pt x="60" y="191"/>
                  </a:lnTo>
                  <a:lnTo>
                    <a:pt x="70" y="191"/>
                  </a:lnTo>
                  <a:lnTo>
                    <a:pt x="81" y="193"/>
                  </a:lnTo>
                  <a:lnTo>
                    <a:pt x="92" y="196"/>
                  </a:lnTo>
                  <a:lnTo>
                    <a:pt x="102" y="201"/>
                  </a:lnTo>
                  <a:lnTo>
                    <a:pt x="112" y="205"/>
                  </a:lnTo>
                  <a:lnTo>
                    <a:pt x="122" y="211"/>
                  </a:lnTo>
                  <a:lnTo>
                    <a:pt x="132" y="216"/>
                  </a:lnTo>
                  <a:lnTo>
                    <a:pt x="142" y="220"/>
                  </a:lnTo>
                  <a:lnTo>
                    <a:pt x="150" y="223"/>
                  </a:lnTo>
                  <a:lnTo>
                    <a:pt x="160" y="226"/>
                  </a:lnTo>
                  <a:lnTo>
                    <a:pt x="169" y="226"/>
                  </a:lnTo>
                  <a:lnTo>
                    <a:pt x="178" y="223"/>
                  </a:lnTo>
                  <a:lnTo>
                    <a:pt x="186" y="219"/>
                  </a:lnTo>
                  <a:lnTo>
                    <a:pt x="194" y="211"/>
                  </a:lnTo>
                  <a:lnTo>
                    <a:pt x="202" y="200"/>
                  </a:lnTo>
                  <a:lnTo>
                    <a:pt x="207" y="192"/>
                  </a:lnTo>
                  <a:lnTo>
                    <a:pt x="212" y="183"/>
                  </a:lnTo>
                  <a:lnTo>
                    <a:pt x="216" y="174"/>
                  </a:lnTo>
                  <a:lnTo>
                    <a:pt x="219" y="165"/>
                  </a:lnTo>
                  <a:lnTo>
                    <a:pt x="222" y="156"/>
                  </a:lnTo>
                  <a:lnTo>
                    <a:pt x="222" y="146"/>
                  </a:lnTo>
                  <a:lnTo>
                    <a:pt x="219" y="138"/>
                  </a:lnTo>
                  <a:lnTo>
                    <a:pt x="213" y="128"/>
                  </a:lnTo>
                  <a:lnTo>
                    <a:pt x="210" y="123"/>
                  </a:lnTo>
                  <a:lnTo>
                    <a:pt x="204" y="119"/>
                  </a:lnTo>
                  <a:lnTo>
                    <a:pt x="198" y="115"/>
                  </a:lnTo>
                  <a:lnTo>
                    <a:pt x="192" y="112"/>
                  </a:lnTo>
                  <a:lnTo>
                    <a:pt x="186" y="109"/>
                  </a:lnTo>
                  <a:lnTo>
                    <a:pt x="178" y="105"/>
                  </a:lnTo>
                  <a:lnTo>
                    <a:pt x="171" y="102"/>
                  </a:lnTo>
                  <a:lnTo>
                    <a:pt x="165" y="98"/>
                  </a:lnTo>
                  <a:lnTo>
                    <a:pt x="158" y="95"/>
                  </a:lnTo>
                  <a:lnTo>
                    <a:pt x="152" y="91"/>
                  </a:lnTo>
                  <a:lnTo>
                    <a:pt x="146" y="86"/>
                  </a:lnTo>
                  <a:lnTo>
                    <a:pt x="142" y="81"/>
                  </a:lnTo>
                  <a:lnTo>
                    <a:pt x="139" y="74"/>
                  </a:lnTo>
                  <a:lnTo>
                    <a:pt x="137" y="68"/>
                  </a:lnTo>
                  <a:lnTo>
                    <a:pt x="137" y="60"/>
                  </a:lnTo>
                  <a:lnTo>
                    <a:pt x="138" y="51"/>
                  </a:lnTo>
                  <a:lnTo>
                    <a:pt x="142" y="44"/>
                  </a:lnTo>
                  <a:lnTo>
                    <a:pt x="146" y="38"/>
                  </a:lnTo>
                  <a:lnTo>
                    <a:pt x="150" y="32"/>
                  </a:lnTo>
                  <a:lnTo>
                    <a:pt x="155" y="26"/>
                  </a:lnTo>
                  <a:lnTo>
                    <a:pt x="160" y="20"/>
                  </a:lnTo>
                  <a:lnTo>
                    <a:pt x="165" y="14"/>
                  </a:lnTo>
                  <a:lnTo>
                    <a:pt x="170" y="8"/>
                  </a:lnTo>
                  <a:lnTo>
                    <a:pt x="176" y="0"/>
                  </a:lnTo>
                  <a:lnTo>
                    <a:pt x="183" y="5"/>
                  </a:lnTo>
                  <a:lnTo>
                    <a:pt x="191" y="10"/>
                  </a:lnTo>
                  <a:lnTo>
                    <a:pt x="198" y="15"/>
                  </a:lnTo>
                  <a:lnTo>
                    <a:pt x="207" y="19"/>
                  </a:lnTo>
                  <a:lnTo>
                    <a:pt x="215" y="23"/>
                  </a:lnTo>
                  <a:lnTo>
                    <a:pt x="224" y="26"/>
                  </a:lnTo>
                  <a:lnTo>
                    <a:pt x="233" y="29"/>
                  </a:lnTo>
                  <a:lnTo>
                    <a:pt x="242" y="32"/>
                  </a:lnTo>
                  <a:lnTo>
                    <a:pt x="251" y="34"/>
                  </a:lnTo>
                  <a:lnTo>
                    <a:pt x="261" y="36"/>
                  </a:lnTo>
                  <a:lnTo>
                    <a:pt x="270" y="37"/>
                  </a:lnTo>
                  <a:lnTo>
                    <a:pt x="279" y="38"/>
                  </a:lnTo>
                  <a:lnTo>
                    <a:pt x="288" y="38"/>
                  </a:lnTo>
                  <a:lnTo>
                    <a:pt x="298" y="38"/>
                  </a:lnTo>
                  <a:lnTo>
                    <a:pt x="307" y="37"/>
                  </a:lnTo>
                  <a:lnTo>
                    <a:pt x="316" y="36"/>
                  </a:lnTo>
                  <a:lnTo>
                    <a:pt x="282" y="120"/>
                  </a:lnTo>
                  <a:lnTo>
                    <a:pt x="285" y="123"/>
                  </a:lnTo>
                  <a:lnTo>
                    <a:pt x="288" y="126"/>
                  </a:lnTo>
                  <a:lnTo>
                    <a:pt x="291" y="129"/>
                  </a:lnTo>
                  <a:lnTo>
                    <a:pt x="295" y="131"/>
                  </a:lnTo>
                  <a:lnTo>
                    <a:pt x="298" y="134"/>
                  </a:lnTo>
                  <a:lnTo>
                    <a:pt x="303" y="137"/>
                  </a:lnTo>
                  <a:lnTo>
                    <a:pt x="308" y="140"/>
                  </a:lnTo>
                  <a:lnTo>
                    <a:pt x="313" y="142"/>
                  </a:lnTo>
                  <a:lnTo>
                    <a:pt x="327" y="140"/>
                  </a:lnTo>
                  <a:lnTo>
                    <a:pt x="337" y="134"/>
                  </a:lnTo>
                  <a:lnTo>
                    <a:pt x="345" y="125"/>
                  </a:lnTo>
                  <a:lnTo>
                    <a:pt x="352" y="113"/>
                  </a:lnTo>
                  <a:lnTo>
                    <a:pt x="357" y="101"/>
                  </a:lnTo>
                  <a:lnTo>
                    <a:pt x="363" y="89"/>
                  </a:lnTo>
                  <a:lnTo>
                    <a:pt x="372" y="78"/>
                  </a:lnTo>
                  <a:lnTo>
                    <a:pt x="382" y="69"/>
                  </a:lnTo>
                  <a:lnTo>
                    <a:pt x="385" y="77"/>
                  </a:lnTo>
                  <a:lnTo>
                    <a:pt x="390" y="86"/>
                  </a:lnTo>
                  <a:lnTo>
                    <a:pt x="395" y="94"/>
                  </a:lnTo>
                  <a:lnTo>
                    <a:pt x="402" y="101"/>
                  </a:lnTo>
                  <a:lnTo>
                    <a:pt x="409" y="109"/>
                  </a:lnTo>
                  <a:lnTo>
                    <a:pt x="416" y="117"/>
                  </a:lnTo>
                  <a:lnTo>
                    <a:pt x="424" y="123"/>
                  </a:lnTo>
                  <a:lnTo>
                    <a:pt x="432" y="130"/>
                  </a:lnTo>
                  <a:lnTo>
                    <a:pt x="441" y="137"/>
                  </a:lnTo>
                  <a:lnTo>
                    <a:pt x="450" y="143"/>
                  </a:lnTo>
                  <a:lnTo>
                    <a:pt x="459" y="149"/>
                  </a:lnTo>
                  <a:lnTo>
                    <a:pt x="469" y="154"/>
                  </a:lnTo>
                  <a:lnTo>
                    <a:pt x="480" y="159"/>
                  </a:lnTo>
                  <a:lnTo>
                    <a:pt x="490" y="165"/>
                  </a:lnTo>
                  <a:lnTo>
                    <a:pt x="501" y="170"/>
                  </a:lnTo>
                  <a:lnTo>
                    <a:pt x="512" y="174"/>
                  </a:lnTo>
                  <a:lnTo>
                    <a:pt x="447" y="287"/>
                  </a:lnTo>
                  <a:lnTo>
                    <a:pt x="431" y="287"/>
                  </a:lnTo>
                  <a:lnTo>
                    <a:pt x="328" y="211"/>
                  </a:lnTo>
                  <a:lnTo>
                    <a:pt x="322" y="216"/>
                  </a:lnTo>
                  <a:lnTo>
                    <a:pt x="316" y="222"/>
                  </a:lnTo>
                  <a:lnTo>
                    <a:pt x="311" y="227"/>
                  </a:lnTo>
                  <a:lnTo>
                    <a:pt x="305" y="234"/>
                  </a:lnTo>
                  <a:lnTo>
                    <a:pt x="299" y="240"/>
                  </a:lnTo>
                  <a:lnTo>
                    <a:pt x="293" y="247"/>
                  </a:lnTo>
                  <a:lnTo>
                    <a:pt x="288" y="253"/>
                  </a:lnTo>
                  <a:lnTo>
                    <a:pt x="283" y="261"/>
                  </a:lnTo>
                  <a:lnTo>
                    <a:pt x="279" y="268"/>
                  </a:lnTo>
                  <a:lnTo>
                    <a:pt x="275" y="276"/>
                  </a:lnTo>
                  <a:lnTo>
                    <a:pt x="271" y="284"/>
                  </a:lnTo>
                  <a:lnTo>
                    <a:pt x="267" y="292"/>
                  </a:lnTo>
                  <a:lnTo>
                    <a:pt x="265" y="300"/>
                  </a:lnTo>
                  <a:lnTo>
                    <a:pt x="262" y="308"/>
                  </a:lnTo>
                  <a:lnTo>
                    <a:pt x="261" y="316"/>
                  </a:lnTo>
                  <a:lnTo>
                    <a:pt x="259" y="324"/>
                  </a:lnTo>
                  <a:lnTo>
                    <a:pt x="265" y="334"/>
                  </a:lnTo>
                  <a:lnTo>
                    <a:pt x="272" y="342"/>
                  </a:lnTo>
                  <a:lnTo>
                    <a:pt x="281" y="347"/>
                  </a:lnTo>
                  <a:lnTo>
                    <a:pt x="290" y="351"/>
                  </a:lnTo>
                  <a:lnTo>
                    <a:pt x="302" y="353"/>
                  </a:lnTo>
                  <a:lnTo>
                    <a:pt x="313" y="355"/>
                  </a:lnTo>
                  <a:lnTo>
                    <a:pt x="325" y="356"/>
                  </a:lnTo>
                  <a:lnTo>
                    <a:pt x="337" y="357"/>
                  </a:lnTo>
                  <a:lnTo>
                    <a:pt x="348" y="357"/>
                  </a:lnTo>
                  <a:lnTo>
                    <a:pt x="360" y="359"/>
                  </a:lnTo>
                  <a:lnTo>
                    <a:pt x="370" y="361"/>
                  </a:lnTo>
                  <a:lnTo>
                    <a:pt x="380" y="365"/>
                  </a:lnTo>
                  <a:lnTo>
                    <a:pt x="388" y="370"/>
                  </a:lnTo>
                  <a:lnTo>
                    <a:pt x="394" y="378"/>
                  </a:lnTo>
                  <a:lnTo>
                    <a:pt x="399" y="387"/>
                  </a:lnTo>
                  <a:lnTo>
                    <a:pt x="400" y="401"/>
                  </a:lnTo>
                  <a:lnTo>
                    <a:pt x="347" y="480"/>
                  </a:lnTo>
                  <a:lnTo>
                    <a:pt x="225" y="398"/>
                  </a:lnTo>
                  <a:lnTo>
                    <a:pt x="202" y="404"/>
                  </a:lnTo>
                  <a:lnTo>
                    <a:pt x="168" y="477"/>
                  </a:lnTo>
                  <a:lnTo>
                    <a:pt x="165" y="478"/>
                  </a:lnTo>
                  <a:lnTo>
                    <a:pt x="162" y="479"/>
                  </a:lnTo>
                  <a:lnTo>
                    <a:pt x="158" y="481"/>
                  </a:lnTo>
                  <a:lnTo>
                    <a:pt x="154" y="483"/>
                  </a:lnTo>
                  <a:lnTo>
                    <a:pt x="150" y="484"/>
                  </a:lnTo>
                  <a:lnTo>
                    <a:pt x="146" y="487"/>
                  </a:lnTo>
                  <a:lnTo>
                    <a:pt x="142" y="489"/>
                  </a:lnTo>
                  <a:lnTo>
                    <a:pt x="138" y="492"/>
                  </a:lnTo>
                  <a:lnTo>
                    <a:pt x="130" y="492"/>
                  </a:lnTo>
                </a:path>
              </a:pathLst>
            </a:custGeom>
            <a:solidFill>
              <a:schemeClr val="bg1"/>
            </a:solidFill>
            <a:ln>
              <a:noFill/>
            </a:ln>
            <a:effectLst>
              <a:prstShdw prst="shdw17" dist="17961" dir="2700000">
                <a:schemeClr val="bg1">
                  <a:gamma/>
                  <a:shade val="60000"/>
                  <a:invGamma/>
                </a:schemeClr>
              </a:prstShdw>
            </a:effectLst>
            <a:extLst>
              <a:ext uri="{91240B29-F687-4F45-9708-019B960494DF}">
                <a14:hiddenLine xmlns:a14="http://schemas.microsoft.com/office/drawing/2010/main" w="9525" cap="rnd">
                  <a:solidFill>
                    <a:schemeClr val="tx1"/>
                  </a:solidFill>
                  <a:round/>
                  <a:headEnd/>
                  <a:tailEnd/>
                </a14:hiddenLine>
              </a:ext>
            </a:extLst>
          </p:spPr>
          <p:txBody>
            <a:bodyPr/>
            <a:lstStyle/>
            <a:p>
              <a:endParaRPr lang="en-US" dirty="0"/>
            </a:p>
          </p:txBody>
        </p:sp>
        <p:sp>
          <p:nvSpPr>
            <p:cNvPr id="2062" name="Freeform 14"/>
            <p:cNvSpPr>
              <a:spLocks/>
            </p:cNvSpPr>
            <p:nvPr/>
          </p:nvSpPr>
          <p:spPr bwMode="grayWhite">
            <a:xfrm>
              <a:off x="380" y="3463"/>
              <a:ext cx="512" cy="509"/>
            </a:xfrm>
            <a:custGeom>
              <a:avLst/>
              <a:gdLst>
                <a:gd name="T0" fmla="*/ 67 w 512"/>
                <a:gd name="T1" fmla="*/ 492 h 509"/>
                <a:gd name="T2" fmla="*/ 45 w 512"/>
                <a:gd name="T3" fmla="*/ 451 h 509"/>
                <a:gd name="T4" fmla="*/ 68 w 512"/>
                <a:gd name="T5" fmla="*/ 418 h 509"/>
                <a:gd name="T6" fmla="*/ 106 w 512"/>
                <a:gd name="T7" fmla="*/ 391 h 509"/>
                <a:gd name="T8" fmla="*/ 105 w 512"/>
                <a:gd name="T9" fmla="*/ 352 h 509"/>
                <a:gd name="T10" fmla="*/ 79 w 512"/>
                <a:gd name="T11" fmla="*/ 324 h 509"/>
                <a:gd name="T12" fmla="*/ 44 w 512"/>
                <a:gd name="T13" fmla="*/ 302 h 509"/>
                <a:gd name="T14" fmla="*/ 7 w 512"/>
                <a:gd name="T15" fmla="*/ 280 h 509"/>
                <a:gd name="T16" fmla="*/ 2 w 512"/>
                <a:gd name="T17" fmla="*/ 258 h 509"/>
                <a:gd name="T18" fmla="*/ 13 w 512"/>
                <a:gd name="T19" fmla="*/ 239 h 509"/>
                <a:gd name="T20" fmla="*/ 29 w 512"/>
                <a:gd name="T21" fmla="*/ 220 h 509"/>
                <a:gd name="T22" fmla="*/ 43 w 512"/>
                <a:gd name="T23" fmla="*/ 201 h 509"/>
                <a:gd name="T24" fmla="*/ 65 w 512"/>
                <a:gd name="T25" fmla="*/ 184 h 509"/>
                <a:gd name="T26" fmla="*/ 100 w 512"/>
                <a:gd name="T27" fmla="*/ 191 h 509"/>
                <a:gd name="T28" fmla="*/ 124 w 512"/>
                <a:gd name="T29" fmla="*/ 210 h 509"/>
                <a:gd name="T30" fmla="*/ 150 w 512"/>
                <a:gd name="T31" fmla="*/ 233 h 509"/>
                <a:gd name="T32" fmla="*/ 179 w 512"/>
                <a:gd name="T33" fmla="*/ 232 h 509"/>
                <a:gd name="T34" fmla="*/ 207 w 512"/>
                <a:gd name="T35" fmla="*/ 223 h 509"/>
                <a:gd name="T36" fmla="*/ 230 w 512"/>
                <a:gd name="T37" fmla="*/ 198 h 509"/>
                <a:gd name="T38" fmla="*/ 242 w 512"/>
                <a:gd name="T39" fmla="*/ 165 h 509"/>
                <a:gd name="T40" fmla="*/ 226 w 512"/>
                <a:gd name="T41" fmla="*/ 143 h 509"/>
                <a:gd name="T42" fmla="*/ 203 w 512"/>
                <a:gd name="T43" fmla="*/ 132 h 509"/>
                <a:gd name="T44" fmla="*/ 176 w 512"/>
                <a:gd name="T45" fmla="*/ 122 h 509"/>
                <a:gd name="T46" fmla="*/ 153 w 512"/>
                <a:gd name="T47" fmla="*/ 111 h 509"/>
                <a:gd name="T48" fmla="*/ 142 w 512"/>
                <a:gd name="T49" fmla="*/ 80 h 509"/>
                <a:gd name="T50" fmla="*/ 163 w 512"/>
                <a:gd name="T51" fmla="*/ 50 h 509"/>
                <a:gd name="T52" fmla="*/ 187 w 512"/>
                <a:gd name="T53" fmla="*/ 36 h 509"/>
                <a:gd name="T54" fmla="*/ 211 w 512"/>
                <a:gd name="T55" fmla="*/ 18 h 509"/>
                <a:gd name="T56" fmla="*/ 243 w 512"/>
                <a:gd name="T57" fmla="*/ 28 h 509"/>
                <a:gd name="T58" fmla="*/ 277 w 512"/>
                <a:gd name="T59" fmla="*/ 54 h 509"/>
                <a:gd name="T60" fmla="*/ 314 w 512"/>
                <a:gd name="T61" fmla="*/ 72 h 509"/>
                <a:gd name="T62" fmla="*/ 355 w 512"/>
                <a:gd name="T63" fmla="*/ 68 h 509"/>
                <a:gd name="T64" fmla="*/ 382 w 512"/>
                <a:gd name="T65" fmla="*/ 36 h 509"/>
                <a:gd name="T66" fmla="*/ 411 w 512"/>
                <a:gd name="T67" fmla="*/ 3 h 509"/>
                <a:gd name="T68" fmla="*/ 453 w 512"/>
                <a:gd name="T69" fmla="*/ 10 h 509"/>
                <a:gd name="T70" fmla="*/ 486 w 512"/>
                <a:gd name="T71" fmla="*/ 36 h 509"/>
                <a:gd name="T72" fmla="*/ 489 w 512"/>
                <a:gd name="T73" fmla="*/ 68 h 509"/>
                <a:gd name="T74" fmla="*/ 466 w 512"/>
                <a:gd name="T75" fmla="*/ 88 h 509"/>
                <a:gd name="T76" fmla="*/ 437 w 512"/>
                <a:gd name="T77" fmla="*/ 107 h 509"/>
                <a:gd name="T78" fmla="*/ 422 w 512"/>
                <a:gd name="T79" fmla="*/ 133 h 509"/>
                <a:gd name="T80" fmla="*/ 419 w 512"/>
                <a:gd name="T81" fmla="*/ 317 h 509"/>
                <a:gd name="T82" fmla="*/ 388 w 512"/>
                <a:gd name="T83" fmla="*/ 302 h 509"/>
                <a:gd name="T84" fmla="*/ 364 w 512"/>
                <a:gd name="T85" fmla="*/ 273 h 509"/>
                <a:gd name="T86" fmla="*/ 336 w 512"/>
                <a:gd name="T87" fmla="*/ 250 h 509"/>
                <a:gd name="T88" fmla="*/ 299 w 512"/>
                <a:gd name="T89" fmla="*/ 252 h 509"/>
                <a:gd name="T90" fmla="*/ 275 w 512"/>
                <a:gd name="T91" fmla="*/ 270 h 509"/>
                <a:gd name="T92" fmla="*/ 255 w 512"/>
                <a:gd name="T93" fmla="*/ 294 h 509"/>
                <a:gd name="T94" fmla="*/ 242 w 512"/>
                <a:gd name="T95" fmla="*/ 323 h 509"/>
                <a:gd name="T96" fmla="*/ 241 w 512"/>
                <a:gd name="T97" fmla="*/ 353 h 509"/>
                <a:gd name="T98" fmla="*/ 257 w 512"/>
                <a:gd name="T99" fmla="*/ 364 h 509"/>
                <a:gd name="T100" fmla="*/ 279 w 512"/>
                <a:gd name="T101" fmla="*/ 368 h 509"/>
                <a:gd name="T102" fmla="*/ 304 w 512"/>
                <a:gd name="T103" fmla="*/ 370 h 509"/>
                <a:gd name="T104" fmla="*/ 330 w 512"/>
                <a:gd name="T105" fmla="*/ 376 h 509"/>
                <a:gd name="T106" fmla="*/ 353 w 512"/>
                <a:gd name="T107" fmla="*/ 407 h 509"/>
                <a:gd name="T108" fmla="*/ 352 w 512"/>
                <a:gd name="T109" fmla="*/ 443 h 509"/>
                <a:gd name="T110" fmla="*/ 334 w 512"/>
                <a:gd name="T111" fmla="*/ 462 h 509"/>
                <a:gd name="T112" fmla="*/ 311 w 512"/>
                <a:gd name="T113" fmla="*/ 479 h 509"/>
                <a:gd name="T114" fmla="*/ 278 w 512"/>
                <a:gd name="T115" fmla="*/ 465 h 509"/>
                <a:gd name="T116" fmla="*/ 241 w 512"/>
                <a:gd name="T117" fmla="*/ 445 h 509"/>
                <a:gd name="T118" fmla="*/ 202 w 512"/>
                <a:gd name="T119" fmla="*/ 432 h 509"/>
                <a:gd name="T120" fmla="*/ 98 w 512"/>
                <a:gd name="T121" fmla="*/ 508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12" h="509">
                  <a:moveTo>
                    <a:pt x="98" y="508"/>
                  </a:moveTo>
                  <a:lnTo>
                    <a:pt x="86" y="504"/>
                  </a:lnTo>
                  <a:lnTo>
                    <a:pt x="76" y="498"/>
                  </a:lnTo>
                  <a:lnTo>
                    <a:pt x="67" y="492"/>
                  </a:lnTo>
                  <a:lnTo>
                    <a:pt x="60" y="483"/>
                  </a:lnTo>
                  <a:lnTo>
                    <a:pt x="53" y="474"/>
                  </a:lnTo>
                  <a:lnTo>
                    <a:pt x="49" y="463"/>
                  </a:lnTo>
                  <a:lnTo>
                    <a:pt x="45" y="451"/>
                  </a:lnTo>
                  <a:lnTo>
                    <a:pt x="43" y="439"/>
                  </a:lnTo>
                  <a:lnTo>
                    <a:pt x="49" y="432"/>
                  </a:lnTo>
                  <a:lnTo>
                    <a:pt x="58" y="425"/>
                  </a:lnTo>
                  <a:lnTo>
                    <a:pt x="68" y="418"/>
                  </a:lnTo>
                  <a:lnTo>
                    <a:pt x="78" y="413"/>
                  </a:lnTo>
                  <a:lnTo>
                    <a:pt x="88" y="407"/>
                  </a:lnTo>
                  <a:lnTo>
                    <a:pt x="98" y="399"/>
                  </a:lnTo>
                  <a:lnTo>
                    <a:pt x="106" y="391"/>
                  </a:lnTo>
                  <a:lnTo>
                    <a:pt x="113" y="380"/>
                  </a:lnTo>
                  <a:lnTo>
                    <a:pt x="112" y="370"/>
                  </a:lnTo>
                  <a:lnTo>
                    <a:pt x="109" y="360"/>
                  </a:lnTo>
                  <a:lnTo>
                    <a:pt x="105" y="352"/>
                  </a:lnTo>
                  <a:lnTo>
                    <a:pt x="100" y="344"/>
                  </a:lnTo>
                  <a:lnTo>
                    <a:pt x="93" y="337"/>
                  </a:lnTo>
                  <a:lnTo>
                    <a:pt x="87" y="330"/>
                  </a:lnTo>
                  <a:lnTo>
                    <a:pt x="79" y="324"/>
                  </a:lnTo>
                  <a:lnTo>
                    <a:pt x="71" y="318"/>
                  </a:lnTo>
                  <a:lnTo>
                    <a:pt x="62" y="313"/>
                  </a:lnTo>
                  <a:lnTo>
                    <a:pt x="53" y="308"/>
                  </a:lnTo>
                  <a:lnTo>
                    <a:pt x="44" y="302"/>
                  </a:lnTo>
                  <a:lnTo>
                    <a:pt x="35" y="297"/>
                  </a:lnTo>
                  <a:lnTo>
                    <a:pt x="25" y="291"/>
                  </a:lnTo>
                  <a:lnTo>
                    <a:pt x="17" y="286"/>
                  </a:lnTo>
                  <a:lnTo>
                    <a:pt x="7" y="280"/>
                  </a:lnTo>
                  <a:lnTo>
                    <a:pt x="0" y="273"/>
                  </a:lnTo>
                  <a:lnTo>
                    <a:pt x="0" y="268"/>
                  </a:lnTo>
                  <a:lnTo>
                    <a:pt x="0" y="263"/>
                  </a:lnTo>
                  <a:lnTo>
                    <a:pt x="2" y="258"/>
                  </a:lnTo>
                  <a:lnTo>
                    <a:pt x="4" y="253"/>
                  </a:lnTo>
                  <a:lnTo>
                    <a:pt x="7" y="248"/>
                  </a:lnTo>
                  <a:lnTo>
                    <a:pt x="10" y="244"/>
                  </a:lnTo>
                  <a:lnTo>
                    <a:pt x="13" y="239"/>
                  </a:lnTo>
                  <a:lnTo>
                    <a:pt x="17" y="234"/>
                  </a:lnTo>
                  <a:lnTo>
                    <a:pt x="20" y="230"/>
                  </a:lnTo>
                  <a:lnTo>
                    <a:pt x="24" y="225"/>
                  </a:lnTo>
                  <a:lnTo>
                    <a:pt x="29" y="220"/>
                  </a:lnTo>
                  <a:lnTo>
                    <a:pt x="32" y="216"/>
                  </a:lnTo>
                  <a:lnTo>
                    <a:pt x="37" y="210"/>
                  </a:lnTo>
                  <a:lnTo>
                    <a:pt x="40" y="205"/>
                  </a:lnTo>
                  <a:lnTo>
                    <a:pt x="43" y="201"/>
                  </a:lnTo>
                  <a:lnTo>
                    <a:pt x="46" y="195"/>
                  </a:lnTo>
                  <a:lnTo>
                    <a:pt x="51" y="190"/>
                  </a:lnTo>
                  <a:lnTo>
                    <a:pt x="58" y="186"/>
                  </a:lnTo>
                  <a:lnTo>
                    <a:pt x="65" y="184"/>
                  </a:lnTo>
                  <a:lnTo>
                    <a:pt x="73" y="184"/>
                  </a:lnTo>
                  <a:lnTo>
                    <a:pt x="82" y="186"/>
                  </a:lnTo>
                  <a:lnTo>
                    <a:pt x="91" y="187"/>
                  </a:lnTo>
                  <a:lnTo>
                    <a:pt x="100" y="191"/>
                  </a:lnTo>
                  <a:lnTo>
                    <a:pt x="109" y="195"/>
                  </a:lnTo>
                  <a:lnTo>
                    <a:pt x="114" y="199"/>
                  </a:lnTo>
                  <a:lnTo>
                    <a:pt x="120" y="205"/>
                  </a:lnTo>
                  <a:lnTo>
                    <a:pt x="124" y="210"/>
                  </a:lnTo>
                  <a:lnTo>
                    <a:pt x="130" y="216"/>
                  </a:lnTo>
                  <a:lnTo>
                    <a:pt x="136" y="222"/>
                  </a:lnTo>
                  <a:lnTo>
                    <a:pt x="143" y="228"/>
                  </a:lnTo>
                  <a:lnTo>
                    <a:pt x="150" y="233"/>
                  </a:lnTo>
                  <a:lnTo>
                    <a:pt x="160" y="237"/>
                  </a:lnTo>
                  <a:lnTo>
                    <a:pt x="166" y="236"/>
                  </a:lnTo>
                  <a:lnTo>
                    <a:pt x="173" y="234"/>
                  </a:lnTo>
                  <a:lnTo>
                    <a:pt x="179" y="232"/>
                  </a:lnTo>
                  <a:lnTo>
                    <a:pt x="186" y="230"/>
                  </a:lnTo>
                  <a:lnTo>
                    <a:pt x="193" y="228"/>
                  </a:lnTo>
                  <a:lnTo>
                    <a:pt x="200" y="225"/>
                  </a:lnTo>
                  <a:lnTo>
                    <a:pt x="207" y="223"/>
                  </a:lnTo>
                  <a:lnTo>
                    <a:pt x="215" y="220"/>
                  </a:lnTo>
                  <a:lnTo>
                    <a:pt x="218" y="213"/>
                  </a:lnTo>
                  <a:lnTo>
                    <a:pt x="224" y="205"/>
                  </a:lnTo>
                  <a:lnTo>
                    <a:pt x="230" y="198"/>
                  </a:lnTo>
                  <a:lnTo>
                    <a:pt x="235" y="190"/>
                  </a:lnTo>
                  <a:lnTo>
                    <a:pt x="239" y="182"/>
                  </a:lnTo>
                  <a:lnTo>
                    <a:pt x="242" y="174"/>
                  </a:lnTo>
                  <a:lnTo>
                    <a:pt x="242" y="165"/>
                  </a:lnTo>
                  <a:lnTo>
                    <a:pt x="238" y="156"/>
                  </a:lnTo>
                  <a:lnTo>
                    <a:pt x="235" y="151"/>
                  </a:lnTo>
                  <a:lnTo>
                    <a:pt x="230" y="147"/>
                  </a:lnTo>
                  <a:lnTo>
                    <a:pt x="226" y="143"/>
                  </a:lnTo>
                  <a:lnTo>
                    <a:pt x="220" y="140"/>
                  </a:lnTo>
                  <a:lnTo>
                    <a:pt x="215" y="136"/>
                  </a:lnTo>
                  <a:lnTo>
                    <a:pt x="209" y="134"/>
                  </a:lnTo>
                  <a:lnTo>
                    <a:pt x="203" y="132"/>
                  </a:lnTo>
                  <a:lnTo>
                    <a:pt x="196" y="129"/>
                  </a:lnTo>
                  <a:lnTo>
                    <a:pt x="189" y="127"/>
                  </a:lnTo>
                  <a:lnTo>
                    <a:pt x="183" y="125"/>
                  </a:lnTo>
                  <a:lnTo>
                    <a:pt x="176" y="122"/>
                  </a:lnTo>
                  <a:lnTo>
                    <a:pt x="170" y="121"/>
                  </a:lnTo>
                  <a:lnTo>
                    <a:pt x="164" y="117"/>
                  </a:lnTo>
                  <a:lnTo>
                    <a:pt x="158" y="114"/>
                  </a:lnTo>
                  <a:lnTo>
                    <a:pt x="153" y="111"/>
                  </a:lnTo>
                  <a:lnTo>
                    <a:pt x="148" y="106"/>
                  </a:lnTo>
                  <a:lnTo>
                    <a:pt x="143" y="98"/>
                  </a:lnTo>
                  <a:lnTo>
                    <a:pt x="142" y="90"/>
                  </a:lnTo>
                  <a:lnTo>
                    <a:pt x="142" y="80"/>
                  </a:lnTo>
                  <a:lnTo>
                    <a:pt x="145" y="72"/>
                  </a:lnTo>
                  <a:lnTo>
                    <a:pt x="149" y="64"/>
                  </a:lnTo>
                  <a:lnTo>
                    <a:pt x="156" y="57"/>
                  </a:lnTo>
                  <a:lnTo>
                    <a:pt x="163" y="50"/>
                  </a:lnTo>
                  <a:lnTo>
                    <a:pt x="172" y="46"/>
                  </a:lnTo>
                  <a:lnTo>
                    <a:pt x="177" y="43"/>
                  </a:lnTo>
                  <a:lnTo>
                    <a:pt x="183" y="39"/>
                  </a:lnTo>
                  <a:lnTo>
                    <a:pt x="187" y="36"/>
                  </a:lnTo>
                  <a:lnTo>
                    <a:pt x="193" y="31"/>
                  </a:lnTo>
                  <a:lnTo>
                    <a:pt x="199" y="27"/>
                  </a:lnTo>
                  <a:lnTo>
                    <a:pt x="205" y="23"/>
                  </a:lnTo>
                  <a:lnTo>
                    <a:pt x="211" y="18"/>
                  </a:lnTo>
                  <a:lnTo>
                    <a:pt x="218" y="14"/>
                  </a:lnTo>
                  <a:lnTo>
                    <a:pt x="226" y="18"/>
                  </a:lnTo>
                  <a:lnTo>
                    <a:pt x="235" y="22"/>
                  </a:lnTo>
                  <a:lnTo>
                    <a:pt x="243" y="28"/>
                  </a:lnTo>
                  <a:lnTo>
                    <a:pt x="251" y="34"/>
                  </a:lnTo>
                  <a:lnTo>
                    <a:pt x="259" y="40"/>
                  </a:lnTo>
                  <a:lnTo>
                    <a:pt x="267" y="47"/>
                  </a:lnTo>
                  <a:lnTo>
                    <a:pt x="277" y="54"/>
                  </a:lnTo>
                  <a:lnTo>
                    <a:pt x="286" y="60"/>
                  </a:lnTo>
                  <a:lnTo>
                    <a:pt x="294" y="65"/>
                  </a:lnTo>
                  <a:lnTo>
                    <a:pt x="304" y="69"/>
                  </a:lnTo>
                  <a:lnTo>
                    <a:pt x="314" y="72"/>
                  </a:lnTo>
                  <a:lnTo>
                    <a:pt x="324" y="75"/>
                  </a:lnTo>
                  <a:lnTo>
                    <a:pt x="334" y="74"/>
                  </a:lnTo>
                  <a:lnTo>
                    <a:pt x="344" y="72"/>
                  </a:lnTo>
                  <a:lnTo>
                    <a:pt x="355" y="68"/>
                  </a:lnTo>
                  <a:lnTo>
                    <a:pt x="367" y="60"/>
                  </a:lnTo>
                  <a:lnTo>
                    <a:pt x="373" y="54"/>
                  </a:lnTo>
                  <a:lnTo>
                    <a:pt x="378" y="46"/>
                  </a:lnTo>
                  <a:lnTo>
                    <a:pt x="382" y="36"/>
                  </a:lnTo>
                  <a:lnTo>
                    <a:pt x="387" y="27"/>
                  </a:lnTo>
                  <a:lnTo>
                    <a:pt x="393" y="18"/>
                  </a:lnTo>
                  <a:lnTo>
                    <a:pt x="401" y="10"/>
                  </a:lnTo>
                  <a:lnTo>
                    <a:pt x="411" y="3"/>
                  </a:lnTo>
                  <a:lnTo>
                    <a:pt x="422" y="0"/>
                  </a:lnTo>
                  <a:lnTo>
                    <a:pt x="432" y="3"/>
                  </a:lnTo>
                  <a:lnTo>
                    <a:pt x="442" y="6"/>
                  </a:lnTo>
                  <a:lnTo>
                    <a:pt x="453" y="10"/>
                  </a:lnTo>
                  <a:lnTo>
                    <a:pt x="463" y="15"/>
                  </a:lnTo>
                  <a:lnTo>
                    <a:pt x="472" y="21"/>
                  </a:lnTo>
                  <a:lnTo>
                    <a:pt x="479" y="28"/>
                  </a:lnTo>
                  <a:lnTo>
                    <a:pt x="486" y="36"/>
                  </a:lnTo>
                  <a:lnTo>
                    <a:pt x="492" y="46"/>
                  </a:lnTo>
                  <a:lnTo>
                    <a:pt x="493" y="54"/>
                  </a:lnTo>
                  <a:lnTo>
                    <a:pt x="492" y="61"/>
                  </a:lnTo>
                  <a:lnTo>
                    <a:pt x="489" y="68"/>
                  </a:lnTo>
                  <a:lnTo>
                    <a:pt x="485" y="73"/>
                  </a:lnTo>
                  <a:lnTo>
                    <a:pt x="479" y="79"/>
                  </a:lnTo>
                  <a:lnTo>
                    <a:pt x="473" y="83"/>
                  </a:lnTo>
                  <a:lnTo>
                    <a:pt x="466" y="88"/>
                  </a:lnTo>
                  <a:lnTo>
                    <a:pt x="458" y="93"/>
                  </a:lnTo>
                  <a:lnTo>
                    <a:pt x="451" y="97"/>
                  </a:lnTo>
                  <a:lnTo>
                    <a:pt x="443" y="101"/>
                  </a:lnTo>
                  <a:lnTo>
                    <a:pt x="437" y="107"/>
                  </a:lnTo>
                  <a:lnTo>
                    <a:pt x="431" y="112"/>
                  </a:lnTo>
                  <a:lnTo>
                    <a:pt x="427" y="118"/>
                  </a:lnTo>
                  <a:lnTo>
                    <a:pt x="423" y="125"/>
                  </a:lnTo>
                  <a:lnTo>
                    <a:pt x="422" y="133"/>
                  </a:lnTo>
                  <a:lnTo>
                    <a:pt x="422" y="142"/>
                  </a:lnTo>
                  <a:lnTo>
                    <a:pt x="511" y="227"/>
                  </a:lnTo>
                  <a:lnTo>
                    <a:pt x="429" y="316"/>
                  </a:lnTo>
                  <a:lnTo>
                    <a:pt x="419" y="317"/>
                  </a:lnTo>
                  <a:lnTo>
                    <a:pt x="411" y="315"/>
                  </a:lnTo>
                  <a:lnTo>
                    <a:pt x="402" y="312"/>
                  </a:lnTo>
                  <a:lnTo>
                    <a:pt x="395" y="308"/>
                  </a:lnTo>
                  <a:lnTo>
                    <a:pt x="388" y="302"/>
                  </a:lnTo>
                  <a:lnTo>
                    <a:pt x="382" y="295"/>
                  </a:lnTo>
                  <a:lnTo>
                    <a:pt x="376" y="288"/>
                  </a:lnTo>
                  <a:lnTo>
                    <a:pt x="370" y="281"/>
                  </a:lnTo>
                  <a:lnTo>
                    <a:pt x="364" y="273"/>
                  </a:lnTo>
                  <a:lnTo>
                    <a:pt x="358" y="266"/>
                  </a:lnTo>
                  <a:lnTo>
                    <a:pt x="351" y="260"/>
                  </a:lnTo>
                  <a:lnTo>
                    <a:pt x="344" y="255"/>
                  </a:lnTo>
                  <a:lnTo>
                    <a:pt x="336" y="250"/>
                  </a:lnTo>
                  <a:lnTo>
                    <a:pt x="327" y="248"/>
                  </a:lnTo>
                  <a:lnTo>
                    <a:pt x="317" y="247"/>
                  </a:lnTo>
                  <a:lnTo>
                    <a:pt x="305" y="248"/>
                  </a:lnTo>
                  <a:lnTo>
                    <a:pt x="299" y="252"/>
                  </a:lnTo>
                  <a:lnTo>
                    <a:pt x="293" y="255"/>
                  </a:lnTo>
                  <a:lnTo>
                    <a:pt x="287" y="260"/>
                  </a:lnTo>
                  <a:lnTo>
                    <a:pt x="281" y="265"/>
                  </a:lnTo>
                  <a:lnTo>
                    <a:pt x="275" y="270"/>
                  </a:lnTo>
                  <a:lnTo>
                    <a:pt x="270" y="275"/>
                  </a:lnTo>
                  <a:lnTo>
                    <a:pt x="265" y="281"/>
                  </a:lnTo>
                  <a:lnTo>
                    <a:pt x="260" y="288"/>
                  </a:lnTo>
                  <a:lnTo>
                    <a:pt x="255" y="294"/>
                  </a:lnTo>
                  <a:lnTo>
                    <a:pt x="251" y="300"/>
                  </a:lnTo>
                  <a:lnTo>
                    <a:pt x="247" y="308"/>
                  </a:lnTo>
                  <a:lnTo>
                    <a:pt x="244" y="315"/>
                  </a:lnTo>
                  <a:lnTo>
                    <a:pt x="242" y="323"/>
                  </a:lnTo>
                  <a:lnTo>
                    <a:pt x="239" y="331"/>
                  </a:lnTo>
                  <a:lnTo>
                    <a:pt x="238" y="339"/>
                  </a:lnTo>
                  <a:lnTo>
                    <a:pt x="238" y="348"/>
                  </a:lnTo>
                  <a:lnTo>
                    <a:pt x="241" y="353"/>
                  </a:lnTo>
                  <a:lnTo>
                    <a:pt x="244" y="356"/>
                  </a:lnTo>
                  <a:lnTo>
                    <a:pt x="248" y="360"/>
                  </a:lnTo>
                  <a:lnTo>
                    <a:pt x="252" y="362"/>
                  </a:lnTo>
                  <a:lnTo>
                    <a:pt x="257" y="364"/>
                  </a:lnTo>
                  <a:lnTo>
                    <a:pt x="262" y="366"/>
                  </a:lnTo>
                  <a:lnTo>
                    <a:pt x="267" y="367"/>
                  </a:lnTo>
                  <a:lnTo>
                    <a:pt x="274" y="368"/>
                  </a:lnTo>
                  <a:lnTo>
                    <a:pt x="279" y="368"/>
                  </a:lnTo>
                  <a:lnTo>
                    <a:pt x="285" y="369"/>
                  </a:lnTo>
                  <a:lnTo>
                    <a:pt x="292" y="370"/>
                  </a:lnTo>
                  <a:lnTo>
                    <a:pt x="298" y="370"/>
                  </a:lnTo>
                  <a:lnTo>
                    <a:pt x="304" y="370"/>
                  </a:lnTo>
                  <a:lnTo>
                    <a:pt x="309" y="371"/>
                  </a:lnTo>
                  <a:lnTo>
                    <a:pt x="315" y="371"/>
                  </a:lnTo>
                  <a:lnTo>
                    <a:pt x="320" y="373"/>
                  </a:lnTo>
                  <a:lnTo>
                    <a:pt x="330" y="376"/>
                  </a:lnTo>
                  <a:lnTo>
                    <a:pt x="337" y="382"/>
                  </a:lnTo>
                  <a:lnTo>
                    <a:pt x="344" y="389"/>
                  </a:lnTo>
                  <a:lnTo>
                    <a:pt x="349" y="398"/>
                  </a:lnTo>
                  <a:lnTo>
                    <a:pt x="353" y="407"/>
                  </a:lnTo>
                  <a:lnTo>
                    <a:pt x="355" y="417"/>
                  </a:lnTo>
                  <a:lnTo>
                    <a:pt x="356" y="427"/>
                  </a:lnTo>
                  <a:lnTo>
                    <a:pt x="355" y="436"/>
                  </a:lnTo>
                  <a:lnTo>
                    <a:pt x="352" y="443"/>
                  </a:lnTo>
                  <a:lnTo>
                    <a:pt x="348" y="448"/>
                  </a:lnTo>
                  <a:lnTo>
                    <a:pt x="343" y="453"/>
                  </a:lnTo>
                  <a:lnTo>
                    <a:pt x="339" y="458"/>
                  </a:lnTo>
                  <a:lnTo>
                    <a:pt x="334" y="462"/>
                  </a:lnTo>
                  <a:lnTo>
                    <a:pt x="330" y="468"/>
                  </a:lnTo>
                  <a:lnTo>
                    <a:pt x="324" y="473"/>
                  </a:lnTo>
                  <a:lnTo>
                    <a:pt x="320" y="479"/>
                  </a:lnTo>
                  <a:lnTo>
                    <a:pt x="311" y="479"/>
                  </a:lnTo>
                  <a:lnTo>
                    <a:pt x="304" y="477"/>
                  </a:lnTo>
                  <a:lnTo>
                    <a:pt x="295" y="474"/>
                  </a:lnTo>
                  <a:lnTo>
                    <a:pt x="286" y="470"/>
                  </a:lnTo>
                  <a:lnTo>
                    <a:pt x="278" y="465"/>
                  </a:lnTo>
                  <a:lnTo>
                    <a:pt x="268" y="461"/>
                  </a:lnTo>
                  <a:lnTo>
                    <a:pt x="259" y="455"/>
                  </a:lnTo>
                  <a:lnTo>
                    <a:pt x="250" y="450"/>
                  </a:lnTo>
                  <a:lnTo>
                    <a:pt x="241" y="445"/>
                  </a:lnTo>
                  <a:lnTo>
                    <a:pt x="231" y="441"/>
                  </a:lnTo>
                  <a:lnTo>
                    <a:pt x="222" y="437"/>
                  </a:lnTo>
                  <a:lnTo>
                    <a:pt x="211" y="435"/>
                  </a:lnTo>
                  <a:lnTo>
                    <a:pt x="202" y="432"/>
                  </a:lnTo>
                  <a:lnTo>
                    <a:pt x="193" y="432"/>
                  </a:lnTo>
                  <a:lnTo>
                    <a:pt x="182" y="433"/>
                  </a:lnTo>
                  <a:lnTo>
                    <a:pt x="172" y="436"/>
                  </a:lnTo>
                  <a:lnTo>
                    <a:pt x="98" y="508"/>
                  </a:lnTo>
                </a:path>
              </a:pathLst>
            </a:custGeom>
            <a:solidFill>
              <a:schemeClr val="bg1"/>
            </a:solidFill>
            <a:ln>
              <a:noFill/>
            </a:ln>
            <a:effectLst>
              <a:prstShdw prst="shdw17" dist="17961" dir="2700000">
                <a:schemeClr val="bg1">
                  <a:gamma/>
                  <a:shade val="60000"/>
                  <a:invGamma/>
                </a:schemeClr>
              </a:prstShdw>
            </a:effectLst>
            <a:extLst>
              <a:ext uri="{91240B29-F687-4F45-9708-019B960494DF}">
                <a14:hiddenLine xmlns:a14="http://schemas.microsoft.com/office/drawing/2010/main" w="9525" cap="rnd">
                  <a:solidFill>
                    <a:schemeClr val="tx1"/>
                  </a:solidFill>
                  <a:round/>
                  <a:headEnd/>
                  <a:tailEnd/>
                </a14:hiddenLine>
              </a:ext>
            </a:extLst>
          </p:spPr>
          <p:txBody>
            <a:bodyPr/>
            <a:lstStyle/>
            <a:p>
              <a:endParaRPr lang="en-US" dirty="0"/>
            </a:p>
          </p:txBody>
        </p:sp>
        <p:sp>
          <p:nvSpPr>
            <p:cNvPr id="2063" name="Freeform 15"/>
            <p:cNvSpPr>
              <a:spLocks/>
            </p:cNvSpPr>
            <p:nvPr/>
          </p:nvSpPr>
          <p:spPr bwMode="grayWhite">
            <a:xfrm>
              <a:off x="705" y="3827"/>
              <a:ext cx="513" cy="493"/>
            </a:xfrm>
            <a:custGeom>
              <a:avLst/>
              <a:gdLst>
                <a:gd name="T0" fmla="*/ 111 w 513"/>
                <a:gd name="T1" fmla="*/ 481 h 493"/>
                <a:gd name="T2" fmla="*/ 85 w 513"/>
                <a:gd name="T3" fmla="*/ 463 h 493"/>
                <a:gd name="T4" fmla="*/ 64 w 513"/>
                <a:gd name="T5" fmla="*/ 433 h 493"/>
                <a:gd name="T6" fmla="*/ 0 w 513"/>
                <a:gd name="T7" fmla="*/ 275 h 493"/>
                <a:gd name="T8" fmla="*/ 3 w 513"/>
                <a:gd name="T9" fmla="*/ 259 h 493"/>
                <a:gd name="T10" fmla="*/ 10 w 513"/>
                <a:gd name="T11" fmla="*/ 240 h 493"/>
                <a:gd name="T12" fmla="*/ 21 w 513"/>
                <a:gd name="T13" fmla="*/ 222 h 493"/>
                <a:gd name="T14" fmla="*/ 35 w 513"/>
                <a:gd name="T15" fmla="*/ 205 h 493"/>
                <a:gd name="T16" fmla="*/ 49 w 513"/>
                <a:gd name="T17" fmla="*/ 193 h 493"/>
                <a:gd name="T18" fmla="*/ 81 w 513"/>
                <a:gd name="T19" fmla="*/ 193 h 493"/>
                <a:gd name="T20" fmla="*/ 112 w 513"/>
                <a:gd name="T21" fmla="*/ 205 h 493"/>
                <a:gd name="T22" fmla="*/ 142 w 513"/>
                <a:gd name="T23" fmla="*/ 220 h 493"/>
                <a:gd name="T24" fmla="*/ 169 w 513"/>
                <a:gd name="T25" fmla="*/ 226 h 493"/>
                <a:gd name="T26" fmla="*/ 194 w 513"/>
                <a:gd name="T27" fmla="*/ 211 h 493"/>
                <a:gd name="T28" fmla="*/ 212 w 513"/>
                <a:gd name="T29" fmla="*/ 183 h 493"/>
                <a:gd name="T30" fmla="*/ 222 w 513"/>
                <a:gd name="T31" fmla="*/ 156 h 493"/>
                <a:gd name="T32" fmla="*/ 213 w 513"/>
                <a:gd name="T33" fmla="*/ 128 h 493"/>
                <a:gd name="T34" fmla="*/ 198 w 513"/>
                <a:gd name="T35" fmla="*/ 115 h 493"/>
                <a:gd name="T36" fmla="*/ 178 w 513"/>
                <a:gd name="T37" fmla="*/ 105 h 493"/>
                <a:gd name="T38" fmla="*/ 158 w 513"/>
                <a:gd name="T39" fmla="*/ 95 h 493"/>
                <a:gd name="T40" fmla="*/ 142 w 513"/>
                <a:gd name="T41" fmla="*/ 81 h 493"/>
                <a:gd name="T42" fmla="*/ 137 w 513"/>
                <a:gd name="T43" fmla="*/ 60 h 493"/>
                <a:gd name="T44" fmla="*/ 146 w 513"/>
                <a:gd name="T45" fmla="*/ 38 h 493"/>
                <a:gd name="T46" fmla="*/ 160 w 513"/>
                <a:gd name="T47" fmla="*/ 20 h 493"/>
                <a:gd name="T48" fmla="*/ 176 w 513"/>
                <a:gd name="T49" fmla="*/ 0 h 493"/>
                <a:gd name="T50" fmla="*/ 198 w 513"/>
                <a:gd name="T51" fmla="*/ 15 h 493"/>
                <a:gd name="T52" fmla="*/ 224 w 513"/>
                <a:gd name="T53" fmla="*/ 26 h 493"/>
                <a:gd name="T54" fmla="*/ 251 w 513"/>
                <a:gd name="T55" fmla="*/ 34 h 493"/>
                <a:gd name="T56" fmla="*/ 279 w 513"/>
                <a:gd name="T57" fmla="*/ 38 h 493"/>
                <a:gd name="T58" fmla="*/ 307 w 513"/>
                <a:gd name="T59" fmla="*/ 37 h 493"/>
                <a:gd name="T60" fmla="*/ 285 w 513"/>
                <a:gd name="T61" fmla="*/ 123 h 493"/>
                <a:gd name="T62" fmla="*/ 295 w 513"/>
                <a:gd name="T63" fmla="*/ 131 h 493"/>
                <a:gd name="T64" fmla="*/ 308 w 513"/>
                <a:gd name="T65" fmla="*/ 140 h 493"/>
                <a:gd name="T66" fmla="*/ 337 w 513"/>
                <a:gd name="T67" fmla="*/ 134 h 493"/>
                <a:gd name="T68" fmla="*/ 357 w 513"/>
                <a:gd name="T69" fmla="*/ 101 h 493"/>
                <a:gd name="T70" fmla="*/ 382 w 513"/>
                <a:gd name="T71" fmla="*/ 69 h 493"/>
                <a:gd name="T72" fmla="*/ 395 w 513"/>
                <a:gd name="T73" fmla="*/ 94 h 493"/>
                <a:gd name="T74" fmla="*/ 416 w 513"/>
                <a:gd name="T75" fmla="*/ 117 h 493"/>
                <a:gd name="T76" fmla="*/ 441 w 513"/>
                <a:gd name="T77" fmla="*/ 137 h 493"/>
                <a:gd name="T78" fmla="*/ 469 w 513"/>
                <a:gd name="T79" fmla="*/ 154 h 493"/>
                <a:gd name="T80" fmla="*/ 501 w 513"/>
                <a:gd name="T81" fmla="*/ 170 h 493"/>
                <a:gd name="T82" fmla="*/ 431 w 513"/>
                <a:gd name="T83" fmla="*/ 287 h 493"/>
                <a:gd name="T84" fmla="*/ 316 w 513"/>
                <a:gd name="T85" fmla="*/ 222 h 493"/>
                <a:gd name="T86" fmla="*/ 299 w 513"/>
                <a:gd name="T87" fmla="*/ 240 h 493"/>
                <a:gd name="T88" fmla="*/ 283 w 513"/>
                <a:gd name="T89" fmla="*/ 261 h 493"/>
                <a:gd name="T90" fmla="*/ 271 w 513"/>
                <a:gd name="T91" fmla="*/ 284 h 493"/>
                <a:gd name="T92" fmla="*/ 262 w 513"/>
                <a:gd name="T93" fmla="*/ 308 h 493"/>
                <a:gd name="T94" fmla="*/ 265 w 513"/>
                <a:gd name="T95" fmla="*/ 334 h 493"/>
                <a:gd name="T96" fmla="*/ 290 w 513"/>
                <a:gd name="T97" fmla="*/ 351 h 493"/>
                <a:gd name="T98" fmla="*/ 325 w 513"/>
                <a:gd name="T99" fmla="*/ 356 h 493"/>
                <a:gd name="T100" fmla="*/ 360 w 513"/>
                <a:gd name="T101" fmla="*/ 359 h 493"/>
                <a:gd name="T102" fmla="*/ 388 w 513"/>
                <a:gd name="T103" fmla="*/ 370 h 493"/>
                <a:gd name="T104" fmla="*/ 400 w 513"/>
                <a:gd name="T105" fmla="*/ 401 h 493"/>
                <a:gd name="T106" fmla="*/ 202 w 513"/>
                <a:gd name="T107" fmla="*/ 404 h 493"/>
                <a:gd name="T108" fmla="*/ 162 w 513"/>
                <a:gd name="T109" fmla="*/ 479 h 493"/>
                <a:gd name="T110" fmla="*/ 150 w 513"/>
                <a:gd name="T111" fmla="*/ 484 h 493"/>
                <a:gd name="T112" fmla="*/ 138 w 513"/>
                <a:gd name="T113" fmla="*/ 492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13" h="493">
                  <a:moveTo>
                    <a:pt x="130" y="492"/>
                  </a:moveTo>
                  <a:lnTo>
                    <a:pt x="120" y="486"/>
                  </a:lnTo>
                  <a:lnTo>
                    <a:pt x="111" y="481"/>
                  </a:lnTo>
                  <a:lnTo>
                    <a:pt x="101" y="475"/>
                  </a:lnTo>
                  <a:lnTo>
                    <a:pt x="93" y="469"/>
                  </a:lnTo>
                  <a:lnTo>
                    <a:pt x="85" y="463"/>
                  </a:lnTo>
                  <a:lnTo>
                    <a:pt x="78" y="454"/>
                  </a:lnTo>
                  <a:lnTo>
                    <a:pt x="71" y="444"/>
                  </a:lnTo>
                  <a:lnTo>
                    <a:pt x="64" y="433"/>
                  </a:lnTo>
                  <a:lnTo>
                    <a:pt x="111" y="353"/>
                  </a:lnTo>
                  <a:lnTo>
                    <a:pt x="0" y="280"/>
                  </a:lnTo>
                  <a:lnTo>
                    <a:pt x="0" y="275"/>
                  </a:lnTo>
                  <a:lnTo>
                    <a:pt x="0" y="270"/>
                  </a:lnTo>
                  <a:lnTo>
                    <a:pt x="1" y="264"/>
                  </a:lnTo>
                  <a:lnTo>
                    <a:pt x="3" y="259"/>
                  </a:lnTo>
                  <a:lnTo>
                    <a:pt x="5" y="252"/>
                  </a:lnTo>
                  <a:lnTo>
                    <a:pt x="7" y="246"/>
                  </a:lnTo>
                  <a:lnTo>
                    <a:pt x="10" y="240"/>
                  </a:lnTo>
                  <a:lnTo>
                    <a:pt x="13" y="234"/>
                  </a:lnTo>
                  <a:lnTo>
                    <a:pt x="17" y="227"/>
                  </a:lnTo>
                  <a:lnTo>
                    <a:pt x="21" y="222"/>
                  </a:lnTo>
                  <a:lnTo>
                    <a:pt x="26" y="216"/>
                  </a:lnTo>
                  <a:lnTo>
                    <a:pt x="30" y="211"/>
                  </a:lnTo>
                  <a:lnTo>
                    <a:pt x="35" y="205"/>
                  </a:lnTo>
                  <a:lnTo>
                    <a:pt x="40" y="201"/>
                  </a:lnTo>
                  <a:lnTo>
                    <a:pt x="44" y="196"/>
                  </a:lnTo>
                  <a:lnTo>
                    <a:pt x="49" y="193"/>
                  </a:lnTo>
                  <a:lnTo>
                    <a:pt x="60" y="191"/>
                  </a:lnTo>
                  <a:lnTo>
                    <a:pt x="70" y="191"/>
                  </a:lnTo>
                  <a:lnTo>
                    <a:pt x="81" y="193"/>
                  </a:lnTo>
                  <a:lnTo>
                    <a:pt x="92" y="196"/>
                  </a:lnTo>
                  <a:lnTo>
                    <a:pt x="102" y="201"/>
                  </a:lnTo>
                  <a:lnTo>
                    <a:pt x="112" y="205"/>
                  </a:lnTo>
                  <a:lnTo>
                    <a:pt x="122" y="211"/>
                  </a:lnTo>
                  <a:lnTo>
                    <a:pt x="132" y="216"/>
                  </a:lnTo>
                  <a:lnTo>
                    <a:pt x="142" y="220"/>
                  </a:lnTo>
                  <a:lnTo>
                    <a:pt x="150" y="223"/>
                  </a:lnTo>
                  <a:lnTo>
                    <a:pt x="160" y="226"/>
                  </a:lnTo>
                  <a:lnTo>
                    <a:pt x="169" y="226"/>
                  </a:lnTo>
                  <a:lnTo>
                    <a:pt x="178" y="223"/>
                  </a:lnTo>
                  <a:lnTo>
                    <a:pt x="186" y="219"/>
                  </a:lnTo>
                  <a:lnTo>
                    <a:pt x="194" y="211"/>
                  </a:lnTo>
                  <a:lnTo>
                    <a:pt x="202" y="200"/>
                  </a:lnTo>
                  <a:lnTo>
                    <a:pt x="207" y="192"/>
                  </a:lnTo>
                  <a:lnTo>
                    <a:pt x="212" y="183"/>
                  </a:lnTo>
                  <a:lnTo>
                    <a:pt x="216" y="174"/>
                  </a:lnTo>
                  <a:lnTo>
                    <a:pt x="219" y="165"/>
                  </a:lnTo>
                  <a:lnTo>
                    <a:pt x="222" y="156"/>
                  </a:lnTo>
                  <a:lnTo>
                    <a:pt x="222" y="146"/>
                  </a:lnTo>
                  <a:lnTo>
                    <a:pt x="219" y="138"/>
                  </a:lnTo>
                  <a:lnTo>
                    <a:pt x="213" y="128"/>
                  </a:lnTo>
                  <a:lnTo>
                    <a:pt x="210" y="123"/>
                  </a:lnTo>
                  <a:lnTo>
                    <a:pt x="204" y="119"/>
                  </a:lnTo>
                  <a:lnTo>
                    <a:pt x="198" y="115"/>
                  </a:lnTo>
                  <a:lnTo>
                    <a:pt x="192" y="112"/>
                  </a:lnTo>
                  <a:lnTo>
                    <a:pt x="186" y="109"/>
                  </a:lnTo>
                  <a:lnTo>
                    <a:pt x="178" y="105"/>
                  </a:lnTo>
                  <a:lnTo>
                    <a:pt x="171" y="102"/>
                  </a:lnTo>
                  <a:lnTo>
                    <a:pt x="165" y="98"/>
                  </a:lnTo>
                  <a:lnTo>
                    <a:pt x="158" y="95"/>
                  </a:lnTo>
                  <a:lnTo>
                    <a:pt x="152" y="91"/>
                  </a:lnTo>
                  <a:lnTo>
                    <a:pt x="146" y="86"/>
                  </a:lnTo>
                  <a:lnTo>
                    <a:pt x="142" y="81"/>
                  </a:lnTo>
                  <a:lnTo>
                    <a:pt x="139" y="74"/>
                  </a:lnTo>
                  <a:lnTo>
                    <a:pt x="137" y="68"/>
                  </a:lnTo>
                  <a:lnTo>
                    <a:pt x="137" y="60"/>
                  </a:lnTo>
                  <a:lnTo>
                    <a:pt x="138" y="51"/>
                  </a:lnTo>
                  <a:lnTo>
                    <a:pt x="142" y="44"/>
                  </a:lnTo>
                  <a:lnTo>
                    <a:pt x="146" y="38"/>
                  </a:lnTo>
                  <a:lnTo>
                    <a:pt x="150" y="32"/>
                  </a:lnTo>
                  <a:lnTo>
                    <a:pt x="155" y="26"/>
                  </a:lnTo>
                  <a:lnTo>
                    <a:pt x="160" y="20"/>
                  </a:lnTo>
                  <a:lnTo>
                    <a:pt x="165" y="14"/>
                  </a:lnTo>
                  <a:lnTo>
                    <a:pt x="170" y="8"/>
                  </a:lnTo>
                  <a:lnTo>
                    <a:pt x="176" y="0"/>
                  </a:lnTo>
                  <a:lnTo>
                    <a:pt x="183" y="5"/>
                  </a:lnTo>
                  <a:lnTo>
                    <a:pt x="191" y="10"/>
                  </a:lnTo>
                  <a:lnTo>
                    <a:pt x="198" y="15"/>
                  </a:lnTo>
                  <a:lnTo>
                    <a:pt x="207" y="19"/>
                  </a:lnTo>
                  <a:lnTo>
                    <a:pt x="215" y="23"/>
                  </a:lnTo>
                  <a:lnTo>
                    <a:pt x="224" y="26"/>
                  </a:lnTo>
                  <a:lnTo>
                    <a:pt x="233" y="29"/>
                  </a:lnTo>
                  <a:lnTo>
                    <a:pt x="242" y="32"/>
                  </a:lnTo>
                  <a:lnTo>
                    <a:pt x="251" y="34"/>
                  </a:lnTo>
                  <a:lnTo>
                    <a:pt x="261" y="36"/>
                  </a:lnTo>
                  <a:lnTo>
                    <a:pt x="270" y="37"/>
                  </a:lnTo>
                  <a:lnTo>
                    <a:pt x="279" y="38"/>
                  </a:lnTo>
                  <a:lnTo>
                    <a:pt x="288" y="38"/>
                  </a:lnTo>
                  <a:lnTo>
                    <a:pt x="298" y="38"/>
                  </a:lnTo>
                  <a:lnTo>
                    <a:pt x="307" y="37"/>
                  </a:lnTo>
                  <a:lnTo>
                    <a:pt x="316" y="36"/>
                  </a:lnTo>
                  <a:lnTo>
                    <a:pt x="282" y="120"/>
                  </a:lnTo>
                  <a:lnTo>
                    <a:pt x="285" y="123"/>
                  </a:lnTo>
                  <a:lnTo>
                    <a:pt x="288" y="126"/>
                  </a:lnTo>
                  <a:lnTo>
                    <a:pt x="291" y="129"/>
                  </a:lnTo>
                  <a:lnTo>
                    <a:pt x="295" y="131"/>
                  </a:lnTo>
                  <a:lnTo>
                    <a:pt x="298" y="134"/>
                  </a:lnTo>
                  <a:lnTo>
                    <a:pt x="303" y="137"/>
                  </a:lnTo>
                  <a:lnTo>
                    <a:pt x="308" y="140"/>
                  </a:lnTo>
                  <a:lnTo>
                    <a:pt x="313" y="142"/>
                  </a:lnTo>
                  <a:lnTo>
                    <a:pt x="327" y="140"/>
                  </a:lnTo>
                  <a:lnTo>
                    <a:pt x="337" y="134"/>
                  </a:lnTo>
                  <a:lnTo>
                    <a:pt x="345" y="125"/>
                  </a:lnTo>
                  <a:lnTo>
                    <a:pt x="352" y="113"/>
                  </a:lnTo>
                  <a:lnTo>
                    <a:pt x="357" y="101"/>
                  </a:lnTo>
                  <a:lnTo>
                    <a:pt x="363" y="89"/>
                  </a:lnTo>
                  <a:lnTo>
                    <a:pt x="372" y="78"/>
                  </a:lnTo>
                  <a:lnTo>
                    <a:pt x="382" y="69"/>
                  </a:lnTo>
                  <a:lnTo>
                    <a:pt x="385" y="77"/>
                  </a:lnTo>
                  <a:lnTo>
                    <a:pt x="390" y="86"/>
                  </a:lnTo>
                  <a:lnTo>
                    <a:pt x="395" y="94"/>
                  </a:lnTo>
                  <a:lnTo>
                    <a:pt x="402" y="101"/>
                  </a:lnTo>
                  <a:lnTo>
                    <a:pt x="409" y="109"/>
                  </a:lnTo>
                  <a:lnTo>
                    <a:pt x="416" y="117"/>
                  </a:lnTo>
                  <a:lnTo>
                    <a:pt x="424" y="123"/>
                  </a:lnTo>
                  <a:lnTo>
                    <a:pt x="432" y="130"/>
                  </a:lnTo>
                  <a:lnTo>
                    <a:pt x="441" y="137"/>
                  </a:lnTo>
                  <a:lnTo>
                    <a:pt x="450" y="143"/>
                  </a:lnTo>
                  <a:lnTo>
                    <a:pt x="459" y="149"/>
                  </a:lnTo>
                  <a:lnTo>
                    <a:pt x="469" y="154"/>
                  </a:lnTo>
                  <a:lnTo>
                    <a:pt x="480" y="159"/>
                  </a:lnTo>
                  <a:lnTo>
                    <a:pt x="490" y="165"/>
                  </a:lnTo>
                  <a:lnTo>
                    <a:pt x="501" y="170"/>
                  </a:lnTo>
                  <a:lnTo>
                    <a:pt x="512" y="174"/>
                  </a:lnTo>
                  <a:lnTo>
                    <a:pt x="447" y="287"/>
                  </a:lnTo>
                  <a:lnTo>
                    <a:pt x="431" y="287"/>
                  </a:lnTo>
                  <a:lnTo>
                    <a:pt x="328" y="211"/>
                  </a:lnTo>
                  <a:lnTo>
                    <a:pt x="322" y="216"/>
                  </a:lnTo>
                  <a:lnTo>
                    <a:pt x="316" y="222"/>
                  </a:lnTo>
                  <a:lnTo>
                    <a:pt x="311" y="227"/>
                  </a:lnTo>
                  <a:lnTo>
                    <a:pt x="305" y="234"/>
                  </a:lnTo>
                  <a:lnTo>
                    <a:pt x="299" y="240"/>
                  </a:lnTo>
                  <a:lnTo>
                    <a:pt x="293" y="247"/>
                  </a:lnTo>
                  <a:lnTo>
                    <a:pt x="288" y="253"/>
                  </a:lnTo>
                  <a:lnTo>
                    <a:pt x="283" y="261"/>
                  </a:lnTo>
                  <a:lnTo>
                    <a:pt x="279" y="268"/>
                  </a:lnTo>
                  <a:lnTo>
                    <a:pt x="275" y="276"/>
                  </a:lnTo>
                  <a:lnTo>
                    <a:pt x="271" y="284"/>
                  </a:lnTo>
                  <a:lnTo>
                    <a:pt x="267" y="292"/>
                  </a:lnTo>
                  <a:lnTo>
                    <a:pt x="265" y="300"/>
                  </a:lnTo>
                  <a:lnTo>
                    <a:pt x="262" y="308"/>
                  </a:lnTo>
                  <a:lnTo>
                    <a:pt x="261" y="316"/>
                  </a:lnTo>
                  <a:lnTo>
                    <a:pt x="259" y="324"/>
                  </a:lnTo>
                  <a:lnTo>
                    <a:pt x="265" y="334"/>
                  </a:lnTo>
                  <a:lnTo>
                    <a:pt x="272" y="342"/>
                  </a:lnTo>
                  <a:lnTo>
                    <a:pt x="281" y="347"/>
                  </a:lnTo>
                  <a:lnTo>
                    <a:pt x="290" y="351"/>
                  </a:lnTo>
                  <a:lnTo>
                    <a:pt x="302" y="353"/>
                  </a:lnTo>
                  <a:lnTo>
                    <a:pt x="313" y="355"/>
                  </a:lnTo>
                  <a:lnTo>
                    <a:pt x="325" y="356"/>
                  </a:lnTo>
                  <a:lnTo>
                    <a:pt x="337" y="357"/>
                  </a:lnTo>
                  <a:lnTo>
                    <a:pt x="348" y="357"/>
                  </a:lnTo>
                  <a:lnTo>
                    <a:pt x="360" y="359"/>
                  </a:lnTo>
                  <a:lnTo>
                    <a:pt x="370" y="361"/>
                  </a:lnTo>
                  <a:lnTo>
                    <a:pt x="380" y="365"/>
                  </a:lnTo>
                  <a:lnTo>
                    <a:pt x="388" y="370"/>
                  </a:lnTo>
                  <a:lnTo>
                    <a:pt x="394" y="378"/>
                  </a:lnTo>
                  <a:lnTo>
                    <a:pt x="399" y="387"/>
                  </a:lnTo>
                  <a:lnTo>
                    <a:pt x="400" y="401"/>
                  </a:lnTo>
                  <a:lnTo>
                    <a:pt x="347" y="480"/>
                  </a:lnTo>
                  <a:lnTo>
                    <a:pt x="225" y="398"/>
                  </a:lnTo>
                  <a:lnTo>
                    <a:pt x="202" y="404"/>
                  </a:lnTo>
                  <a:lnTo>
                    <a:pt x="168" y="477"/>
                  </a:lnTo>
                  <a:lnTo>
                    <a:pt x="165" y="478"/>
                  </a:lnTo>
                  <a:lnTo>
                    <a:pt x="162" y="479"/>
                  </a:lnTo>
                  <a:lnTo>
                    <a:pt x="158" y="481"/>
                  </a:lnTo>
                  <a:lnTo>
                    <a:pt x="154" y="483"/>
                  </a:lnTo>
                  <a:lnTo>
                    <a:pt x="150" y="484"/>
                  </a:lnTo>
                  <a:lnTo>
                    <a:pt x="146" y="487"/>
                  </a:lnTo>
                  <a:lnTo>
                    <a:pt x="142" y="489"/>
                  </a:lnTo>
                  <a:lnTo>
                    <a:pt x="138" y="492"/>
                  </a:lnTo>
                  <a:lnTo>
                    <a:pt x="130" y="492"/>
                  </a:lnTo>
                </a:path>
              </a:pathLst>
            </a:custGeom>
            <a:solidFill>
              <a:schemeClr val="bg1"/>
            </a:solidFill>
            <a:ln>
              <a:noFill/>
            </a:ln>
            <a:effectLst>
              <a:prstShdw prst="shdw17" dist="17961" dir="2700000">
                <a:schemeClr val="bg1">
                  <a:gamma/>
                  <a:shade val="60000"/>
                  <a:invGamma/>
                </a:schemeClr>
              </a:prstShdw>
            </a:effectLst>
            <a:extLst>
              <a:ext uri="{91240B29-F687-4F45-9708-019B960494DF}">
                <a14:hiddenLine xmlns:a14="http://schemas.microsoft.com/office/drawing/2010/main" w="9525" cap="rnd">
                  <a:solidFill>
                    <a:schemeClr val="tx1"/>
                  </a:solidFill>
                  <a:round/>
                  <a:headEnd/>
                  <a:tailEnd/>
                </a14:hiddenLine>
              </a:ext>
            </a:extLst>
          </p:spPr>
          <p:txBody>
            <a:bodyPr/>
            <a:lstStyle/>
            <a:p>
              <a:endParaRPr lang="en-US" dirty="0"/>
            </a:p>
          </p:txBody>
        </p:sp>
        <p:sp>
          <p:nvSpPr>
            <p:cNvPr id="2064" name="Freeform 16"/>
            <p:cNvSpPr>
              <a:spLocks/>
            </p:cNvSpPr>
            <p:nvPr/>
          </p:nvSpPr>
          <p:spPr bwMode="grayWhite">
            <a:xfrm>
              <a:off x="-3" y="3739"/>
              <a:ext cx="337" cy="355"/>
            </a:xfrm>
            <a:custGeom>
              <a:avLst/>
              <a:gdLst>
                <a:gd name="T0" fmla="*/ 315 w 337"/>
                <a:gd name="T1" fmla="*/ 160 h 355"/>
                <a:gd name="T2" fmla="*/ 280 w 337"/>
                <a:gd name="T3" fmla="*/ 168 h 355"/>
                <a:gd name="T4" fmla="*/ 247 w 337"/>
                <a:gd name="T5" fmla="*/ 179 h 355"/>
                <a:gd name="T6" fmla="*/ 232 w 337"/>
                <a:gd name="T7" fmla="*/ 209 h 355"/>
                <a:gd name="T8" fmla="*/ 240 w 337"/>
                <a:gd name="T9" fmla="*/ 243 h 355"/>
                <a:gd name="T10" fmla="*/ 243 w 337"/>
                <a:gd name="T11" fmla="*/ 275 h 355"/>
                <a:gd name="T12" fmla="*/ 227 w 337"/>
                <a:gd name="T13" fmla="*/ 291 h 355"/>
                <a:gd name="T14" fmla="*/ 202 w 337"/>
                <a:gd name="T15" fmla="*/ 300 h 355"/>
                <a:gd name="T16" fmla="*/ 175 w 337"/>
                <a:gd name="T17" fmla="*/ 303 h 355"/>
                <a:gd name="T18" fmla="*/ 149 w 337"/>
                <a:gd name="T19" fmla="*/ 303 h 355"/>
                <a:gd name="T20" fmla="*/ 142 w 337"/>
                <a:gd name="T21" fmla="*/ 276 h 355"/>
                <a:gd name="T22" fmla="*/ 149 w 337"/>
                <a:gd name="T23" fmla="*/ 243 h 355"/>
                <a:gd name="T24" fmla="*/ 139 w 337"/>
                <a:gd name="T25" fmla="*/ 220 h 355"/>
                <a:gd name="T26" fmla="*/ 121 w 337"/>
                <a:gd name="T27" fmla="*/ 210 h 355"/>
                <a:gd name="T28" fmla="*/ 99 w 337"/>
                <a:gd name="T29" fmla="*/ 206 h 355"/>
                <a:gd name="T30" fmla="*/ 75 w 337"/>
                <a:gd name="T31" fmla="*/ 207 h 355"/>
                <a:gd name="T32" fmla="*/ 51 w 337"/>
                <a:gd name="T33" fmla="*/ 216 h 355"/>
                <a:gd name="T34" fmla="*/ 34 w 337"/>
                <a:gd name="T35" fmla="*/ 234 h 355"/>
                <a:gd name="T36" fmla="*/ 32 w 337"/>
                <a:gd name="T37" fmla="*/ 260 h 355"/>
                <a:gd name="T38" fmla="*/ 43 w 337"/>
                <a:gd name="T39" fmla="*/ 284 h 355"/>
                <a:gd name="T40" fmla="*/ 50 w 337"/>
                <a:gd name="T41" fmla="*/ 309 h 355"/>
                <a:gd name="T42" fmla="*/ 41 w 337"/>
                <a:gd name="T43" fmla="*/ 333 h 355"/>
                <a:gd name="T44" fmla="*/ 25 w 337"/>
                <a:gd name="T45" fmla="*/ 345 h 355"/>
                <a:gd name="T46" fmla="*/ 7 w 337"/>
                <a:gd name="T47" fmla="*/ 353 h 355"/>
                <a:gd name="T48" fmla="*/ 14 w 337"/>
                <a:gd name="T49" fmla="*/ 34 h 355"/>
                <a:gd name="T50" fmla="*/ 16 w 337"/>
                <a:gd name="T51" fmla="*/ 51 h 355"/>
                <a:gd name="T52" fmla="*/ 13 w 337"/>
                <a:gd name="T53" fmla="*/ 68 h 355"/>
                <a:gd name="T54" fmla="*/ 9 w 337"/>
                <a:gd name="T55" fmla="*/ 87 h 355"/>
                <a:gd name="T56" fmla="*/ 12 w 337"/>
                <a:gd name="T57" fmla="*/ 107 h 355"/>
                <a:gd name="T58" fmla="*/ 33 w 337"/>
                <a:gd name="T59" fmla="*/ 126 h 355"/>
                <a:gd name="T60" fmla="*/ 61 w 337"/>
                <a:gd name="T61" fmla="*/ 127 h 355"/>
                <a:gd name="T62" fmla="*/ 81 w 337"/>
                <a:gd name="T63" fmla="*/ 124 h 355"/>
                <a:gd name="T64" fmla="*/ 103 w 337"/>
                <a:gd name="T65" fmla="*/ 121 h 355"/>
                <a:gd name="T66" fmla="*/ 122 w 337"/>
                <a:gd name="T67" fmla="*/ 110 h 355"/>
                <a:gd name="T68" fmla="*/ 135 w 337"/>
                <a:gd name="T69" fmla="*/ 91 h 355"/>
                <a:gd name="T70" fmla="*/ 134 w 337"/>
                <a:gd name="T71" fmla="*/ 71 h 355"/>
                <a:gd name="T72" fmla="*/ 126 w 337"/>
                <a:gd name="T73" fmla="*/ 52 h 355"/>
                <a:gd name="T74" fmla="*/ 118 w 337"/>
                <a:gd name="T75" fmla="*/ 33 h 355"/>
                <a:gd name="T76" fmla="*/ 122 w 337"/>
                <a:gd name="T77" fmla="*/ 13 h 355"/>
                <a:gd name="T78" fmla="*/ 140 w 337"/>
                <a:gd name="T79" fmla="*/ 6 h 355"/>
                <a:gd name="T80" fmla="*/ 163 w 337"/>
                <a:gd name="T81" fmla="*/ 1 h 355"/>
                <a:gd name="T82" fmla="*/ 186 w 337"/>
                <a:gd name="T83" fmla="*/ 1 h 355"/>
                <a:gd name="T84" fmla="*/ 202 w 337"/>
                <a:gd name="T85" fmla="*/ 8 h 355"/>
                <a:gd name="T86" fmla="*/ 207 w 337"/>
                <a:gd name="T87" fmla="*/ 41 h 355"/>
                <a:gd name="T88" fmla="*/ 219 w 337"/>
                <a:gd name="T89" fmla="*/ 68 h 355"/>
                <a:gd name="T90" fmla="*/ 241 w 337"/>
                <a:gd name="T91" fmla="*/ 82 h 355"/>
                <a:gd name="T92" fmla="*/ 267 w 337"/>
                <a:gd name="T93" fmla="*/ 78 h 355"/>
                <a:gd name="T94" fmla="*/ 292 w 337"/>
                <a:gd name="T95" fmla="*/ 64 h 355"/>
                <a:gd name="T96" fmla="*/ 316 w 337"/>
                <a:gd name="T97" fmla="*/ 67 h 355"/>
                <a:gd name="T98" fmla="*/ 323 w 337"/>
                <a:gd name="T99" fmla="*/ 85 h 355"/>
                <a:gd name="T100" fmla="*/ 329 w 337"/>
                <a:gd name="T101" fmla="*/ 105 h 355"/>
                <a:gd name="T102" fmla="*/ 334 w 337"/>
                <a:gd name="T103" fmla="*/ 126 h 355"/>
                <a:gd name="T104" fmla="*/ 335 w 337"/>
                <a:gd name="T105" fmla="*/ 147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37" h="355">
                  <a:moveTo>
                    <a:pt x="335" y="147"/>
                  </a:moveTo>
                  <a:lnTo>
                    <a:pt x="329" y="153"/>
                  </a:lnTo>
                  <a:lnTo>
                    <a:pt x="323" y="158"/>
                  </a:lnTo>
                  <a:lnTo>
                    <a:pt x="315" y="160"/>
                  </a:lnTo>
                  <a:lnTo>
                    <a:pt x="306" y="163"/>
                  </a:lnTo>
                  <a:lnTo>
                    <a:pt x="297" y="165"/>
                  </a:lnTo>
                  <a:lnTo>
                    <a:pt x="288" y="167"/>
                  </a:lnTo>
                  <a:lnTo>
                    <a:pt x="280" y="168"/>
                  </a:lnTo>
                  <a:lnTo>
                    <a:pt x="270" y="170"/>
                  </a:lnTo>
                  <a:lnTo>
                    <a:pt x="261" y="172"/>
                  </a:lnTo>
                  <a:lnTo>
                    <a:pt x="254" y="175"/>
                  </a:lnTo>
                  <a:lnTo>
                    <a:pt x="247" y="179"/>
                  </a:lnTo>
                  <a:lnTo>
                    <a:pt x="242" y="183"/>
                  </a:lnTo>
                  <a:lnTo>
                    <a:pt x="237" y="191"/>
                  </a:lnTo>
                  <a:lnTo>
                    <a:pt x="233" y="199"/>
                  </a:lnTo>
                  <a:lnTo>
                    <a:pt x="232" y="209"/>
                  </a:lnTo>
                  <a:lnTo>
                    <a:pt x="233" y="222"/>
                  </a:lnTo>
                  <a:lnTo>
                    <a:pt x="236" y="229"/>
                  </a:lnTo>
                  <a:lnTo>
                    <a:pt x="239" y="237"/>
                  </a:lnTo>
                  <a:lnTo>
                    <a:pt x="240" y="243"/>
                  </a:lnTo>
                  <a:lnTo>
                    <a:pt x="242" y="252"/>
                  </a:lnTo>
                  <a:lnTo>
                    <a:pt x="242" y="259"/>
                  </a:lnTo>
                  <a:lnTo>
                    <a:pt x="243" y="266"/>
                  </a:lnTo>
                  <a:lnTo>
                    <a:pt x="243" y="275"/>
                  </a:lnTo>
                  <a:lnTo>
                    <a:pt x="243" y="283"/>
                  </a:lnTo>
                  <a:lnTo>
                    <a:pt x="237" y="286"/>
                  </a:lnTo>
                  <a:lnTo>
                    <a:pt x="232" y="289"/>
                  </a:lnTo>
                  <a:lnTo>
                    <a:pt x="227" y="291"/>
                  </a:lnTo>
                  <a:lnTo>
                    <a:pt x="221" y="293"/>
                  </a:lnTo>
                  <a:lnTo>
                    <a:pt x="216" y="294"/>
                  </a:lnTo>
                  <a:lnTo>
                    <a:pt x="209" y="297"/>
                  </a:lnTo>
                  <a:lnTo>
                    <a:pt x="202" y="300"/>
                  </a:lnTo>
                  <a:lnTo>
                    <a:pt x="195" y="300"/>
                  </a:lnTo>
                  <a:lnTo>
                    <a:pt x="189" y="302"/>
                  </a:lnTo>
                  <a:lnTo>
                    <a:pt x="182" y="303"/>
                  </a:lnTo>
                  <a:lnTo>
                    <a:pt x="175" y="303"/>
                  </a:lnTo>
                  <a:lnTo>
                    <a:pt x="169" y="303"/>
                  </a:lnTo>
                  <a:lnTo>
                    <a:pt x="162" y="303"/>
                  </a:lnTo>
                  <a:lnTo>
                    <a:pt x="155" y="303"/>
                  </a:lnTo>
                  <a:lnTo>
                    <a:pt x="149" y="303"/>
                  </a:lnTo>
                  <a:lnTo>
                    <a:pt x="143" y="299"/>
                  </a:lnTo>
                  <a:lnTo>
                    <a:pt x="140" y="293"/>
                  </a:lnTo>
                  <a:lnTo>
                    <a:pt x="140" y="285"/>
                  </a:lnTo>
                  <a:lnTo>
                    <a:pt x="142" y="276"/>
                  </a:lnTo>
                  <a:lnTo>
                    <a:pt x="144" y="268"/>
                  </a:lnTo>
                  <a:lnTo>
                    <a:pt x="147" y="260"/>
                  </a:lnTo>
                  <a:lnTo>
                    <a:pt x="149" y="252"/>
                  </a:lnTo>
                  <a:lnTo>
                    <a:pt x="149" y="243"/>
                  </a:lnTo>
                  <a:lnTo>
                    <a:pt x="149" y="235"/>
                  </a:lnTo>
                  <a:lnTo>
                    <a:pt x="146" y="229"/>
                  </a:lnTo>
                  <a:lnTo>
                    <a:pt x="143" y="224"/>
                  </a:lnTo>
                  <a:lnTo>
                    <a:pt x="139" y="220"/>
                  </a:lnTo>
                  <a:lnTo>
                    <a:pt x="136" y="217"/>
                  </a:lnTo>
                  <a:lnTo>
                    <a:pt x="130" y="214"/>
                  </a:lnTo>
                  <a:lnTo>
                    <a:pt x="126" y="211"/>
                  </a:lnTo>
                  <a:lnTo>
                    <a:pt x="121" y="210"/>
                  </a:lnTo>
                  <a:lnTo>
                    <a:pt x="116" y="209"/>
                  </a:lnTo>
                  <a:lnTo>
                    <a:pt x="110" y="208"/>
                  </a:lnTo>
                  <a:lnTo>
                    <a:pt x="105" y="208"/>
                  </a:lnTo>
                  <a:lnTo>
                    <a:pt x="99" y="206"/>
                  </a:lnTo>
                  <a:lnTo>
                    <a:pt x="93" y="206"/>
                  </a:lnTo>
                  <a:lnTo>
                    <a:pt x="87" y="207"/>
                  </a:lnTo>
                  <a:lnTo>
                    <a:pt x="81" y="206"/>
                  </a:lnTo>
                  <a:lnTo>
                    <a:pt x="75" y="207"/>
                  </a:lnTo>
                  <a:lnTo>
                    <a:pt x="70" y="207"/>
                  </a:lnTo>
                  <a:lnTo>
                    <a:pt x="62" y="209"/>
                  </a:lnTo>
                  <a:lnTo>
                    <a:pt x="56" y="212"/>
                  </a:lnTo>
                  <a:lnTo>
                    <a:pt x="51" y="216"/>
                  </a:lnTo>
                  <a:lnTo>
                    <a:pt x="46" y="219"/>
                  </a:lnTo>
                  <a:lnTo>
                    <a:pt x="41" y="224"/>
                  </a:lnTo>
                  <a:lnTo>
                    <a:pt x="37" y="229"/>
                  </a:lnTo>
                  <a:lnTo>
                    <a:pt x="34" y="234"/>
                  </a:lnTo>
                  <a:lnTo>
                    <a:pt x="29" y="241"/>
                  </a:lnTo>
                  <a:lnTo>
                    <a:pt x="30" y="248"/>
                  </a:lnTo>
                  <a:lnTo>
                    <a:pt x="31" y="253"/>
                  </a:lnTo>
                  <a:lnTo>
                    <a:pt x="32" y="260"/>
                  </a:lnTo>
                  <a:lnTo>
                    <a:pt x="35" y="266"/>
                  </a:lnTo>
                  <a:lnTo>
                    <a:pt x="37" y="272"/>
                  </a:lnTo>
                  <a:lnTo>
                    <a:pt x="42" y="279"/>
                  </a:lnTo>
                  <a:lnTo>
                    <a:pt x="43" y="284"/>
                  </a:lnTo>
                  <a:lnTo>
                    <a:pt x="45" y="289"/>
                  </a:lnTo>
                  <a:lnTo>
                    <a:pt x="49" y="296"/>
                  </a:lnTo>
                  <a:lnTo>
                    <a:pt x="50" y="303"/>
                  </a:lnTo>
                  <a:lnTo>
                    <a:pt x="50" y="309"/>
                  </a:lnTo>
                  <a:lnTo>
                    <a:pt x="50" y="316"/>
                  </a:lnTo>
                  <a:lnTo>
                    <a:pt x="49" y="321"/>
                  </a:lnTo>
                  <a:lnTo>
                    <a:pt x="47" y="326"/>
                  </a:lnTo>
                  <a:lnTo>
                    <a:pt x="41" y="333"/>
                  </a:lnTo>
                  <a:lnTo>
                    <a:pt x="35" y="339"/>
                  </a:lnTo>
                  <a:lnTo>
                    <a:pt x="32" y="341"/>
                  </a:lnTo>
                  <a:lnTo>
                    <a:pt x="30" y="343"/>
                  </a:lnTo>
                  <a:lnTo>
                    <a:pt x="25" y="345"/>
                  </a:lnTo>
                  <a:lnTo>
                    <a:pt x="21" y="348"/>
                  </a:lnTo>
                  <a:lnTo>
                    <a:pt x="17" y="349"/>
                  </a:lnTo>
                  <a:lnTo>
                    <a:pt x="12" y="350"/>
                  </a:lnTo>
                  <a:lnTo>
                    <a:pt x="7" y="353"/>
                  </a:lnTo>
                  <a:lnTo>
                    <a:pt x="0" y="354"/>
                  </a:lnTo>
                  <a:lnTo>
                    <a:pt x="0" y="19"/>
                  </a:lnTo>
                  <a:lnTo>
                    <a:pt x="12" y="31"/>
                  </a:lnTo>
                  <a:lnTo>
                    <a:pt x="14" y="34"/>
                  </a:lnTo>
                  <a:lnTo>
                    <a:pt x="16" y="39"/>
                  </a:lnTo>
                  <a:lnTo>
                    <a:pt x="18" y="43"/>
                  </a:lnTo>
                  <a:lnTo>
                    <a:pt x="17" y="47"/>
                  </a:lnTo>
                  <a:lnTo>
                    <a:pt x="16" y="51"/>
                  </a:lnTo>
                  <a:lnTo>
                    <a:pt x="16" y="56"/>
                  </a:lnTo>
                  <a:lnTo>
                    <a:pt x="16" y="60"/>
                  </a:lnTo>
                  <a:lnTo>
                    <a:pt x="14" y="64"/>
                  </a:lnTo>
                  <a:lnTo>
                    <a:pt x="13" y="68"/>
                  </a:lnTo>
                  <a:lnTo>
                    <a:pt x="12" y="73"/>
                  </a:lnTo>
                  <a:lnTo>
                    <a:pt x="11" y="78"/>
                  </a:lnTo>
                  <a:lnTo>
                    <a:pt x="10" y="82"/>
                  </a:lnTo>
                  <a:lnTo>
                    <a:pt x="9" y="87"/>
                  </a:lnTo>
                  <a:lnTo>
                    <a:pt x="9" y="92"/>
                  </a:lnTo>
                  <a:lnTo>
                    <a:pt x="8" y="97"/>
                  </a:lnTo>
                  <a:lnTo>
                    <a:pt x="9" y="102"/>
                  </a:lnTo>
                  <a:lnTo>
                    <a:pt x="12" y="107"/>
                  </a:lnTo>
                  <a:lnTo>
                    <a:pt x="16" y="112"/>
                  </a:lnTo>
                  <a:lnTo>
                    <a:pt x="19" y="118"/>
                  </a:lnTo>
                  <a:lnTo>
                    <a:pt x="27" y="122"/>
                  </a:lnTo>
                  <a:lnTo>
                    <a:pt x="33" y="126"/>
                  </a:lnTo>
                  <a:lnTo>
                    <a:pt x="40" y="128"/>
                  </a:lnTo>
                  <a:lnTo>
                    <a:pt x="48" y="128"/>
                  </a:lnTo>
                  <a:lnTo>
                    <a:pt x="56" y="129"/>
                  </a:lnTo>
                  <a:lnTo>
                    <a:pt x="61" y="127"/>
                  </a:lnTo>
                  <a:lnTo>
                    <a:pt x="65" y="127"/>
                  </a:lnTo>
                  <a:lnTo>
                    <a:pt x="70" y="126"/>
                  </a:lnTo>
                  <a:lnTo>
                    <a:pt x="76" y="126"/>
                  </a:lnTo>
                  <a:lnTo>
                    <a:pt x="81" y="124"/>
                  </a:lnTo>
                  <a:lnTo>
                    <a:pt x="87" y="124"/>
                  </a:lnTo>
                  <a:lnTo>
                    <a:pt x="92" y="123"/>
                  </a:lnTo>
                  <a:lnTo>
                    <a:pt x="98" y="121"/>
                  </a:lnTo>
                  <a:lnTo>
                    <a:pt x="103" y="121"/>
                  </a:lnTo>
                  <a:lnTo>
                    <a:pt x="107" y="119"/>
                  </a:lnTo>
                  <a:lnTo>
                    <a:pt x="112" y="116"/>
                  </a:lnTo>
                  <a:lnTo>
                    <a:pt x="117" y="114"/>
                  </a:lnTo>
                  <a:lnTo>
                    <a:pt x="122" y="110"/>
                  </a:lnTo>
                  <a:lnTo>
                    <a:pt x="125" y="106"/>
                  </a:lnTo>
                  <a:lnTo>
                    <a:pt x="128" y="101"/>
                  </a:lnTo>
                  <a:lnTo>
                    <a:pt x="131" y="96"/>
                  </a:lnTo>
                  <a:lnTo>
                    <a:pt x="135" y="91"/>
                  </a:lnTo>
                  <a:lnTo>
                    <a:pt x="136" y="85"/>
                  </a:lnTo>
                  <a:lnTo>
                    <a:pt x="136" y="81"/>
                  </a:lnTo>
                  <a:lnTo>
                    <a:pt x="136" y="76"/>
                  </a:lnTo>
                  <a:lnTo>
                    <a:pt x="134" y="71"/>
                  </a:lnTo>
                  <a:lnTo>
                    <a:pt x="133" y="67"/>
                  </a:lnTo>
                  <a:lnTo>
                    <a:pt x="131" y="62"/>
                  </a:lnTo>
                  <a:lnTo>
                    <a:pt x="128" y="56"/>
                  </a:lnTo>
                  <a:lnTo>
                    <a:pt x="126" y="52"/>
                  </a:lnTo>
                  <a:lnTo>
                    <a:pt x="124" y="47"/>
                  </a:lnTo>
                  <a:lnTo>
                    <a:pt x="122" y="43"/>
                  </a:lnTo>
                  <a:lnTo>
                    <a:pt x="119" y="38"/>
                  </a:lnTo>
                  <a:lnTo>
                    <a:pt x="118" y="33"/>
                  </a:lnTo>
                  <a:lnTo>
                    <a:pt x="118" y="28"/>
                  </a:lnTo>
                  <a:lnTo>
                    <a:pt x="118" y="22"/>
                  </a:lnTo>
                  <a:lnTo>
                    <a:pt x="118" y="18"/>
                  </a:lnTo>
                  <a:lnTo>
                    <a:pt x="122" y="13"/>
                  </a:lnTo>
                  <a:lnTo>
                    <a:pt x="127" y="11"/>
                  </a:lnTo>
                  <a:lnTo>
                    <a:pt x="130" y="9"/>
                  </a:lnTo>
                  <a:lnTo>
                    <a:pt x="136" y="8"/>
                  </a:lnTo>
                  <a:lnTo>
                    <a:pt x="140" y="6"/>
                  </a:lnTo>
                  <a:lnTo>
                    <a:pt x="145" y="4"/>
                  </a:lnTo>
                  <a:lnTo>
                    <a:pt x="151" y="3"/>
                  </a:lnTo>
                  <a:lnTo>
                    <a:pt x="156" y="4"/>
                  </a:lnTo>
                  <a:lnTo>
                    <a:pt x="163" y="1"/>
                  </a:lnTo>
                  <a:lnTo>
                    <a:pt x="169" y="2"/>
                  </a:lnTo>
                  <a:lnTo>
                    <a:pt x="174" y="1"/>
                  </a:lnTo>
                  <a:lnTo>
                    <a:pt x="180" y="2"/>
                  </a:lnTo>
                  <a:lnTo>
                    <a:pt x="186" y="1"/>
                  </a:lnTo>
                  <a:lnTo>
                    <a:pt x="192" y="0"/>
                  </a:lnTo>
                  <a:lnTo>
                    <a:pt x="198" y="0"/>
                  </a:lnTo>
                  <a:lnTo>
                    <a:pt x="203" y="0"/>
                  </a:lnTo>
                  <a:lnTo>
                    <a:pt x="202" y="8"/>
                  </a:lnTo>
                  <a:lnTo>
                    <a:pt x="203" y="15"/>
                  </a:lnTo>
                  <a:lnTo>
                    <a:pt x="204" y="24"/>
                  </a:lnTo>
                  <a:lnTo>
                    <a:pt x="205" y="33"/>
                  </a:lnTo>
                  <a:lnTo>
                    <a:pt x="207" y="41"/>
                  </a:lnTo>
                  <a:lnTo>
                    <a:pt x="211" y="49"/>
                  </a:lnTo>
                  <a:lnTo>
                    <a:pt x="212" y="57"/>
                  </a:lnTo>
                  <a:lnTo>
                    <a:pt x="217" y="65"/>
                  </a:lnTo>
                  <a:lnTo>
                    <a:pt x="219" y="68"/>
                  </a:lnTo>
                  <a:lnTo>
                    <a:pt x="224" y="72"/>
                  </a:lnTo>
                  <a:lnTo>
                    <a:pt x="228" y="76"/>
                  </a:lnTo>
                  <a:lnTo>
                    <a:pt x="234" y="79"/>
                  </a:lnTo>
                  <a:lnTo>
                    <a:pt x="241" y="82"/>
                  </a:lnTo>
                  <a:lnTo>
                    <a:pt x="248" y="82"/>
                  </a:lnTo>
                  <a:lnTo>
                    <a:pt x="254" y="83"/>
                  </a:lnTo>
                  <a:lnTo>
                    <a:pt x="261" y="80"/>
                  </a:lnTo>
                  <a:lnTo>
                    <a:pt x="267" y="78"/>
                  </a:lnTo>
                  <a:lnTo>
                    <a:pt x="273" y="74"/>
                  </a:lnTo>
                  <a:lnTo>
                    <a:pt x="280" y="71"/>
                  </a:lnTo>
                  <a:lnTo>
                    <a:pt x="286" y="67"/>
                  </a:lnTo>
                  <a:lnTo>
                    <a:pt x="292" y="64"/>
                  </a:lnTo>
                  <a:lnTo>
                    <a:pt x="298" y="61"/>
                  </a:lnTo>
                  <a:lnTo>
                    <a:pt x="305" y="62"/>
                  </a:lnTo>
                  <a:lnTo>
                    <a:pt x="313" y="63"/>
                  </a:lnTo>
                  <a:lnTo>
                    <a:pt x="316" y="67"/>
                  </a:lnTo>
                  <a:lnTo>
                    <a:pt x="318" y="71"/>
                  </a:lnTo>
                  <a:lnTo>
                    <a:pt x="320" y="74"/>
                  </a:lnTo>
                  <a:lnTo>
                    <a:pt x="322" y="80"/>
                  </a:lnTo>
                  <a:lnTo>
                    <a:pt x="323" y="85"/>
                  </a:lnTo>
                  <a:lnTo>
                    <a:pt x="326" y="90"/>
                  </a:lnTo>
                  <a:lnTo>
                    <a:pt x="329" y="94"/>
                  </a:lnTo>
                  <a:lnTo>
                    <a:pt x="328" y="100"/>
                  </a:lnTo>
                  <a:lnTo>
                    <a:pt x="329" y="105"/>
                  </a:lnTo>
                  <a:lnTo>
                    <a:pt x="331" y="110"/>
                  </a:lnTo>
                  <a:lnTo>
                    <a:pt x="332" y="115"/>
                  </a:lnTo>
                  <a:lnTo>
                    <a:pt x="333" y="121"/>
                  </a:lnTo>
                  <a:lnTo>
                    <a:pt x="334" y="126"/>
                  </a:lnTo>
                  <a:lnTo>
                    <a:pt x="334" y="131"/>
                  </a:lnTo>
                  <a:lnTo>
                    <a:pt x="335" y="137"/>
                  </a:lnTo>
                  <a:lnTo>
                    <a:pt x="336" y="142"/>
                  </a:lnTo>
                  <a:lnTo>
                    <a:pt x="335" y="147"/>
                  </a:lnTo>
                </a:path>
              </a:pathLst>
            </a:custGeom>
            <a:solidFill>
              <a:schemeClr val="bg1"/>
            </a:solidFill>
            <a:ln>
              <a:noFill/>
            </a:ln>
            <a:effectLst>
              <a:prstShdw prst="shdw17" dist="17961" dir="2700000">
                <a:schemeClr val="bg1">
                  <a:gamma/>
                  <a:shade val="60000"/>
                  <a:invGamma/>
                </a:schemeClr>
              </a:prstShdw>
            </a:effectLst>
            <a:extLst>
              <a:ext uri="{91240B29-F687-4F45-9708-019B960494DF}">
                <a14:hiddenLine xmlns:a14="http://schemas.microsoft.com/office/drawing/2010/main" w="9525" cap="rnd">
                  <a:solidFill>
                    <a:schemeClr val="tx1"/>
                  </a:solidFill>
                  <a:round/>
                  <a:headEnd/>
                  <a:tailEnd/>
                </a14:hiddenLine>
              </a:ext>
            </a:extLst>
          </p:spPr>
          <p:txBody>
            <a:bodyPr/>
            <a:lstStyle/>
            <a:p>
              <a:endParaRPr lang="en-US" dirty="0"/>
            </a:p>
          </p:txBody>
        </p:sp>
        <p:sp>
          <p:nvSpPr>
            <p:cNvPr id="2065" name="Freeform 17"/>
            <p:cNvSpPr>
              <a:spLocks/>
            </p:cNvSpPr>
            <p:nvPr/>
          </p:nvSpPr>
          <p:spPr bwMode="grayWhite">
            <a:xfrm>
              <a:off x="165" y="3976"/>
              <a:ext cx="426" cy="341"/>
            </a:xfrm>
            <a:custGeom>
              <a:avLst/>
              <a:gdLst>
                <a:gd name="T0" fmla="*/ 131 w 426"/>
                <a:gd name="T1" fmla="*/ 340 h 341"/>
                <a:gd name="T2" fmla="*/ 132 w 426"/>
                <a:gd name="T3" fmla="*/ 311 h 341"/>
                <a:gd name="T4" fmla="*/ 128 w 426"/>
                <a:gd name="T5" fmla="*/ 290 h 341"/>
                <a:gd name="T6" fmla="*/ 100 w 426"/>
                <a:gd name="T7" fmla="*/ 265 h 341"/>
                <a:gd name="T8" fmla="*/ 37 w 426"/>
                <a:gd name="T9" fmla="*/ 249 h 341"/>
                <a:gd name="T10" fmla="*/ 2 w 426"/>
                <a:gd name="T11" fmla="*/ 210 h 341"/>
                <a:gd name="T12" fmla="*/ 0 w 426"/>
                <a:gd name="T13" fmla="*/ 174 h 341"/>
                <a:gd name="T14" fmla="*/ 10 w 426"/>
                <a:gd name="T15" fmla="*/ 150 h 341"/>
                <a:gd name="T16" fmla="*/ 32 w 426"/>
                <a:gd name="T17" fmla="*/ 135 h 341"/>
                <a:gd name="T18" fmla="*/ 48 w 426"/>
                <a:gd name="T19" fmla="*/ 136 h 341"/>
                <a:gd name="T20" fmla="*/ 82 w 426"/>
                <a:gd name="T21" fmla="*/ 142 h 341"/>
                <a:gd name="T22" fmla="*/ 98 w 426"/>
                <a:gd name="T23" fmla="*/ 145 h 341"/>
                <a:gd name="T24" fmla="*/ 123 w 426"/>
                <a:gd name="T25" fmla="*/ 146 h 341"/>
                <a:gd name="T26" fmla="*/ 154 w 426"/>
                <a:gd name="T27" fmla="*/ 136 h 341"/>
                <a:gd name="T28" fmla="*/ 172 w 426"/>
                <a:gd name="T29" fmla="*/ 117 h 341"/>
                <a:gd name="T30" fmla="*/ 181 w 426"/>
                <a:gd name="T31" fmla="*/ 103 h 341"/>
                <a:gd name="T32" fmla="*/ 185 w 426"/>
                <a:gd name="T33" fmla="*/ 91 h 341"/>
                <a:gd name="T34" fmla="*/ 181 w 426"/>
                <a:gd name="T35" fmla="*/ 75 h 341"/>
                <a:gd name="T36" fmla="*/ 178 w 426"/>
                <a:gd name="T37" fmla="*/ 57 h 341"/>
                <a:gd name="T38" fmla="*/ 175 w 426"/>
                <a:gd name="T39" fmla="*/ 41 h 341"/>
                <a:gd name="T40" fmla="*/ 177 w 426"/>
                <a:gd name="T41" fmla="*/ 23 h 341"/>
                <a:gd name="T42" fmla="*/ 185 w 426"/>
                <a:gd name="T43" fmla="*/ 4 h 341"/>
                <a:gd name="T44" fmla="*/ 201 w 426"/>
                <a:gd name="T45" fmla="*/ 0 h 341"/>
                <a:gd name="T46" fmla="*/ 220 w 426"/>
                <a:gd name="T47" fmla="*/ 0 h 341"/>
                <a:gd name="T48" fmla="*/ 240 w 426"/>
                <a:gd name="T49" fmla="*/ 4 h 341"/>
                <a:gd name="T50" fmla="*/ 246 w 426"/>
                <a:gd name="T51" fmla="*/ 7 h 341"/>
                <a:gd name="T52" fmla="*/ 265 w 426"/>
                <a:gd name="T53" fmla="*/ 16 h 341"/>
                <a:gd name="T54" fmla="*/ 275 w 426"/>
                <a:gd name="T55" fmla="*/ 25 h 341"/>
                <a:gd name="T56" fmla="*/ 284 w 426"/>
                <a:gd name="T57" fmla="*/ 37 h 341"/>
                <a:gd name="T58" fmla="*/ 287 w 426"/>
                <a:gd name="T59" fmla="*/ 58 h 341"/>
                <a:gd name="T60" fmla="*/ 280 w 426"/>
                <a:gd name="T61" fmla="*/ 80 h 341"/>
                <a:gd name="T62" fmla="*/ 269 w 426"/>
                <a:gd name="T63" fmla="*/ 101 h 341"/>
                <a:gd name="T64" fmla="*/ 261 w 426"/>
                <a:gd name="T65" fmla="*/ 132 h 341"/>
                <a:gd name="T66" fmla="*/ 271 w 426"/>
                <a:gd name="T67" fmla="*/ 157 h 341"/>
                <a:gd name="T68" fmla="*/ 286 w 426"/>
                <a:gd name="T69" fmla="*/ 171 h 341"/>
                <a:gd name="T70" fmla="*/ 305 w 426"/>
                <a:gd name="T71" fmla="*/ 181 h 341"/>
                <a:gd name="T72" fmla="*/ 326 w 426"/>
                <a:gd name="T73" fmla="*/ 185 h 341"/>
                <a:gd name="T74" fmla="*/ 337 w 426"/>
                <a:gd name="T75" fmla="*/ 186 h 341"/>
                <a:gd name="T76" fmla="*/ 360 w 426"/>
                <a:gd name="T77" fmla="*/ 188 h 341"/>
                <a:gd name="T78" fmla="*/ 395 w 426"/>
                <a:gd name="T79" fmla="*/ 190 h 341"/>
                <a:gd name="T80" fmla="*/ 417 w 426"/>
                <a:gd name="T81" fmla="*/ 208 h 341"/>
                <a:gd name="T82" fmla="*/ 425 w 426"/>
                <a:gd name="T83" fmla="*/ 246 h 341"/>
                <a:gd name="T84" fmla="*/ 412 w 426"/>
                <a:gd name="T85" fmla="*/ 300 h 341"/>
                <a:gd name="T86" fmla="*/ 400 w 426"/>
                <a:gd name="T87" fmla="*/ 329 h 341"/>
                <a:gd name="T88" fmla="*/ 393 w 426"/>
                <a:gd name="T89" fmla="*/ 334 h 341"/>
                <a:gd name="T90" fmla="*/ 377 w 426"/>
                <a:gd name="T91" fmla="*/ 339 h 341"/>
                <a:gd name="T92" fmla="*/ 362 w 426"/>
                <a:gd name="T93" fmla="*/ 338 h 341"/>
                <a:gd name="T94" fmla="*/ 338 w 426"/>
                <a:gd name="T95" fmla="*/ 331 h 341"/>
                <a:gd name="T96" fmla="*/ 329 w 426"/>
                <a:gd name="T97" fmla="*/ 327 h 341"/>
                <a:gd name="T98" fmla="*/ 313 w 426"/>
                <a:gd name="T99" fmla="*/ 322 h 341"/>
                <a:gd name="T100" fmla="*/ 297 w 426"/>
                <a:gd name="T101" fmla="*/ 317 h 341"/>
                <a:gd name="T102" fmla="*/ 280 w 426"/>
                <a:gd name="T103" fmla="*/ 315 h 341"/>
                <a:gd name="T104" fmla="*/ 260 w 426"/>
                <a:gd name="T105" fmla="*/ 324 h 341"/>
                <a:gd name="T106" fmla="*/ 246 w 426"/>
                <a:gd name="T107" fmla="*/ 340 h 341"/>
                <a:gd name="T108" fmla="*/ 131 w 426"/>
                <a:gd name="T109" fmla="*/ 34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26" h="341">
                  <a:moveTo>
                    <a:pt x="131" y="340"/>
                  </a:moveTo>
                  <a:lnTo>
                    <a:pt x="132" y="311"/>
                  </a:lnTo>
                  <a:lnTo>
                    <a:pt x="128" y="290"/>
                  </a:lnTo>
                  <a:lnTo>
                    <a:pt x="100" y="265"/>
                  </a:lnTo>
                  <a:lnTo>
                    <a:pt x="37" y="249"/>
                  </a:lnTo>
                  <a:lnTo>
                    <a:pt x="2" y="210"/>
                  </a:lnTo>
                  <a:lnTo>
                    <a:pt x="0" y="174"/>
                  </a:lnTo>
                  <a:lnTo>
                    <a:pt x="10" y="150"/>
                  </a:lnTo>
                  <a:lnTo>
                    <a:pt x="32" y="135"/>
                  </a:lnTo>
                  <a:lnTo>
                    <a:pt x="48" y="136"/>
                  </a:lnTo>
                  <a:lnTo>
                    <a:pt x="82" y="142"/>
                  </a:lnTo>
                  <a:lnTo>
                    <a:pt x="98" y="145"/>
                  </a:lnTo>
                  <a:lnTo>
                    <a:pt x="123" y="146"/>
                  </a:lnTo>
                  <a:lnTo>
                    <a:pt x="154" y="136"/>
                  </a:lnTo>
                  <a:lnTo>
                    <a:pt x="172" y="117"/>
                  </a:lnTo>
                  <a:lnTo>
                    <a:pt x="181" y="103"/>
                  </a:lnTo>
                  <a:lnTo>
                    <a:pt x="185" y="91"/>
                  </a:lnTo>
                  <a:lnTo>
                    <a:pt x="181" y="75"/>
                  </a:lnTo>
                  <a:lnTo>
                    <a:pt x="178" y="57"/>
                  </a:lnTo>
                  <a:lnTo>
                    <a:pt x="175" y="41"/>
                  </a:lnTo>
                  <a:lnTo>
                    <a:pt x="177" y="23"/>
                  </a:lnTo>
                  <a:lnTo>
                    <a:pt x="185" y="4"/>
                  </a:lnTo>
                  <a:lnTo>
                    <a:pt x="201" y="0"/>
                  </a:lnTo>
                  <a:lnTo>
                    <a:pt x="220" y="0"/>
                  </a:lnTo>
                  <a:lnTo>
                    <a:pt x="240" y="4"/>
                  </a:lnTo>
                  <a:lnTo>
                    <a:pt x="246" y="7"/>
                  </a:lnTo>
                  <a:lnTo>
                    <a:pt x="265" y="16"/>
                  </a:lnTo>
                  <a:lnTo>
                    <a:pt x="275" y="25"/>
                  </a:lnTo>
                  <a:lnTo>
                    <a:pt x="284" y="37"/>
                  </a:lnTo>
                  <a:lnTo>
                    <a:pt x="287" y="58"/>
                  </a:lnTo>
                  <a:lnTo>
                    <a:pt x="280" y="80"/>
                  </a:lnTo>
                  <a:lnTo>
                    <a:pt x="269" y="101"/>
                  </a:lnTo>
                  <a:lnTo>
                    <a:pt x="261" y="132"/>
                  </a:lnTo>
                  <a:lnTo>
                    <a:pt x="271" y="157"/>
                  </a:lnTo>
                  <a:lnTo>
                    <a:pt x="286" y="171"/>
                  </a:lnTo>
                  <a:lnTo>
                    <a:pt x="305" y="181"/>
                  </a:lnTo>
                  <a:lnTo>
                    <a:pt x="326" y="185"/>
                  </a:lnTo>
                  <a:lnTo>
                    <a:pt x="337" y="186"/>
                  </a:lnTo>
                  <a:lnTo>
                    <a:pt x="360" y="188"/>
                  </a:lnTo>
                  <a:lnTo>
                    <a:pt x="395" y="190"/>
                  </a:lnTo>
                  <a:lnTo>
                    <a:pt x="417" y="208"/>
                  </a:lnTo>
                  <a:lnTo>
                    <a:pt x="425" y="246"/>
                  </a:lnTo>
                  <a:lnTo>
                    <a:pt x="412" y="300"/>
                  </a:lnTo>
                  <a:lnTo>
                    <a:pt x="400" y="329"/>
                  </a:lnTo>
                  <a:lnTo>
                    <a:pt x="393" y="334"/>
                  </a:lnTo>
                  <a:lnTo>
                    <a:pt x="377" y="339"/>
                  </a:lnTo>
                  <a:lnTo>
                    <a:pt x="362" y="338"/>
                  </a:lnTo>
                  <a:lnTo>
                    <a:pt x="338" y="331"/>
                  </a:lnTo>
                  <a:lnTo>
                    <a:pt x="329" y="327"/>
                  </a:lnTo>
                  <a:lnTo>
                    <a:pt x="313" y="322"/>
                  </a:lnTo>
                  <a:lnTo>
                    <a:pt x="297" y="317"/>
                  </a:lnTo>
                  <a:lnTo>
                    <a:pt x="280" y="315"/>
                  </a:lnTo>
                  <a:lnTo>
                    <a:pt x="260" y="324"/>
                  </a:lnTo>
                  <a:lnTo>
                    <a:pt x="246" y="340"/>
                  </a:lnTo>
                  <a:lnTo>
                    <a:pt x="131" y="340"/>
                  </a:lnTo>
                </a:path>
              </a:pathLst>
            </a:custGeom>
            <a:solidFill>
              <a:schemeClr val="bg1"/>
            </a:solidFill>
            <a:ln>
              <a:noFill/>
            </a:ln>
            <a:effectLst>
              <a:prstShdw prst="shdw17" dist="17961" dir="2700000">
                <a:schemeClr val="bg1">
                  <a:gamma/>
                  <a:shade val="60000"/>
                  <a:invGamma/>
                </a:schemeClr>
              </a:prstShdw>
            </a:effectLst>
            <a:extLst>
              <a:ext uri="{91240B29-F687-4F45-9708-019B960494DF}">
                <a14:hiddenLine xmlns:a14="http://schemas.microsoft.com/office/drawing/2010/main" w="9525" cap="rnd">
                  <a:solidFill>
                    <a:schemeClr val="tx1"/>
                  </a:solidFill>
                  <a:round/>
                  <a:headEnd/>
                  <a:tailEnd/>
                </a14:hiddenLine>
              </a:ext>
            </a:extLst>
          </p:spPr>
          <p:txBody>
            <a:bodyPr/>
            <a:lstStyle/>
            <a:p>
              <a:endParaRPr lang="en-US" dirty="0"/>
            </a:p>
          </p:txBody>
        </p:sp>
      </p:grpSp>
      <p:sp>
        <p:nvSpPr>
          <p:cNvPr id="2067" name="Rectangle 19"/>
          <p:cNvSpPr>
            <a:spLocks noGrp="1" noChangeArrowheads="1"/>
          </p:cNvSpPr>
          <p:nvPr>
            <p:ph type="ctrTitle" sz="quarter"/>
          </p:nvPr>
        </p:nvSpPr>
        <p:spPr>
          <a:xfrm>
            <a:off x="1295400" y="2286000"/>
            <a:ext cx="7772400" cy="1143000"/>
          </a:xfrm>
        </p:spPr>
        <p:txBody>
          <a:bodyPr/>
          <a:lstStyle>
            <a:lvl1pPr>
              <a:defRPr/>
            </a:lvl1pPr>
          </a:lstStyle>
          <a:p>
            <a:pPr lvl="0"/>
            <a:r>
              <a:rPr lang="en-US" noProof="0" smtClean="0"/>
              <a:t>Click to edit Master title style</a:t>
            </a:r>
            <a:endParaRPr lang="en-US" noProof="0" dirty="0" smtClean="0"/>
          </a:p>
        </p:txBody>
      </p:sp>
      <p:sp>
        <p:nvSpPr>
          <p:cNvPr id="2068" name="Rectangle 20"/>
          <p:cNvSpPr>
            <a:spLocks noGrp="1" noChangeArrowheads="1"/>
          </p:cNvSpPr>
          <p:nvPr>
            <p:ph type="subTitle" sz="quarter" idx="1"/>
          </p:nvPr>
        </p:nvSpPr>
        <p:spPr>
          <a:xfrm>
            <a:off x="2057400" y="3810000"/>
            <a:ext cx="6400800" cy="1752600"/>
          </a:xfrm>
        </p:spPr>
        <p:txBody>
          <a:bodyPr/>
          <a:lstStyle>
            <a:lvl1pPr marL="0" indent="0" algn="ctr">
              <a:buFontTx/>
              <a:buNone/>
              <a:defRPr/>
            </a:lvl1pPr>
          </a:lstStyle>
          <a:p>
            <a:pPr lvl="0"/>
            <a:r>
              <a:rPr lang="en-US" noProof="0" smtClean="0"/>
              <a:t>Click to edit Master subtitle style</a:t>
            </a:r>
          </a:p>
        </p:txBody>
      </p:sp>
      <p:sp>
        <p:nvSpPr>
          <p:cNvPr id="2069" name="Rectangle 21"/>
          <p:cNvSpPr>
            <a:spLocks noGrp="1" noChangeArrowheads="1"/>
          </p:cNvSpPr>
          <p:nvPr>
            <p:ph type="dt" sz="quarter" idx="2"/>
          </p:nvPr>
        </p:nvSpPr>
        <p:spPr/>
        <p:txBody>
          <a:bodyPr/>
          <a:lstStyle>
            <a:lvl1pPr>
              <a:defRPr/>
            </a:lvl1pPr>
          </a:lstStyle>
          <a:p>
            <a:endParaRPr lang="en-US" dirty="0"/>
          </a:p>
        </p:txBody>
      </p:sp>
      <p:sp>
        <p:nvSpPr>
          <p:cNvPr id="2070" name="Rectangle 22"/>
          <p:cNvSpPr>
            <a:spLocks noGrp="1" noChangeArrowheads="1"/>
          </p:cNvSpPr>
          <p:nvPr>
            <p:ph type="ftr" sz="quarter" idx="3"/>
          </p:nvPr>
        </p:nvSpPr>
        <p:spPr/>
        <p:txBody>
          <a:bodyPr/>
          <a:lstStyle>
            <a:lvl1pPr>
              <a:defRPr/>
            </a:lvl1pPr>
          </a:lstStyle>
          <a:p>
            <a:endParaRPr lang="en-US" dirty="0"/>
          </a:p>
        </p:txBody>
      </p:sp>
      <p:sp>
        <p:nvSpPr>
          <p:cNvPr id="2071" name="Rectangle 23"/>
          <p:cNvSpPr>
            <a:spLocks noGrp="1" noChangeArrowheads="1"/>
          </p:cNvSpPr>
          <p:nvPr>
            <p:ph type="sldNum" sz="quarter" idx="4"/>
          </p:nvPr>
        </p:nvSpPr>
        <p:spPr/>
        <p:txBody>
          <a:bodyPr/>
          <a:lstStyle>
            <a:lvl1pPr>
              <a:defRPr/>
            </a:lvl1pPr>
          </a:lstStyle>
          <a:p>
            <a:fld id="{ABAD2830-F273-4060-86D4-4212F8838728}" type="slidenum">
              <a:rPr lang="en-US"/>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48186030-5CC8-4862-BD32-64EE76B21CF8}" type="slidenum">
              <a:rPr lang="en-US"/>
              <a:pPr/>
              <a:t>‹#›</a:t>
            </a:fld>
            <a:endParaRPr lang="en-US" dirty="0"/>
          </a:p>
        </p:txBody>
      </p:sp>
    </p:spTree>
    <p:extLst>
      <p:ext uri="{BB962C8B-B14F-4D97-AF65-F5344CB8AC3E}">
        <p14:creationId xmlns:p14="http://schemas.microsoft.com/office/powerpoint/2010/main" val="42431732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96125" y="609600"/>
            <a:ext cx="1946275"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54125" y="609600"/>
            <a:ext cx="56896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A8DE86A5-5193-4F6E-B814-5140BB00CB2F}" type="slidenum">
              <a:rPr lang="en-US"/>
              <a:pPr/>
              <a:t>‹#›</a:t>
            </a:fld>
            <a:endParaRPr lang="en-US" dirty="0"/>
          </a:p>
        </p:txBody>
      </p:sp>
    </p:spTree>
    <p:extLst>
      <p:ext uri="{BB962C8B-B14F-4D97-AF65-F5344CB8AC3E}">
        <p14:creationId xmlns:p14="http://schemas.microsoft.com/office/powerpoint/2010/main" val="24064652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49AED484-F614-4F83-9E0A-076B4E5CA0E7}" type="slidenum">
              <a:rPr lang="en-US"/>
              <a:pPr/>
              <a:t>‹#›</a:t>
            </a:fld>
            <a:endParaRPr lang="en-US" dirty="0"/>
          </a:p>
        </p:txBody>
      </p:sp>
    </p:spTree>
    <p:extLst>
      <p:ext uri="{BB962C8B-B14F-4D97-AF65-F5344CB8AC3E}">
        <p14:creationId xmlns:p14="http://schemas.microsoft.com/office/powerpoint/2010/main" val="39936448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0AB13AC2-A539-44A5-A75A-C18879A01690}" type="slidenum">
              <a:rPr lang="en-US"/>
              <a:pPr/>
              <a:t>‹#›</a:t>
            </a:fld>
            <a:endParaRPr lang="en-US" dirty="0"/>
          </a:p>
        </p:txBody>
      </p:sp>
    </p:spTree>
    <p:extLst>
      <p:ext uri="{BB962C8B-B14F-4D97-AF65-F5344CB8AC3E}">
        <p14:creationId xmlns:p14="http://schemas.microsoft.com/office/powerpoint/2010/main" val="16328507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54125"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16525"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896CBDDE-ADDB-4969-B498-C64558BF0988}" type="slidenum">
              <a:rPr lang="en-US"/>
              <a:pPr/>
              <a:t>‹#›</a:t>
            </a:fld>
            <a:endParaRPr lang="en-US" dirty="0"/>
          </a:p>
        </p:txBody>
      </p:sp>
    </p:spTree>
    <p:extLst>
      <p:ext uri="{BB962C8B-B14F-4D97-AF65-F5344CB8AC3E}">
        <p14:creationId xmlns:p14="http://schemas.microsoft.com/office/powerpoint/2010/main" val="33051260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dirty="0"/>
          </a:p>
        </p:txBody>
      </p:sp>
      <p:sp>
        <p:nvSpPr>
          <p:cNvPr id="8" name="Footer Placeholder 7"/>
          <p:cNvSpPr>
            <a:spLocks noGrp="1"/>
          </p:cNvSpPr>
          <p:nvPr>
            <p:ph type="ftr" sz="quarter" idx="11"/>
          </p:nvPr>
        </p:nvSpPr>
        <p:spPr/>
        <p:txBody>
          <a:bodyPr/>
          <a:lstStyle>
            <a:lvl1pPr>
              <a:defRPr/>
            </a:lvl1pPr>
          </a:lstStyle>
          <a:p>
            <a:endParaRPr lang="en-US" dirty="0"/>
          </a:p>
        </p:txBody>
      </p:sp>
      <p:sp>
        <p:nvSpPr>
          <p:cNvPr id="9" name="Slide Number Placeholder 8"/>
          <p:cNvSpPr>
            <a:spLocks noGrp="1"/>
          </p:cNvSpPr>
          <p:nvPr>
            <p:ph type="sldNum" sz="quarter" idx="12"/>
          </p:nvPr>
        </p:nvSpPr>
        <p:spPr/>
        <p:txBody>
          <a:bodyPr/>
          <a:lstStyle>
            <a:lvl1pPr>
              <a:defRPr/>
            </a:lvl1pPr>
          </a:lstStyle>
          <a:p>
            <a:fld id="{F199A621-527F-4419-8114-66700E9D8B3C}" type="slidenum">
              <a:rPr lang="en-US"/>
              <a:pPr/>
              <a:t>‹#›</a:t>
            </a:fld>
            <a:endParaRPr lang="en-US" dirty="0"/>
          </a:p>
        </p:txBody>
      </p:sp>
    </p:spTree>
    <p:extLst>
      <p:ext uri="{BB962C8B-B14F-4D97-AF65-F5344CB8AC3E}">
        <p14:creationId xmlns:p14="http://schemas.microsoft.com/office/powerpoint/2010/main" val="8858562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dirty="0"/>
          </a:p>
        </p:txBody>
      </p:sp>
      <p:sp>
        <p:nvSpPr>
          <p:cNvPr id="4" name="Footer Placeholder 3"/>
          <p:cNvSpPr>
            <a:spLocks noGrp="1"/>
          </p:cNvSpPr>
          <p:nvPr>
            <p:ph type="ftr" sz="quarter" idx="11"/>
          </p:nvPr>
        </p:nvSpPr>
        <p:spPr/>
        <p:txBody>
          <a:bodyPr/>
          <a:lstStyle>
            <a:lvl1pPr>
              <a:defRPr/>
            </a:lvl1pPr>
          </a:lstStyle>
          <a:p>
            <a:endParaRPr lang="en-US" dirty="0"/>
          </a:p>
        </p:txBody>
      </p:sp>
      <p:sp>
        <p:nvSpPr>
          <p:cNvPr id="5" name="Slide Number Placeholder 4"/>
          <p:cNvSpPr>
            <a:spLocks noGrp="1"/>
          </p:cNvSpPr>
          <p:nvPr>
            <p:ph type="sldNum" sz="quarter" idx="12"/>
          </p:nvPr>
        </p:nvSpPr>
        <p:spPr/>
        <p:txBody>
          <a:bodyPr/>
          <a:lstStyle>
            <a:lvl1pPr>
              <a:defRPr/>
            </a:lvl1pPr>
          </a:lstStyle>
          <a:p>
            <a:fld id="{05DA4931-8AD3-4F39-AFC6-75B298129106}" type="slidenum">
              <a:rPr lang="en-US"/>
              <a:pPr/>
              <a:t>‹#›</a:t>
            </a:fld>
            <a:endParaRPr lang="en-US" dirty="0"/>
          </a:p>
        </p:txBody>
      </p:sp>
    </p:spTree>
    <p:extLst>
      <p:ext uri="{BB962C8B-B14F-4D97-AF65-F5344CB8AC3E}">
        <p14:creationId xmlns:p14="http://schemas.microsoft.com/office/powerpoint/2010/main" val="41571939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dirty="0"/>
          </a:p>
        </p:txBody>
      </p:sp>
      <p:sp>
        <p:nvSpPr>
          <p:cNvPr id="3" name="Footer Placeholder 2"/>
          <p:cNvSpPr>
            <a:spLocks noGrp="1"/>
          </p:cNvSpPr>
          <p:nvPr>
            <p:ph type="ftr" sz="quarter" idx="11"/>
          </p:nvPr>
        </p:nvSpPr>
        <p:spPr/>
        <p:txBody>
          <a:bodyPr/>
          <a:lstStyle>
            <a:lvl1pPr>
              <a:defRPr/>
            </a:lvl1pPr>
          </a:lstStyle>
          <a:p>
            <a:endParaRPr lang="en-US" dirty="0"/>
          </a:p>
        </p:txBody>
      </p:sp>
      <p:sp>
        <p:nvSpPr>
          <p:cNvPr id="4" name="Slide Number Placeholder 3"/>
          <p:cNvSpPr>
            <a:spLocks noGrp="1"/>
          </p:cNvSpPr>
          <p:nvPr>
            <p:ph type="sldNum" sz="quarter" idx="12"/>
          </p:nvPr>
        </p:nvSpPr>
        <p:spPr/>
        <p:txBody>
          <a:bodyPr/>
          <a:lstStyle>
            <a:lvl1pPr>
              <a:defRPr/>
            </a:lvl1pPr>
          </a:lstStyle>
          <a:p>
            <a:fld id="{E9BF9D10-0EE8-4FE1-A679-2758A24CF54E}" type="slidenum">
              <a:rPr lang="en-US"/>
              <a:pPr/>
              <a:t>‹#›</a:t>
            </a:fld>
            <a:endParaRPr lang="en-US" dirty="0"/>
          </a:p>
        </p:txBody>
      </p:sp>
    </p:spTree>
    <p:extLst>
      <p:ext uri="{BB962C8B-B14F-4D97-AF65-F5344CB8AC3E}">
        <p14:creationId xmlns:p14="http://schemas.microsoft.com/office/powerpoint/2010/main" val="34476264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2C72B9CC-8F96-454A-86EE-0F0157364D54}" type="slidenum">
              <a:rPr lang="en-US"/>
              <a:pPr/>
              <a:t>‹#›</a:t>
            </a:fld>
            <a:endParaRPr lang="en-US" dirty="0"/>
          </a:p>
        </p:txBody>
      </p:sp>
    </p:spTree>
    <p:extLst>
      <p:ext uri="{BB962C8B-B14F-4D97-AF65-F5344CB8AC3E}">
        <p14:creationId xmlns:p14="http://schemas.microsoft.com/office/powerpoint/2010/main" val="29562179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F6DDDB1C-7DF6-4C06-BC2C-8CA3CB84B2E6}" type="slidenum">
              <a:rPr lang="en-US"/>
              <a:pPr/>
              <a:t>‹#›</a:t>
            </a:fld>
            <a:endParaRPr lang="en-US" dirty="0"/>
          </a:p>
        </p:txBody>
      </p:sp>
    </p:spTree>
    <p:extLst>
      <p:ext uri="{BB962C8B-B14F-4D97-AF65-F5344CB8AC3E}">
        <p14:creationId xmlns:p14="http://schemas.microsoft.com/office/powerpoint/2010/main" val="18648760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42" name="Group 18"/>
          <p:cNvGrpSpPr>
            <a:grpSpLocks/>
          </p:cNvGrpSpPr>
          <p:nvPr/>
        </p:nvGrpSpPr>
        <p:grpSpPr bwMode="auto">
          <a:xfrm>
            <a:off x="-17463" y="-20638"/>
            <a:ext cx="9159876" cy="6878638"/>
            <a:chOff x="-11" y="-13"/>
            <a:chExt cx="5770" cy="4333"/>
          </a:xfrm>
        </p:grpSpPr>
        <p:sp>
          <p:nvSpPr>
            <p:cNvPr id="1026" name="Rectangle 2"/>
            <p:cNvSpPr>
              <a:spLocks noChangeArrowheads="1"/>
            </p:cNvSpPr>
            <p:nvPr/>
          </p:nvSpPr>
          <p:spPr bwMode="hidden">
            <a:xfrm>
              <a:off x="1008" y="0"/>
              <a:ext cx="4751" cy="4319"/>
            </a:xfrm>
            <a:prstGeom prst="rect">
              <a:avLst/>
            </a:prstGeom>
            <a:gradFill rotWithShape="0">
              <a:gsLst>
                <a:gs pos="0">
                  <a:schemeClr val="folHlink"/>
                </a:gs>
                <a:gs pos="100000">
                  <a:schemeClr val="bg1"/>
                </a:gs>
              </a:gsLst>
              <a:path path="rect">
                <a:fillToRect l="100000" t="10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027" name="Rectangle 3"/>
            <p:cNvSpPr>
              <a:spLocks noChangeArrowheads="1"/>
            </p:cNvSpPr>
            <p:nvPr/>
          </p:nvSpPr>
          <p:spPr bwMode="hidden">
            <a:xfrm>
              <a:off x="0" y="0"/>
              <a:ext cx="912" cy="3984"/>
            </a:xfrm>
            <a:prstGeom prst="rect">
              <a:avLst/>
            </a:prstGeom>
            <a:gradFill rotWithShape="0">
              <a:gsLst>
                <a:gs pos="0">
                  <a:schemeClr val="bg2"/>
                </a:gs>
                <a:gs pos="100000">
                  <a:schemeClr val="bg1"/>
                </a:gs>
              </a:gsLst>
              <a:path path="rect">
                <a:fillToRect r="100000" b="10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028" name="Freeform 4"/>
            <p:cNvSpPr>
              <a:spLocks/>
            </p:cNvSpPr>
            <p:nvPr/>
          </p:nvSpPr>
          <p:spPr bwMode="grayWhite">
            <a:xfrm>
              <a:off x="77" y="83"/>
              <a:ext cx="447" cy="520"/>
            </a:xfrm>
            <a:custGeom>
              <a:avLst/>
              <a:gdLst>
                <a:gd name="T0" fmla="*/ 254 w 447"/>
                <a:gd name="T1" fmla="*/ 495 h 520"/>
                <a:gd name="T2" fmla="*/ 245 w 447"/>
                <a:gd name="T3" fmla="*/ 454 h 520"/>
                <a:gd name="T4" fmla="*/ 230 w 447"/>
                <a:gd name="T5" fmla="*/ 417 h 520"/>
                <a:gd name="T6" fmla="*/ 193 w 447"/>
                <a:gd name="T7" fmla="*/ 402 h 520"/>
                <a:gd name="T8" fmla="*/ 150 w 447"/>
                <a:gd name="T9" fmla="*/ 412 h 520"/>
                <a:gd name="T10" fmla="*/ 112 w 447"/>
                <a:gd name="T11" fmla="*/ 417 h 520"/>
                <a:gd name="T12" fmla="*/ 93 w 447"/>
                <a:gd name="T13" fmla="*/ 399 h 520"/>
                <a:gd name="T14" fmla="*/ 81 w 447"/>
                <a:gd name="T15" fmla="*/ 370 h 520"/>
                <a:gd name="T16" fmla="*/ 75 w 447"/>
                <a:gd name="T17" fmla="*/ 339 h 520"/>
                <a:gd name="T18" fmla="*/ 76 w 447"/>
                <a:gd name="T19" fmla="*/ 309 h 520"/>
                <a:gd name="T20" fmla="*/ 106 w 447"/>
                <a:gd name="T21" fmla="*/ 300 h 520"/>
                <a:gd name="T22" fmla="*/ 146 w 447"/>
                <a:gd name="T23" fmla="*/ 307 h 520"/>
                <a:gd name="T24" fmla="*/ 175 w 447"/>
                <a:gd name="T25" fmla="*/ 294 h 520"/>
                <a:gd name="T26" fmla="*/ 186 w 447"/>
                <a:gd name="T27" fmla="*/ 273 h 520"/>
                <a:gd name="T28" fmla="*/ 189 w 447"/>
                <a:gd name="T29" fmla="*/ 246 h 520"/>
                <a:gd name="T30" fmla="*/ 188 w 447"/>
                <a:gd name="T31" fmla="*/ 219 h 520"/>
                <a:gd name="T32" fmla="*/ 178 w 447"/>
                <a:gd name="T33" fmla="*/ 191 h 520"/>
                <a:gd name="T34" fmla="*/ 153 w 447"/>
                <a:gd name="T35" fmla="*/ 171 h 520"/>
                <a:gd name="T36" fmla="*/ 123 w 447"/>
                <a:gd name="T37" fmla="*/ 172 h 520"/>
                <a:gd name="T38" fmla="*/ 93 w 447"/>
                <a:gd name="T39" fmla="*/ 185 h 520"/>
                <a:gd name="T40" fmla="*/ 64 w 447"/>
                <a:gd name="T41" fmla="*/ 194 h 520"/>
                <a:gd name="T42" fmla="*/ 34 w 447"/>
                <a:gd name="T43" fmla="*/ 185 h 520"/>
                <a:gd name="T44" fmla="*/ 19 w 447"/>
                <a:gd name="T45" fmla="*/ 166 h 520"/>
                <a:gd name="T46" fmla="*/ 9 w 447"/>
                <a:gd name="T47" fmla="*/ 146 h 520"/>
                <a:gd name="T48" fmla="*/ 2 w 447"/>
                <a:gd name="T49" fmla="*/ 122 h 520"/>
                <a:gd name="T50" fmla="*/ 0 w 447"/>
                <a:gd name="T51" fmla="*/ 98 h 520"/>
                <a:gd name="T52" fmla="*/ 387 w 447"/>
                <a:gd name="T53" fmla="*/ 12 h 520"/>
                <a:gd name="T54" fmla="*/ 399 w 447"/>
                <a:gd name="T55" fmla="*/ 41 h 520"/>
                <a:gd name="T56" fmla="*/ 406 w 447"/>
                <a:gd name="T57" fmla="*/ 74 h 520"/>
                <a:gd name="T58" fmla="*/ 411 w 447"/>
                <a:gd name="T59" fmla="*/ 107 h 520"/>
                <a:gd name="T60" fmla="*/ 396 w 447"/>
                <a:gd name="T61" fmla="*/ 141 h 520"/>
                <a:gd name="T62" fmla="*/ 375 w 447"/>
                <a:gd name="T63" fmla="*/ 144 h 520"/>
                <a:gd name="T64" fmla="*/ 354 w 447"/>
                <a:gd name="T65" fmla="*/ 141 h 520"/>
                <a:gd name="T66" fmla="*/ 332 w 447"/>
                <a:gd name="T67" fmla="*/ 137 h 520"/>
                <a:gd name="T68" fmla="*/ 307 w 447"/>
                <a:gd name="T69" fmla="*/ 141 h 520"/>
                <a:gd name="T70" fmla="*/ 286 w 447"/>
                <a:gd name="T71" fmla="*/ 166 h 520"/>
                <a:gd name="T72" fmla="*/ 285 w 447"/>
                <a:gd name="T73" fmla="*/ 199 h 520"/>
                <a:gd name="T74" fmla="*/ 289 w 447"/>
                <a:gd name="T75" fmla="*/ 222 h 520"/>
                <a:gd name="T76" fmla="*/ 295 w 447"/>
                <a:gd name="T77" fmla="*/ 247 h 520"/>
                <a:gd name="T78" fmla="*/ 308 w 447"/>
                <a:gd name="T79" fmla="*/ 268 h 520"/>
                <a:gd name="T80" fmla="*/ 332 w 447"/>
                <a:gd name="T81" fmla="*/ 282 h 520"/>
                <a:gd name="T82" fmla="*/ 357 w 447"/>
                <a:gd name="T83" fmla="*/ 282 h 520"/>
                <a:gd name="T84" fmla="*/ 379 w 447"/>
                <a:gd name="T85" fmla="*/ 272 h 520"/>
                <a:gd name="T86" fmla="*/ 402 w 447"/>
                <a:gd name="T87" fmla="*/ 262 h 520"/>
                <a:gd name="T88" fmla="*/ 426 w 447"/>
                <a:gd name="T89" fmla="*/ 265 h 520"/>
                <a:gd name="T90" fmla="*/ 436 w 447"/>
                <a:gd name="T91" fmla="*/ 287 h 520"/>
                <a:gd name="T92" fmla="*/ 442 w 447"/>
                <a:gd name="T93" fmla="*/ 312 h 520"/>
                <a:gd name="T94" fmla="*/ 444 w 447"/>
                <a:gd name="T95" fmla="*/ 338 h 520"/>
                <a:gd name="T96" fmla="*/ 436 w 447"/>
                <a:gd name="T97" fmla="*/ 358 h 520"/>
                <a:gd name="T98" fmla="*/ 397 w 447"/>
                <a:gd name="T99" fmla="*/ 366 h 520"/>
                <a:gd name="T100" fmla="*/ 363 w 447"/>
                <a:gd name="T101" fmla="*/ 380 h 520"/>
                <a:gd name="T102" fmla="*/ 347 w 447"/>
                <a:gd name="T103" fmla="*/ 406 h 520"/>
                <a:gd name="T104" fmla="*/ 353 w 447"/>
                <a:gd name="T105" fmla="*/ 437 h 520"/>
                <a:gd name="T106" fmla="*/ 372 w 447"/>
                <a:gd name="T107" fmla="*/ 464 h 520"/>
                <a:gd name="T108" fmla="*/ 369 w 447"/>
                <a:gd name="T109" fmla="*/ 492 h 520"/>
                <a:gd name="T110" fmla="*/ 347 w 447"/>
                <a:gd name="T111" fmla="*/ 503 h 520"/>
                <a:gd name="T112" fmla="*/ 323 w 447"/>
                <a:gd name="T113" fmla="*/ 511 h 520"/>
                <a:gd name="T114" fmla="*/ 298 w 447"/>
                <a:gd name="T115" fmla="*/ 516 h 520"/>
                <a:gd name="T116" fmla="*/ 272 w 447"/>
                <a:gd name="T117" fmla="*/ 519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47" h="520">
                  <a:moveTo>
                    <a:pt x="272" y="519"/>
                  </a:moveTo>
                  <a:lnTo>
                    <a:pt x="265" y="512"/>
                  </a:lnTo>
                  <a:lnTo>
                    <a:pt x="259" y="505"/>
                  </a:lnTo>
                  <a:lnTo>
                    <a:pt x="254" y="495"/>
                  </a:lnTo>
                  <a:lnTo>
                    <a:pt x="252" y="486"/>
                  </a:lnTo>
                  <a:lnTo>
                    <a:pt x="248" y="475"/>
                  </a:lnTo>
                  <a:lnTo>
                    <a:pt x="246" y="465"/>
                  </a:lnTo>
                  <a:lnTo>
                    <a:pt x="245" y="454"/>
                  </a:lnTo>
                  <a:lnTo>
                    <a:pt x="242" y="444"/>
                  </a:lnTo>
                  <a:lnTo>
                    <a:pt x="239" y="434"/>
                  </a:lnTo>
                  <a:lnTo>
                    <a:pt x="235" y="425"/>
                  </a:lnTo>
                  <a:lnTo>
                    <a:pt x="230" y="417"/>
                  </a:lnTo>
                  <a:lnTo>
                    <a:pt x="223" y="411"/>
                  </a:lnTo>
                  <a:lnTo>
                    <a:pt x="215" y="406"/>
                  </a:lnTo>
                  <a:lnTo>
                    <a:pt x="205" y="403"/>
                  </a:lnTo>
                  <a:lnTo>
                    <a:pt x="193" y="402"/>
                  </a:lnTo>
                  <a:lnTo>
                    <a:pt x="177" y="403"/>
                  </a:lnTo>
                  <a:lnTo>
                    <a:pt x="168" y="407"/>
                  </a:lnTo>
                  <a:lnTo>
                    <a:pt x="159" y="410"/>
                  </a:lnTo>
                  <a:lnTo>
                    <a:pt x="150" y="412"/>
                  </a:lnTo>
                  <a:lnTo>
                    <a:pt x="140" y="415"/>
                  </a:lnTo>
                  <a:lnTo>
                    <a:pt x="131" y="416"/>
                  </a:lnTo>
                  <a:lnTo>
                    <a:pt x="122" y="417"/>
                  </a:lnTo>
                  <a:lnTo>
                    <a:pt x="112" y="417"/>
                  </a:lnTo>
                  <a:lnTo>
                    <a:pt x="102" y="417"/>
                  </a:lnTo>
                  <a:lnTo>
                    <a:pt x="99" y="412"/>
                  </a:lnTo>
                  <a:lnTo>
                    <a:pt x="96" y="406"/>
                  </a:lnTo>
                  <a:lnTo>
                    <a:pt x="93" y="399"/>
                  </a:lnTo>
                  <a:lnTo>
                    <a:pt x="90" y="393"/>
                  </a:lnTo>
                  <a:lnTo>
                    <a:pt x="87" y="385"/>
                  </a:lnTo>
                  <a:lnTo>
                    <a:pt x="84" y="378"/>
                  </a:lnTo>
                  <a:lnTo>
                    <a:pt x="81" y="370"/>
                  </a:lnTo>
                  <a:lnTo>
                    <a:pt x="79" y="362"/>
                  </a:lnTo>
                  <a:lnTo>
                    <a:pt x="78" y="355"/>
                  </a:lnTo>
                  <a:lnTo>
                    <a:pt x="76" y="347"/>
                  </a:lnTo>
                  <a:lnTo>
                    <a:pt x="75" y="339"/>
                  </a:lnTo>
                  <a:lnTo>
                    <a:pt x="74" y="332"/>
                  </a:lnTo>
                  <a:lnTo>
                    <a:pt x="74" y="324"/>
                  </a:lnTo>
                  <a:lnTo>
                    <a:pt x="75" y="316"/>
                  </a:lnTo>
                  <a:lnTo>
                    <a:pt x="76" y="309"/>
                  </a:lnTo>
                  <a:lnTo>
                    <a:pt x="78" y="302"/>
                  </a:lnTo>
                  <a:lnTo>
                    <a:pt x="87" y="299"/>
                  </a:lnTo>
                  <a:lnTo>
                    <a:pt x="97" y="298"/>
                  </a:lnTo>
                  <a:lnTo>
                    <a:pt x="106" y="300"/>
                  </a:lnTo>
                  <a:lnTo>
                    <a:pt x="116" y="302"/>
                  </a:lnTo>
                  <a:lnTo>
                    <a:pt x="126" y="305"/>
                  </a:lnTo>
                  <a:lnTo>
                    <a:pt x="136" y="306"/>
                  </a:lnTo>
                  <a:lnTo>
                    <a:pt x="146" y="307"/>
                  </a:lnTo>
                  <a:lnTo>
                    <a:pt x="157" y="305"/>
                  </a:lnTo>
                  <a:lnTo>
                    <a:pt x="165" y="302"/>
                  </a:lnTo>
                  <a:lnTo>
                    <a:pt x="170" y="298"/>
                  </a:lnTo>
                  <a:lnTo>
                    <a:pt x="175" y="294"/>
                  </a:lnTo>
                  <a:lnTo>
                    <a:pt x="179" y="290"/>
                  </a:lnTo>
                  <a:lnTo>
                    <a:pt x="182" y="284"/>
                  </a:lnTo>
                  <a:lnTo>
                    <a:pt x="185" y="278"/>
                  </a:lnTo>
                  <a:lnTo>
                    <a:pt x="186" y="273"/>
                  </a:lnTo>
                  <a:lnTo>
                    <a:pt x="187" y="266"/>
                  </a:lnTo>
                  <a:lnTo>
                    <a:pt x="188" y="259"/>
                  </a:lnTo>
                  <a:lnTo>
                    <a:pt x="189" y="253"/>
                  </a:lnTo>
                  <a:lnTo>
                    <a:pt x="189" y="246"/>
                  </a:lnTo>
                  <a:lnTo>
                    <a:pt x="189" y="239"/>
                  </a:lnTo>
                  <a:lnTo>
                    <a:pt x="189" y="232"/>
                  </a:lnTo>
                  <a:lnTo>
                    <a:pt x="189" y="226"/>
                  </a:lnTo>
                  <a:lnTo>
                    <a:pt x="188" y="219"/>
                  </a:lnTo>
                  <a:lnTo>
                    <a:pt x="188" y="213"/>
                  </a:lnTo>
                  <a:lnTo>
                    <a:pt x="186" y="204"/>
                  </a:lnTo>
                  <a:lnTo>
                    <a:pt x="182" y="198"/>
                  </a:lnTo>
                  <a:lnTo>
                    <a:pt x="178" y="191"/>
                  </a:lnTo>
                  <a:lnTo>
                    <a:pt x="173" y="185"/>
                  </a:lnTo>
                  <a:lnTo>
                    <a:pt x="167" y="180"/>
                  </a:lnTo>
                  <a:lnTo>
                    <a:pt x="161" y="176"/>
                  </a:lnTo>
                  <a:lnTo>
                    <a:pt x="153" y="171"/>
                  </a:lnTo>
                  <a:lnTo>
                    <a:pt x="146" y="167"/>
                  </a:lnTo>
                  <a:lnTo>
                    <a:pt x="138" y="167"/>
                  </a:lnTo>
                  <a:lnTo>
                    <a:pt x="130" y="170"/>
                  </a:lnTo>
                  <a:lnTo>
                    <a:pt x="123" y="172"/>
                  </a:lnTo>
                  <a:lnTo>
                    <a:pt x="116" y="175"/>
                  </a:lnTo>
                  <a:lnTo>
                    <a:pt x="108" y="178"/>
                  </a:lnTo>
                  <a:lnTo>
                    <a:pt x="100" y="182"/>
                  </a:lnTo>
                  <a:lnTo>
                    <a:pt x="93" y="185"/>
                  </a:lnTo>
                  <a:lnTo>
                    <a:pt x="86" y="189"/>
                  </a:lnTo>
                  <a:lnTo>
                    <a:pt x="79" y="191"/>
                  </a:lnTo>
                  <a:lnTo>
                    <a:pt x="71" y="194"/>
                  </a:lnTo>
                  <a:lnTo>
                    <a:pt x="64" y="194"/>
                  </a:lnTo>
                  <a:lnTo>
                    <a:pt x="56" y="194"/>
                  </a:lnTo>
                  <a:lnTo>
                    <a:pt x="48" y="193"/>
                  </a:lnTo>
                  <a:lnTo>
                    <a:pt x="41" y="190"/>
                  </a:lnTo>
                  <a:lnTo>
                    <a:pt x="34" y="185"/>
                  </a:lnTo>
                  <a:lnTo>
                    <a:pt x="26" y="179"/>
                  </a:lnTo>
                  <a:lnTo>
                    <a:pt x="24" y="175"/>
                  </a:lnTo>
                  <a:lnTo>
                    <a:pt x="21" y="171"/>
                  </a:lnTo>
                  <a:lnTo>
                    <a:pt x="19" y="166"/>
                  </a:lnTo>
                  <a:lnTo>
                    <a:pt x="15" y="162"/>
                  </a:lnTo>
                  <a:lnTo>
                    <a:pt x="13" y="157"/>
                  </a:lnTo>
                  <a:lnTo>
                    <a:pt x="11" y="151"/>
                  </a:lnTo>
                  <a:lnTo>
                    <a:pt x="9" y="146"/>
                  </a:lnTo>
                  <a:lnTo>
                    <a:pt x="7" y="139"/>
                  </a:lnTo>
                  <a:lnTo>
                    <a:pt x="6" y="134"/>
                  </a:lnTo>
                  <a:lnTo>
                    <a:pt x="4" y="129"/>
                  </a:lnTo>
                  <a:lnTo>
                    <a:pt x="2" y="122"/>
                  </a:lnTo>
                  <a:lnTo>
                    <a:pt x="1" y="116"/>
                  </a:lnTo>
                  <a:lnTo>
                    <a:pt x="0" y="111"/>
                  </a:lnTo>
                  <a:lnTo>
                    <a:pt x="0" y="104"/>
                  </a:lnTo>
                  <a:lnTo>
                    <a:pt x="0" y="98"/>
                  </a:lnTo>
                  <a:lnTo>
                    <a:pt x="0" y="92"/>
                  </a:lnTo>
                  <a:lnTo>
                    <a:pt x="378" y="0"/>
                  </a:lnTo>
                  <a:lnTo>
                    <a:pt x="383" y="5"/>
                  </a:lnTo>
                  <a:lnTo>
                    <a:pt x="387" y="12"/>
                  </a:lnTo>
                  <a:lnTo>
                    <a:pt x="391" y="18"/>
                  </a:lnTo>
                  <a:lnTo>
                    <a:pt x="394" y="26"/>
                  </a:lnTo>
                  <a:lnTo>
                    <a:pt x="397" y="33"/>
                  </a:lnTo>
                  <a:lnTo>
                    <a:pt x="399" y="41"/>
                  </a:lnTo>
                  <a:lnTo>
                    <a:pt x="401" y="49"/>
                  </a:lnTo>
                  <a:lnTo>
                    <a:pt x="403" y="57"/>
                  </a:lnTo>
                  <a:lnTo>
                    <a:pt x="405" y="65"/>
                  </a:lnTo>
                  <a:lnTo>
                    <a:pt x="406" y="74"/>
                  </a:lnTo>
                  <a:lnTo>
                    <a:pt x="407" y="82"/>
                  </a:lnTo>
                  <a:lnTo>
                    <a:pt x="408" y="91"/>
                  </a:lnTo>
                  <a:lnTo>
                    <a:pt x="410" y="99"/>
                  </a:lnTo>
                  <a:lnTo>
                    <a:pt x="411" y="107"/>
                  </a:lnTo>
                  <a:lnTo>
                    <a:pt x="412" y="115"/>
                  </a:lnTo>
                  <a:lnTo>
                    <a:pt x="413" y="123"/>
                  </a:lnTo>
                  <a:lnTo>
                    <a:pt x="401" y="138"/>
                  </a:lnTo>
                  <a:lnTo>
                    <a:pt x="396" y="141"/>
                  </a:lnTo>
                  <a:lnTo>
                    <a:pt x="391" y="143"/>
                  </a:lnTo>
                  <a:lnTo>
                    <a:pt x="386" y="144"/>
                  </a:lnTo>
                  <a:lnTo>
                    <a:pt x="380" y="144"/>
                  </a:lnTo>
                  <a:lnTo>
                    <a:pt x="375" y="144"/>
                  </a:lnTo>
                  <a:lnTo>
                    <a:pt x="370" y="144"/>
                  </a:lnTo>
                  <a:lnTo>
                    <a:pt x="365" y="143"/>
                  </a:lnTo>
                  <a:lnTo>
                    <a:pt x="359" y="142"/>
                  </a:lnTo>
                  <a:lnTo>
                    <a:pt x="354" y="141"/>
                  </a:lnTo>
                  <a:lnTo>
                    <a:pt x="348" y="139"/>
                  </a:lnTo>
                  <a:lnTo>
                    <a:pt x="343" y="139"/>
                  </a:lnTo>
                  <a:lnTo>
                    <a:pt x="338" y="138"/>
                  </a:lnTo>
                  <a:lnTo>
                    <a:pt x="332" y="137"/>
                  </a:lnTo>
                  <a:lnTo>
                    <a:pt x="326" y="136"/>
                  </a:lnTo>
                  <a:lnTo>
                    <a:pt x="320" y="137"/>
                  </a:lnTo>
                  <a:lnTo>
                    <a:pt x="314" y="138"/>
                  </a:lnTo>
                  <a:lnTo>
                    <a:pt x="307" y="141"/>
                  </a:lnTo>
                  <a:lnTo>
                    <a:pt x="301" y="146"/>
                  </a:lnTo>
                  <a:lnTo>
                    <a:pt x="295" y="152"/>
                  </a:lnTo>
                  <a:lnTo>
                    <a:pt x="290" y="159"/>
                  </a:lnTo>
                  <a:lnTo>
                    <a:pt x="286" y="166"/>
                  </a:lnTo>
                  <a:lnTo>
                    <a:pt x="284" y="175"/>
                  </a:lnTo>
                  <a:lnTo>
                    <a:pt x="282" y="184"/>
                  </a:lnTo>
                  <a:lnTo>
                    <a:pt x="283" y="194"/>
                  </a:lnTo>
                  <a:lnTo>
                    <a:pt x="285" y="199"/>
                  </a:lnTo>
                  <a:lnTo>
                    <a:pt x="286" y="204"/>
                  </a:lnTo>
                  <a:lnTo>
                    <a:pt x="286" y="210"/>
                  </a:lnTo>
                  <a:lnTo>
                    <a:pt x="287" y="217"/>
                  </a:lnTo>
                  <a:lnTo>
                    <a:pt x="289" y="222"/>
                  </a:lnTo>
                  <a:lnTo>
                    <a:pt x="290" y="229"/>
                  </a:lnTo>
                  <a:lnTo>
                    <a:pt x="292" y="235"/>
                  </a:lnTo>
                  <a:lnTo>
                    <a:pt x="293" y="241"/>
                  </a:lnTo>
                  <a:lnTo>
                    <a:pt x="295" y="247"/>
                  </a:lnTo>
                  <a:lnTo>
                    <a:pt x="298" y="253"/>
                  </a:lnTo>
                  <a:lnTo>
                    <a:pt x="300" y="259"/>
                  </a:lnTo>
                  <a:lnTo>
                    <a:pt x="304" y="264"/>
                  </a:lnTo>
                  <a:lnTo>
                    <a:pt x="308" y="268"/>
                  </a:lnTo>
                  <a:lnTo>
                    <a:pt x="313" y="273"/>
                  </a:lnTo>
                  <a:lnTo>
                    <a:pt x="319" y="276"/>
                  </a:lnTo>
                  <a:lnTo>
                    <a:pt x="326" y="279"/>
                  </a:lnTo>
                  <a:lnTo>
                    <a:pt x="332" y="282"/>
                  </a:lnTo>
                  <a:lnTo>
                    <a:pt x="339" y="284"/>
                  </a:lnTo>
                  <a:lnTo>
                    <a:pt x="345" y="284"/>
                  </a:lnTo>
                  <a:lnTo>
                    <a:pt x="351" y="284"/>
                  </a:lnTo>
                  <a:lnTo>
                    <a:pt x="357" y="282"/>
                  </a:lnTo>
                  <a:lnTo>
                    <a:pt x="362" y="280"/>
                  </a:lnTo>
                  <a:lnTo>
                    <a:pt x="367" y="278"/>
                  </a:lnTo>
                  <a:lnTo>
                    <a:pt x="373" y="274"/>
                  </a:lnTo>
                  <a:lnTo>
                    <a:pt x="379" y="272"/>
                  </a:lnTo>
                  <a:lnTo>
                    <a:pt x="385" y="268"/>
                  </a:lnTo>
                  <a:lnTo>
                    <a:pt x="390" y="266"/>
                  </a:lnTo>
                  <a:lnTo>
                    <a:pt x="396" y="264"/>
                  </a:lnTo>
                  <a:lnTo>
                    <a:pt x="402" y="262"/>
                  </a:lnTo>
                  <a:lnTo>
                    <a:pt x="407" y="260"/>
                  </a:lnTo>
                  <a:lnTo>
                    <a:pt x="414" y="260"/>
                  </a:lnTo>
                  <a:lnTo>
                    <a:pt x="420" y="261"/>
                  </a:lnTo>
                  <a:lnTo>
                    <a:pt x="426" y="265"/>
                  </a:lnTo>
                  <a:lnTo>
                    <a:pt x="429" y="270"/>
                  </a:lnTo>
                  <a:lnTo>
                    <a:pt x="432" y="275"/>
                  </a:lnTo>
                  <a:lnTo>
                    <a:pt x="434" y="281"/>
                  </a:lnTo>
                  <a:lnTo>
                    <a:pt x="436" y="287"/>
                  </a:lnTo>
                  <a:lnTo>
                    <a:pt x="439" y="292"/>
                  </a:lnTo>
                  <a:lnTo>
                    <a:pt x="439" y="299"/>
                  </a:lnTo>
                  <a:lnTo>
                    <a:pt x="440" y="305"/>
                  </a:lnTo>
                  <a:lnTo>
                    <a:pt x="442" y="312"/>
                  </a:lnTo>
                  <a:lnTo>
                    <a:pt x="442" y="319"/>
                  </a:lnTo>
                  <a:lnTo>
                    <a:pt x="443" y="325"/>
                  </a:lnTo>
                  <a:lnTo>
                    <a:pt x="443" y="332"/>
                  </a:lnTo>
                  <a:lnTo>
                    <a:pt x="444" y="338"/>
                  </a:lnTo>
                  <a:lnTo>
                    <a:pt x="445" y="345"/>
                  </a:lnTo>
                  <a:lnTo>
                    <a:pt x="445" y="352"/>
                  </a:lnTo>
                  <a:lnTo>
                    <a:pt x="446" y="358"/>
                  </a:lnTo>
                  <a:lnTo>
                    <a:pt x="436" y="358"/>
                  </a:lnTo>
                  <a:lnTo>
                    <a:pt x="426" y="359"/>
                  </a:lnTo>
                  <a:lnTo>
                    <a:pt x="417" y="361"/>
                  </a:lnTo>
                  <a:lnTo>
                    <a:pt x="406" y="363"/>
                  </a:lnTo>
                  <a:lnTo>
                    <a:pt x="397" y="366"/>
                  </a:lnTo>
                  <a:lnTo>
                    <a:pt x="386" y="369"/>
                  </a:lnTo>
                  <a:lnTo>
                    <a:pt x="377" y="372"/>
                  </a:lnTo>
                  <a:lnTo>
                    <a:pt x="366" y="377"/>
                  </a:lnTo>
                  <a:lnTo>
                    <a:pt x="363" y="380"/>
                  </a:lnTo>
                  <a:lnTo>
                    <a:pt x="359" y="385"/>
                  </a:lnTo>
                  <a:lnTo>
                    <a:pt x="354" y="391"/>
                  </a:lnTo>
                  <a:lnTo>
                    <a:pt x="351" y="398"/>
                  </a:lnTo>
                  <a:lnTo>
                    <a:pt x="347" y="406"/>
                  </a:lnTo>
                  <a:lnTo>
                    <a:pt x="346" y="414"/>
                  </a:lnTo>
                  <a:lnTo>
                    <a:pt x="347" y="421"/>
                  </a:lnTo>
                  <a:lnTo>
                    <a:pt x="350" y="429"/>
                  </a:lnTo>
                  <a:lnTo>
                    <a:pt x="353" y="437"/>
                  </a:lnTo>
                  <a:lnTo>
                    <a:pt x="358" y="444"/>
                  </a:lnTo>
                  <a:lnTo>
                    <a:pt x="363" y="450"/>
                  </a:lnTo>
                  <a:lnTo>
                    <a:pt x="368" y="458"/>
                  </a:lnTo>
                  <a:lnTo>
                    <a:pt x="372" y="464"/>
                  </a:lnTo>
                  <a:lnTo>
                    <a:pt x="374" y="472"/>
                  </a:lnTo>
                  <a:lnTo>
                    <a:pt x="375" y="480"/>
                  </a:lnTo>
                  <a:lnTo>
                    <a:pt x="373" y="489"/>
                  </a:lnTo>
                  <a:lnTo>
                    <a:pt x="369" y="492"/>
                  </a:lnTo>
                  <a:lnTo>
                    <a:pt x="364" y="495"/>
                  </a:lnTo>
                  <a:lnTo>
                    <a:pt x="359" y="498"/>
                  </a:lnTo>
                  <a:lnTo>
                    <a:pt x="353" y="500"/>
                  </a:lnTo>
                  <a:lnTo>
                    <a:pt x="347" y="503"/>
                  </a:lnTo>
                  <a:lnTo>
                    <a:pt x="341" y="505"/>
                  </a:lnTo>
                  <a:lnTo>
                    <a:pt x="336" y="508"/>
                  </a:lnTo>
                  <a:lnTo>
                    <a:pt x="330" y="509"/>
                  </a:lnTo>
                  <a:lnTo>
                    <a:pt x="323" y="511"/>
                  </a:lnTo>
                  <a:lnTo>
                    <a:pt x="317" y="512"/>
                  </a:lnTo>
                  <a:lnTo>
                    <a:pt x="311" y="514"/>
                  </a:lnTo>
                  <a:lnTo>
                    <a:pt x="304" y="515"/>
                  </a:lnTo>
                  <a:lnTo>
                    <a:pt x="298" y="516"/>
                  </a:lnTo>
                  <a:lnTo>
                    <a:pt x="292" y="517"/>
                  </a:lnTo>
                  <a:lnTo>
                    <a:pt x="285" y="518"/>
                  </a:lnTo>
                  <a:lnTo>
                    <a:pt x="279" y="519"/>
                  </a:lnTo>
                  <a:lnTo>
                    <a:pt x="272" y="519"/>
                  </a:lnTo>
                </a:path>
              </a:pathLst>
            </a:custGeom>
            <a:solidFill>
              <a:schemeClr val="bg1"/>
            </a:solidFill>
            <a:ln>
              <a:noFill/>
            </a:ln>
            <a:effectLst>
              <a:prstShdw prst="shdw17" dist="17961" dir="2700000">
                <a:schemeClr val="bg1">
                  <a:gamma/>
                  <a:shade val="60000"/>
                  <a:invGamma/>
                </a:schemeClr>
              </a:prstShdw>
            </a:effectLst>
            <a:extLst>
              <a:ext uri="{91240B29-F687-4F45-9708-019B960494DF}">
                <a14:hiddenLine xmlns:a14="http://schemas.microsoft.com/office/drawing/2010/main" w="9525" cap="rnd">
                  <a:solidFill>
                    <a:schemeClr val="tx1"/>
                  </a:solidFill>
                  <a:round/>
                  <a:headEnd/>
                  <a:tailEnd/>
                </a14:hiddenLine>
              </a:ext>
            </a:extLst>
          </p:spPr>
          <p:txBody>
            <a:bodyPr/>
            <a:lstStyle/>
            <a:p>
              <a:endParaRPr lang="en-US" dirty="0"/>
            </a:p>
          </p:txBody>
        </p:sp>
        <p:sp>
          <p:nvSpPr>
            <p:cNvPr id="1029" name="Freeform 5"/>
            <p:cNvSpPr>
              <a:spLocks/>
            </p:cNvSpPr>
            <p:nvPr/>
          </p:nvSpPr>
          <p:spPr bwMode="grayWhite">
            <a:xfrm>
              <a:off x="19" y="1775"/>
              <a:ext cx="462" cy="618"/>
            </a:xfrm>
            <a:custGeom>
              <a:avLst/>
              <a:gdLst>
                <a:gd name="T0" fmla="*/ 224 w 462"/>
                <a:gd name="T1" fmla="*/ 439 h 618"/>
                <a:gd name="T2" fmla="*/ 193 w 462"/>
                <a:gd name="T3" fmla="*/ 434 h 618"/>
                <a:gd name="T4" fmla="*/ 165 w 462"/>
                <a:gd name="T5" fmla="*/ 436 h 618"/>
                <a:gd name="T6" fmla="*/ 156 w 462"/>
                <a:gd name="T7" fmla="*/ 444 h 618"/>
                <a:gd name="T8" fmla="*/ 147 w 462"/>
                <a:gd name="T9" fmla="*/ 461 h 618"/>
                <a:gd name="T10" fmla="*/ 147 w 462"/>
                <a:gd name="T11" fmla="*/ 487 h 618"/>
                <a:gd name="T12" fmla="*/ 143 w 462"/>
                <a:gd name="T13" fmla="*/ 513 h 618"/>
                <a:gd name="T14" fmla="*/ 136 w 462"/>
                <a:gd name="T15" fmla="*/ 537 h 618"/>
                <a:gd name="T16" fmla="*/ 7 w 462"/>
                <a:gd name="T17" fmla="*/ 549 h 618"/>
                <a:gd name="T18" fmla="*/ 5 w 462"/>
                <a:gd name="T19" fmla="*/ 510 h 618"/>
                <a:gd name="T20" fmla="*/ 1 w 462"/>
                <a:gd name="T21" fmla="*/ 472 h 618"/>
                <a:gd name="T22" fmla="*/ 1 w 462"/>
                <a:gd name="T23" fmla="*/ 433 h 618"/>
                <a:gd name="T24" fmla="*/ 12 w 462"/>
                <a:gd name="T25" fmla="*/ 392 h 618"/>
                <a:gd name="T26" fmla="*/ 37 w 462"/>
                <a:gd name="T27" fmla="*/ 383 h 618"/>
                <a:gd name="T28" fmla="*/ 66 w 462"/>
                <a:gd name="T29" fmla="*/ 389 h 618"/>
                <a:gd name="T30" fmla="*/ 94 w 462"/>
                <a:gd name="T31" fmla="*/ 403 h 618"/>
                <a:gd name="T32" fmla="*/ 120 w 462"/>
                <a:gd name="T33" fmla="*/ 417 h 618"/>
                <a:gd name="T34" fmla="*/ 156 w 462"/>
                <a:gd name="T35" fmla="*/ 399 h 618"/>
                <a:gd name="T36" fmla="*/ 166 w 462"/>
                <a:gd name="T37" fmla="*/ 363 h 618"/>
                <a:gd name="T38" fmla="*/ 164 w 462"/>
                <a:gd name="T39" fmla="*/ 321 h 618"/>
                <a:gd name="T40" fmla="*/ 158 w 462"/>
                <a:gd name="T41" fmla="*/ 280 h 618"/>
                <a:gd name="T42" fmla="*/ 71 w 462"/>
                <a:gd name="T43" fmla="*/ 135 h 618"/>
                <a:gd name="T44" fmla="*/ 104 w 462"/>
                <a:gd name="T45" fmla="*/ 141 h 618"/>
                <a:gd name="T46" fmla="*/ 137 w 462"/>
                <a:gd name="T47" fmla="*/ 147 h 618"/>
                <a:gd name="T48" fmla="*/ 170 w 462"/>
                <a:gd name="T49" fmla="*/ 144 h 618"/>
                <a:gd name="T50" fmla="*/ 195 w 462"/>
                <a:gd name="T51" fmla="*/ 128 h 618"/>
                <a:gd name="T52" fmla="*/ 206 w 462"/>
                <a:gd name="T53" fmla="*/ 114 h 618"/>
                <a:gd name="T54" fmla="*/ 216 w 462"/>
                <a:gd name="T55" fmla="*/ 92 h 618"/>
                <a:gd name="T56" fmla="*/ 211 w 462"/>
                <a:gd name="T57" fmla="*/ 69 h 618"/>
                <a:gd name="T58" fmla="*/ 207 w 462"/>
                <a:gd name="T59" fmla="*/ 47 h 618"/>
                <a:gd name="T60" fmla="*/ 208 w 462"/>
                <a:gd name="T61" fmla="*/ 24 h 618"/>
                <a:gd name="T62" fmla="*/ 221 w 462"/>
                <a:gd name="T63" fmla="*/ 2 h 618"/>
                <a:gd name="T64" fmla="*/ 245 w 462"/>
                <a:gd name="T65" fmla="*/ 0 h 618"/>
                <a:gd name="T66" fmla="*/ 272 w 462"/>
                <a:gd name="T67" fmla="*/ 5 h 618"/>
                <a:gd name="T68" fmla="*/ 296 w 462"/>
                <a:gd name="T69" fmla="*/ 17 h 618"/>
                <a:gd name="T70" fmla="*/ 316 w 462"/>
                <a:gd name="T71" fmla="*/ 38 h 618"/>
                <a:gd name="T72" fmla="*/ 317 w 462"/>
                <a:gd name="T73" fmla="*/ 66 h 618"/>
                <a:gd name="T74" fmla="*/ 304 w 462"/>
                <a:gd name="T75" fmla="*/ 94 h 618"/>
                <a:gd name="T76" fmla="*/ 294 w 462"/>
                <a:gd name="T77" fmla="*/ 125 h 618"/>
                <a:gd name="T78" fmla="*/ 302 w 462"/>
                <a:gd name="T79" fmla="*/ 158 h 618"/>
                <a:gd name="T80" fmla="*/ 337 w 462"/>
                <a:gd name="T81" fmla="*/ 181 h 618"/>
                <a:gd name="T82" fmla="*/ 380 w 462"/>
                <a:gd name="T83" fmla="*/ 188 h 618"/>
                <a:gd name="T84" fmla="*/ 427 w 462"/>
                <a:gd name="T85" fmla="*/ 190 h 618"/>
                <a:gd name="T86" fmla="*/ 431 w 462"/>
                <a:gd name="T87" fmla="*/ 329 h 618"/>
                <a:gd name="T88" fmla="*/ 401 w 462"/>
                <a:gd name="T89" fmla="*/ 338 h 618"/>
                <a:gd name="T90" fmla="*/ 370 w 462"/>
                <a:gd name="T91" fmla="*/ 331 h 618"/>
                <a:gd name="T92" fmla="*/ 337 w 462"/>
                <a:gd name="T93" fmla="*/ 319 h 618"/>
                <a:gd name="T94" fmla="*/ 303 w 462"/>
                <a:gd name="T95" fmla="*/ 316 h 618"/>
                <a:gd name="T96" fmla="*/ 281 w 462"/>
                <a:gd name="T97" fmla="*/ 333 h 618"/>
                <a:gd name="T98" fmla="*/ 268 w 462"/>
                <a:gd name="T99" fmla="*/ 361 h 618"/>
                <a:gd name="T100" fmla="*/ 263 w 462"/>
                <a:gd name="T101" fmla="*/ 393 h 618"/>
                <a:gd name="T102" fmla="*/ 264 w 462"/>
                <a:gd name="T103" fmla="*/ 427 h 618"/>
                <a:gd name="T104" fmla="*/ 286 w 462"/>
                <a:gd name="T105" fmla="*/ 457 h 618"/>
                <a:gd name="T106" fmla="*/ 317 w 462"/>
                <a:gd name="T107" fmla="*/ 464 h 618"/>
                <a:gd name="T108" fmla="*/ 354 w 462"/>
                <a:gd name="T109" fmla="*/ 463 h 618"/>
                <a:gd name="T110" fmla="*/ 392 w 462"/>
                <a:gd name="T111" fmla="*/ 473 h 618"/>
                <a:gd name="T112" fmla="*/ 401 w 462"/>
                <a:gd name="T113" fmla="*/ 509 h 618"/>
                <a:gd name="T114" fmla="*/ 403 w 462"/>
                <a:gd name="T115" fmla="*/ 547 h 618"/>
                <a:gd name="T116" fmla="*/ 398 w 462"/>
                <a:gd name="T117" fmla="*/ 583 h 618"/>
                <a:gd name="T118" fmla="*/ 388 w 462"/>
                <a:gd name="T119" fmla="*/ 617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2" h="618">
                  <a:moveTo>
                    <a:pt x="384" y="617"/>
                  </a:moveTo>
                  <a:lnTo>
                    <a:pt x="248" y="578"/>
                  </a:lnTo>
                  <a:lnTo>
                    <a:pt x="231" y="442"/>
                  </a:lnTo>
                  <a:lnTo>
                    <a:pt x="224" y="439"/>
                  </a:lnTo>
                  <a:lnTo>
                    <a:pt x="217" y="436"/>
                  </a:lnTo>
                  <a:lnTo>
                    <a:pt x="209" y="435"/>
                  </a:lnTo>
                  <a:lnTo>
                    <a:pt x="201" y="434"/>
                  </a:lnTo>
                  <a:lnTo>
                    <a:pt x="193" y="434"/>
                  </a:lnTo>
                  <a:lnTo>
                    <a:pt x="185" y="434"/>
                  </a:lnTo>
                  <a:lnTo>
                    <a:pt x="176" y="435"/>
                  </a:lnTo>
                  <a:lnTo>
                    <a:pt x="167" y="435"/>
                  </a:lnTo>
                  <a:lnTo>
                    <a:pt x="165" y="436"/>
                  </a:lnTo>
                  <a:lnTo>
                    <a:pt x="162" y="438"/>
                  </a:lnTo>
                  <a:lnTo>
                    <a:pt x="160" y="440"/>
                  </a:lnTo>
                  <a:lnTo>
                    <a:pt x="158" y="442"/>
                  </a:lnTo>
                  <a:lnTo>
                    <a:pt x="156" y="444"/>
                  </a:lnTo>
                  <a:lnTo>
                    <a:pt x="153" y="448"/>
                  </a:lnTo>
                  <a:lnTo>
                    <a:pt x="151" y="452"/>
                  </a:lnTo>
                  <a:lnTo>
                    <a:pt x="147" y="456"/>
                  </a:lnTo>
                  <a:lnTo>
                    <a:pt x="147" y="461"/>
                  </a:lnTo>
                  <a:lnTo>
                    <a:pt x="147" y="468"/>
                  </a:lnTo>
                  <a:lnTo>
                    <a:pt x="147" y="474"/>
                  </a:lnTo>
                  <a:lnTo>
                    <a:pt x="147" y="480"/>
                  </a:lnTo>
                  <a:lnTo>
                    <a:pt x="147" y="487"/>
                  </a:lnTo>
                  <a:lnTo>
                    <a:pt x="146" y="493"/>
                  </a:lnTo>
                  <a:lnTo>
                    <a:pt x="146" y="499"/>
                  </a:lnTo>
                  <a:lnTo>
                    <a:pt x="145" y="506"/>
                  </a:lnTo>
                  <a:lnTo>
                    <a:pt x="143" y="513"/>
                  </a:lnTo>
                  <a:lnTo>
                    <a:pt x="143" y="520"/>
                  </a:lnTo>
                  <a:lnTo>
                    <a:pt x="141" y="525"/>
                  </a:lnTo>
                  <a:lnTo>
                    <a:pt x="139" y="532"/>
                  </a:lnTo>
                  <a:lnTo>
                    <a:pt x="136" y="537"/>
                  </a:lnTo>
                  <a:lnTo>
                    <a:pt x="134" y="543"/>
                  </a:lnTo>
                  <a:lnTo>
                    <a:pt x="131" y="549"/>
                  </a:lnTo>
                  <a:lnTo>
                    <a:pt x="128" y="553"/>
                  </a:lnTo>
                  <a:lnTo>
                    <a:pt x="7" y="549"/>
                  </a:lnTo>
                  <a:lnTo>
                    <a:pt x="7" y="539"/>
                  </a:lnTo>
                  <a:lnTo>
                    <a:pt x="7" y="530"/>
                  </a:lnTo>
                  <a:lnTo>
                    <a:pt x="6" y="521"/>
                  </a:lnTo>
                  <a:lnTo>
                    <a:pt x="5" y="510"/>
                  </a:lnTo>
                  <a:lnTo>
                    <a:pt x="4" y="501"/>
                  </a:lnTo>
                  <a:lnTo>
                    <a:pt x="2" y="492"/>
                  </a:lnTo>
                  <a:lnTo>
                    <a:pt x="1" y="482"/>
                  </a:lnTo>
                  <a:lnTo>
                    <a:pt x="1" y="472"/>
                  </a:lnTo>
                  <a:lnTo>
                    <a:pt x="0" y="463"/>
                  </a:lnTo>
                  <a:lnTo>
                    <a:pt x="0" y="453"/>
                  </a:lnTo>
                  <a:lnTo>
                    <a:pt x="0" y="442"/>
                  </a:lnTo>
                  <a:lnTo>
                    <a:pt x="1" y="433"/>
                  </a:lnTo>
                  <a:lnTo>
                    <a:pt x="3" y="423"/>
                  </a:lnTo>
                  <a:lnTo>
                    <a:pt x="5" y="413"/>
                  </a:lnTo>
                  <a:lnTo>
                    <a:pt x="8" y="402"/>
                  </a:lnTo>
                  <a:lnTo>
                    <a:pt x="12" y="392"/>
                  </a:lnTo>
                  <a:lnTo>
                    <a:pt x="18" y="388"/>
                  </a:lnTo>
                  <a:lnTo>
                    <a:pt x="24" y="386"/>
                  </a:lnTo>
                  <a:lnTo>
                    <a:pt x="30" y="384"/>
                  </a:lnTo>
                  <a:lnTo>
                    <a:pt x="37" y="383"/>
                  </a:lnTo>
                  <a:lnTo>
                    <a:pt x="45" y="384"/>
                  </a:lnTo>
                  <a:lnTo>
                    <a:pt x="52" y="385"/>
                  </a:lnTo>
                  <a:lnTo>
                    <a:pt x="59" y="387"/>
                  </a:lnTo>
                  <a:lnTo>
                    <a:pt x="66" y="389"/>
                  </a:lnTo>
                  <a:lnTo>
                    <a:pt x="73" y="392"/>
                  </a:lnTo>
                  <a:lnTo>
                    <a:pt x="80" y="396"/>
                  </a:lnTo>
                  <a:lnTo>
                    <a:pt x="87" y="400"/>
                  </a:lnTo>
                  <a:lnTo>
                    <a:pt x="94" y="403"/>
                  </a:lnTo>
                  <a:lnTo>
                    <a:pt x="100" y="407"/>
                  </a:lnTo>
                  <a:lnTo>
                    <a:pt x="107" y="411"/>
                  </a:lnTo>
                  <a:lnTo>
                    <a:pt x="113" y="415"/>
                  </a:lnTo>
                  <a:lnTo>
                    <a:pt x="120" y="417"/>
                  </a:lnTo>
                  <a:lnTo>
                    <a:pt x="136" y="417"/>
                  </a:lnTo>
                  <a:lnTo>
                    <a:pt x="143" y="412"/>
                  </a:lnTo>
                  <a:lnTo>
                    <a:pt x="151" y="406"/>
                  </a:lnTo>
                  <a:lnTo>
                    <a:pt x="156" y="399"/>
                  </a:lnTo>
                  <a:lnTo>
                    <a:pt x="160" y="391"/>
                  </a:lnTo>
                  <a:lnTo>
                    <a:pt x="163" y="383"/>
                  </a:lnTo>
                  <a:lnTo>
                    <a:pt x="165" y="373"/>
                  </a:lnTo>
                  <a:lnTo>
                    <a:pt x="166" y="363"/>
                  </a:lnTo>
                  <a:lnTo>
                    <a:pt x="166" y="353"/>
                  </a:lnTo>
                  <a:lnTo>
                    <a:pt x="166" y="343"/>
                  </a:lnTo>
                  <a:lnTo>
                    <a:pt x="166" y="333"/>
                  </a:lnTo>
                  <a:lnTo>
                    <a:pt x="164" y="321"/>
                  </a:lnTo>
                  <a:lnTo>
                    <a:pt x="163" y="311"/>
                  </a:lnTo>
                  <a:lnTo>
                    <a:pt x="161" y="301"/>
                  </a:lnTo>
                  <a:lnTo>
                    <a:pt x="159" y="290"/>
                  </a:lnTo>
                  <a:lnTo>
                    <a:pt x="158" y="280"/>
                  </a:lnTo>
                  <a:lnTo>
                    <a:pt x="156" y="270"/>
                  </a:lnTo>
                  <a:lnTo>
                    <a:pt x="39" y="241"/>
                  </a:lnTo>
                  <a:lnTo>
                    <a:pt x="63" y="135"/>
                  </a:lnTo>
                  <a:lnTo>
                    <a:pt x="71" y="135"/>
                  </a:lnTo>
                  <a:lnTo>
                    <a:pt x="79" y="136"/>
                  </a:lnTo>
                  <a:lnTo>
                    <a:pt x="87" y="137"/>
                  </a:lnTo>
                  <a:lnTo>
                    <a:pt x="96" y="139"/>
                  </a:lnTo>
                  <a:lnTo>
                    <a:pt x="104" y="141"/>
                  </a:lnTo>
                  <a:lnTo>
                    <a:pt x="113" y="143"/>
                  </a:lnTo>
                  <a:lnTo>
                    <a:pt x="120" y="144"/>
                  </a:lnTo>
                  <a:lnTo>
                    <a:pt x="129" y="146"/>
                  </a:lnTo>
                  <a:lnTo>
                    <a:pt x="137" y="147"/>
                  </a:lnTo>
                  <a:lnTo>
                    <a:pt x="146" y="147"/>
                  </a:lnTo>
                  <a:lnTo>
                    <a:pt x="154" y="147"/>
                  </a:lnTo>
                  <a:lnTo>
                    <a:pt x="162" y="146"/>
                  </a:lnTo>
                  <a:lnTo>
                    <a:pt x="170" y="144"/>
                  </a:lnTo>
                  <a:lnTo>
                    <a:pt x="177" y="141"/>
                  </a:lnTo>
                  <a:lnTo>
                    <a:pt x="185" y="136"/>
                  </a:lnTo>
                  <a:lnTo>
                    <a:pt x="192" y="132"/>
                  </a:lnTo>
                  <a:lnTo>
                    <a:pt x="195" y="128"/>
                  </a:lnTo>
                  <a:lnTo>
                    <a:pt x="197" y="125"/>
                  </a:lnTo>
                  <a:lnTo>
                    <a:pt x="200" y="121"/>
                  </a:lnTo>
                  <a:lnTo>
                    <a:pt x="204" y="118"/>
                  </a:lnTo>
                  <a:lnTo>
                    <a:pt x="206" y="114"/>
                  </a:lnTo>
                  <a:lnTo>
                    <a:pt x="210" y="108"/>
                  </a:lnTo>
                  <a:lnTo>
                    <a:pt x="212" y="104"/>
                  </a:lnTo>
                  <a:lnTo>
                    <a:pt x="216" y="97"/>
                  </a:lnTo>
                  <a:lnTo>
                    <a:pt x="216" y="92"/>
                  </a:lnTo>
                  <a:lnTo>
                    <a:pt x="214" y="86"/>
                  </a:lnTo>
                  <a:lnTo>
                    <a:pt x="214" y="80"/>
                  </a:lnTo>
                  <a:lnTo>
                    <a:pt x="212" y="76"/>
                  </a:lnTo>
                  <a:lnTo>
                    <a:pt x="211" y="69"/>
                  </a:lnTo>
                  <a:lnTo>
                    <a:pt x="210" y="65"/>
                  </a:lnTo>
                  <a:lnTo>
                    <a:pt x="209" y="58"/>
                  </a:lnTo>
                  <a:lnTo>
                    <a:pt x="208" y="53"/>
                  </a:lnTo>
                  <a:lnTo>
                    <a:pt x="207" y="47"/>
                  </a:lnTo>
                  <a:lnTo>
                    <a:pt x="206" y="41"/>
                  </a:lnTo>
                  <a:lnTo>
                    <a:pt x="206" y="35"/>
                  </a:lnTo>
                  <a:lnTo>
                    <a:pt x="207" y="29"/>
                  </a:lnTo>
                  <a:lnTo>
                    <a:pt x="208" y="24"/>
                  </a:lnTo>
                  <a:lnTo>
                    <a:pt x="210" y="17"/>
                  </a:lnTo>
                  <a:lnTo>
                    <a:pt x="212" y="11"/>
                  </a:lnTo>
                  <a:lnTo>
                    <a:pt x="216" y="5"/>
                  </a:lnTo>
                  <a:lnTo>
                    <a:pt x="221" y="2"/>
                  </a:lnTo>
                  <a:lnTo>
                    <a:pt x="226" y="1"/>
                  </a:lnTo>
                  <a:lnTo>
                    <a:pt x="233" y="0"/>
                  </a:lnTo>
                  <a:lnTo>
                    <a:pt x="239" y="0"/>
                  </a:lnTo>
                  <a:lnTo>
                    <a:pt x="245" y="0"/>
                  </a:lnTo>
                  <a:lnTo>
                    <a:pt x="251" y="0"/>
                  </a:lnTo>
                  <a:lnTo>
                    <a:pt x="258" y="1"/>
                  </a:lnTo>
                  <a:lnTo>
                    <a:pt x="264" y="3"/>
                  </a:lnTo>
                  <a:lnTo>
                    <a:pt x="272" y="5"/>
                  </a:lnTo>
                  <a:lnTo>
                    <a:pt x="278" y="8"/>
                  </a:lnTo>
                  <a:lnTo>
                    <a:pt x="284" y="11"/>
                  </a:lnTo>
                  <a:lnTo>
                    <a:pt x="290" y="13"/>
                  </a:lnTo>
                  <a:lnTo>
                    <a:pt x="296" y="17"/>
                  </a:lnTo>
                  <a:lnTo>
                    <a:pt x="302" y="21"/>
                  </a:lnTo>
                  <a:lnTo>
                    <a:pt x="307" y="26"/>
                  </a:lnTo>
                  <a:lnTo>
                    <a:pt x="311" y="30"/>
                  </a:lnTo>
                  <a:lnTo>
                    <a:pt x="316" y="38"/>
                  </a:lnTo>
                  <a:lnTo>
                    <a:pt x="318" y="44"/>
                  </a:lnTo>
                  <a:lnTo>
                    <a:pt x="319" y="52"/>
                  </a:lnTo>
                  <a:lnTo>
                    <a:pt x="318" y="59"/>
                  </a:lnTo>
                  <a:lnTo>
                    <a:pt x="317" y="66"/>
                  </a:lnTo>
                  <a:lnTo>
                    <a:pt x="314" y="73"/>
                  </a:lnTo>
                  <a:lnTo>
                    <a:pt x="311" y="80"/>
                  </a:lnTo>
                  <a:lnTo>
                    <a:pt x="308" y="87"/>
                  </a:lnTo>
                  <a:lnTo>
                    <a:pt x="304" y="94"/>
                  </a:lnTo>
                  <a:lnTo>
                    <a:pt x="301" y="102"/>
                  </a:lnTo>
                  <a:lnTo>
                    <a:pt x="297" y="110"/>
                  </a:lnTo>
                  <a:lnTo>
                    <a:pt x="294" y="118"/>
                  </a:lnTo>
                  <a:lnTo>
                    <a:pt x="294" y="125"/>
                  </a:lnTo>
                  <a:lnTo>
                    <a:pt x="293" y="133"/>
                  </a:lnTo>
                  <a:lnTo>
                    <a:pt x="294" y="140"/>
                  </a:lnTo>
                  <a:lnTo>
                    <a:pt x="295" y="147"/>
                  </a:lnTo>
                  <a:lnTo>
                    <a:pt x="302" y="158"/>
                  </a:lnTo>
                  <a:lnTo>
                    <a:pt x="309" y="165"/>
                  </a:lnTo>
                  <a:lnTo>
                    <a:pt x="317" y="172"/>
                  </a:lnTo>
                  <a:lnTo>
                    <a:pt x="327" y="176"/>
                  </a:lnTo>
                  <a:lnTo>
                    <a:pt x="337" y="181"/>
                  </a:lnTo>
                  <a:lnTo>
                    <a:pt x="347" y="183"/>
                  </a:lnTo>
                  <a:lnTo>
                    <a:pt x="357" y="186"/>
                  </a:lnTo>
                  <a:lnTo>
                    <a:pt x="369" y="187"/>
                  </a:lnTo>
                  <a:lnTo>
                    <a:pt x="380" y="188"/>
                  </a:lnTo>
                  <a:lnTo>
                    <a:pt x="392" y="188"/>
                  </a:lnTo>
                  <a:lnTo>
                    <a:pt x="403" y="189"/>
                  </a:lnTo>
                  <a:lnTo>
                    <a:pt x="415" y="189"/>
                  </a:lnTo>
                  <a:lnTo>
                    <a:pt x="427" y="190"/>
                  </a:lnTo>
                  <a:lnTo>
                    <a:pt x="438" y="191"/>
                  </a:lnTo>
                  <a:lnTo>
                    <a:pt x="450" y="192"/>
                  </a:lnTo>
                  <a:lnTo>
                    <a:pt x="461" y="195"/>
                  </a:lnTo>
                  <a:lnTo>
                    <a:pt x="431" y="329"/>
                  </a:lnTo>
                  <a:lnTo>
                    <a:pt x="424" y="334"/>
                  </a:lnTo>
                  <a:lnTo>
                    <a:pt x="416" y="336"/>
                  </a:lnTo>
                  <a:lnTo>
                    <a:pt x="408" y="338"/>
                  </a:lnTo>
                  <a:lnTo>
                    <a:pt x="401" y="338"/>
                  </a:lnTo>
                  <a:lnTo>
                    <a:pt x="393" y="337"/>
                  </a:lnTo>
                  <a:lnTo>
                    <a:pt x="385" y="336"/>
                  </a:lnTo>
                  <a:lnTo>
                    <a:pt x="377" y="334"/>
                  </a:lnTo>
                  <a:lnTo>
                    <a:pt x="370" y="331"/>
                  </a:lnTo>
                  <a:lnTo>
                    <a:pt x="361" y="327"/>
                  </a:lnTo>
                  <a:lnTo>
                    <a:pt x="353" y="325"/>
                  </a:lnTo>
                  <a:lnTo>
                    <a:pt x="345" y="321"/>
                  </a:lnTo>
                  <a:lnTo>
                    <a:pt x="337" y="319"/>
                  </a:lnTo>
                  <a:lnTo>
                    <a:pt x="328" y="317"/>
                  </a:lnTo>
                  <a:lnTo>
                    <a:pt x="320" y="316"/>
                  </a:lnTo>
                  <a:lnTo>
                    <a:pt x="311" y="315"/>
                  </a:lnTo>
                  <a:lnTo>
                    <a:pt x="303" y="316"/>
                  </a:lnTo>
                  <a:lnTo>
                    <a:pt x="297" y="319"/>
                  </a:lnTo>
                  <a:lnTo>
                    <a:pt x="291" y="323"/>
                  </a:lnTo>
                  <a:lnTo>
                    <a:pt x="286" y="327"/>
                  </a:lnTo>
                  <a:lnTo>
                    <a:pt x="281" y="333"/>
                  </a:lnTo>
                  <a:lnTo>
                    <a:pt x="277" y="339"/>
                  </a:lnTo>
                  <a:lnTo>
                    <a:pt x="274" y="346"/>
                  </a:lnTo>
                  <a:lnTo>
                    <a:pt x="271" y="353"/>
                  </a:lnTo>
                  <a:lnTo>
                    <a:pt x="268" y="361"/>
                  </a:lnTo>
                  <a:lnTo>
                    <a:pt x="266" y="368"/>
                  </a:lnTo>
                  <a:lnTo>
                    <a:pt x="264" y="376"/>
                  </a:lnTo>
                  <a:lnTo>
                    <a:pt x="264" y="385"/>
                  </a:lnTo>
                  <a:lnTo>
                    <a:pt x="263" y="393"/>
                  </a:lnTo>
                  <a:lnTo>
                    <a:pt x="263" y="402"/>
                  </a:lnTo>
                  <a:lnTo>
                    <a:pt x="263" y="410"/>
                  </a:lnTo>
                  <a:lnTo>
                    <a:pt x="264" y="418"/>
                  </a:lnTo>
                  <a:lnTo>
                    <a:pt x="264" y="427"/>
                  </a:lnTo>
                  <a:lnTo>
                    <a:pt x="268" y="438"/>
                  </a:lnTo>
                  <a:lnTo>
                    <a:pt x="273" y="446"/>
                  </a:lnTo>
                  <a:lnTo>
                    <a:pt x="279" y="454"/>
                  </a:lnTo>
                  <a:lnTo>
                    <a:pt x="286" y="457"/>
                  </a:lnTo>
                  <a:lnTo>
                    <a:pt x="293" y="461"/>
                  </a:lnTo>
                  <a:lnTo>
                    <a:pt x="300" y="463"/>
                  </a:lnTo>
                  <a:lnTo>
                    <a:pt x="308" y="464"/>
                  </a:lnTo>
                  <a:lnTo>
                    <a:pt x="317" y="464"/>
                  </a:lnTo>
                  <a:lnTo>
                    <a:pt x="326" y="463"/>
                  </a:lnTo>
                  <a:lnTo>
                    <a:pt x="335" y="463"/>
                  </a:lnTo>
                  <a:lnTo>
                    <a:pt x="344" y="462"/>
                  </a:lnTo>
                  <a:lnTo>
                    <a:pt x="354" y="463"/>
                  </a:lnTo>
                  <a:lnTo>
                    <a:pt x="363" y="463"/>
                  </a:lnTo>
                  <a:lnTo>
                    <a:pt x="373" y="465"/>
                  </a:lnTo>
                  <a:lnTo>
                    <a:pt x="383" y="468"/>
                  </a:lnTo>
                  <a:lnTo>
                    <a:pt x="392" y="473"/>
                  </a:lnTo>
                  <a:lnTo>
                    <a:pt x="395" y="482"/>
                  </a:lnTo>
                  <a:lnTo>
                    <a:pt x="398" y="491"/>
                  </a:lnTo>
                  <a:lnTo>
                    <a:pt x="400" y="499"/>
                  </a:lnTo>
                  <a:lnTo>
                    <a:pt x="401" y="509"/>
                  </a:lnTo>
                  <a:lnTo>
                    <a:pt x="403" y="518"/>
                  </a:lnTo>
                  <a:lnTo>
                    <a:pt x="404" y="527"/>
                  </a:lnTo>
                  <a:lnTo>
                    <a:pt x="404" y="536"/>
                  </a:lnTo>
                  <a:lnTo>
                    <a:pt x="403" y="547"/>
                  </a:lnTo>
                  <a:lnTo>
                    <a:pt x="403" y="555"/>
                  </a:lnTo>
                  <a:lnTo>
                    <a:pt x="401" y="564"/>
                  </a:lnTo>
                  <a:lnTo>
                    <a:pt x="400" y="574"/>
                  </a:lnTo>
                  <a:lnTo>
                    <a:pt x="398" y="583"/>
                  </a:lnTo>
                  <a:lnTo>
                    <a:pt x="396" y="591"/>
                  </a:lnTo>
                  <a:lnTo>
                    <a:pt x="393" y="600"/>
                  </a:lnTo>
                  <a:lnTo>
                    <a:pt x="391" y="608"/>
                  </a:lnTo>
                  <a:lnTo>
                    <a:pt x="388" y="617"/>
                  </a:lnTo>
                  <a:lnTo>
                    <a:pt x="384" y="617"/>
                  </a:lnTo>
                </a:path>
              </a:pathLst>
            </a:custGeom>
            <a:solidFill>
              <a:schemeClr val="bg1"/>
            </a:solidFill>
            <a:ln>
              <a:noFill/>
            </a:ln>
            <a:effectLst>
              <a:prstShdw prst="shdw17" dist="17961" dir="2700000">
                <a:schemeClr val="bg1">
                  <a:gamma/>
                  <a:shade val="60000"/>
                  <a:invGamma/>
                </a:schemeClr>
              </a:prstShdw>
            </a:effectLst>
            <a:extLst>
              <a:ext uri="{91240B29-F687-4F45-9708-019B960494DF}">
                <a14:hiddenLine xmlns:a14="http://schemas.microsoft.com/office/drawing/2010/main" w="9525" cap="rnd">
                  <a:solidFill>
                    <a:schemeClr val="tx1"/>
                  </a:solidFill>
                  <a:round/>
                  <a:headEnd/>
                  <a:tailEnd/>
                </a14:hiddenLine>
              </a:ext>
            </a:extLst>
          </p:spPr>
          <p:txBody>
            <a:bodyPr/>
            <a:lstStyle/>
            <a:p>
              <a:endParaRPr lang="en-US" dirty="0"/>
            </a:p>
          </p:txBody>
        </p:sp>
        <p:sp>
          <p:nvSpPr>
            <p:cNvPr id="1030" name="Freeform 6"/>
            <p:cNvSpPr>
              <a:spLocks/>
            </p:cNvSpPr>
            <p:nvPr/>
          </p:nvSpPr>
          <p:spPr bwMode="grayWhite">
            <a:xfrm>
              <a:off x="48" y="1306"/>
              <a:ext cx="624" cy="371"/>
            </a:xfrm>
            <a:custGeom>
              <a:avLst/>
              <a:gdLst>
                <a:gd name="T0" fmla="*/ 186 w 624"/>
                <a:gd name="T1" fmla="*/ 342 h 371"/>
                <a:gd name="T2" fmla="*/ 175 w 624"/>
                <a:gd name="T3" fmla="*/ 308 h 371"/>
                <a:gd name="T4" fmla="*/ 149 w 624"/>
                <a:gd name="T5" fmla="*/ 280 h 371"/>
                <a:gd name="T6" fmla="*/ 124 w 624"/>
                <a:gd name="T7" fmla="*/ 270 h 371"/>
                <a:gd name="T8" fmla="*/ 104 w 624"/>
                <a:gd name="T9" fmla="*/ 269 h 371"/>
                <a:gd name="T10" fmla="*/ 10 w 624"/>
                <a:gd name="T11" fmla="*/ 290 h 371"/>
                <a:gd name="T12" fmla="*/ 3 w 624"/>
                <a:gd name="T13" fmla="*/ 264 h 371"/>
                <a:gd name="T14" fmla="*/ 0 w 624"/>
                <a:gd name="T15" fmla="*/ 236 h 371"/>
                <a:gd name="T16" fmla="*/ 4 w 624"/>
                <a:gd name="T17" fmla="*/ 214 h 371"/>
                <a:gd name="T18" fmla="*/ 22 w 624"/>
                <a:gd name="T19" fmla="*/ 200 h 371"/>
                <a:gd name="T20" fmla="*/ 53 w 624"/>
                <a:gd name="T21" fmla="*/ 200 h 371"/>
                <a:gd name="T22" fmla="*/ 90 w 624"/>
                <a:gd name="T23" fmla="*/ 208 h 371"/>
                <a:gd name="T24" fmla="*/ 126 w 624"/>
                <a:gd name="T25" fmla="*/ 190 h 371"/>
                <a:gd name="T26" fmla="*/ 144 w 624"/>
                <a:gd name="T27" fmla="*/ 33 h 371"/>
                <a:gd name="T28" fmla="*/ 174 w 624"/>
                <a:gd name="T29" fmla="*/ 28 h 371"/>
                <a:gd name="T30" fmla="*/ 206 w 624"/>
                <a:gd name="T31" fmla="*/ 31 h 371"/>
                <a:gd name="T32" fmla="*/ 230 w 624"/>
                <a:gd name="T33" fmla="*/ 57 h 371"/>
                <a:gd name="T34" fmla="*/ 236 w 624"/>
                <a:gd name="T35" fmla="*/ 99 h 371"/>
                <a:gd name="T36" fmla="*/ 249 w 624"/>
                <a:gd name="T37" fmla="*/ 138 h 371"/>
                <a:gd name="T38" fmla="*/ 293 w 624"/>
                <a:gd name="T39" fmla="*/ 159 h 371"/>
                <a:gd name="T40" fmla="*/ 345 w 624"/>
                <a:gd name="T41" fmla="*/ 148 h 371"/>
                <a:gd name="T42" fmla="*/ 366 w 624"/>
                <a:gd name="T43" fmla="*/ 119 h 371"/>
                <a:gd name="T44" fmla="*/ 361 w 624"/>
                <a:gd name="T45" fmla="*/ 91 h 371"/>
                <a:gd name="T46" fmla="*/ 352 w 624"/>
                <a:gd name="T47" fmla="*/ 62 h 371"/>
                <a:gd name="T48" fmla="*/ 363 w 624"/>
                <a:gd name="T49" fmla="*/ 34 h 371"/>
                <a:gd name="T50" fmla="*/ 398 w 624"/>
                <a:gd name="T51" fmla="*/ 17 h 371"/>
                <a:gd name="T52" fmla="*/ 439 w 624"/>
                <a:gd name="T53" fmla="*/ 7 h 371"/>
                <a:gd name="T54" fmla="*/ 474 w 624"/>
                <a:gd name="T55" fmla="*/ 5 h 371"/>
                <a:gd name="T56" fmla="*/ 479 w 624"/>
                <a:gd name="T57" fmla="*/ 37 h 371"/>
                <a:gd name="T58" fmla="*/ 483 w 624"/>
                <a:gd name="T59" fmla="*/ 70 h 371"/>
                <a:gd name="T60" fmla="*/ 507 w 624"/>
                <a:gd name="T61" fmla="*/ 97 h 371"/>
                <a:gd name="T62" fmla="*/ 535 w 624"/>
                <a:gd name="T63" fmla="*/ 101 h 371"/>
                <a:gd name="T64" fmla="*/ 566 w 624"/>
                <a:gd name="T65" fmla="*/ 94 h 371"/>
                <a:gd name="T66" fmla="*/ 598 w 624"/>
                <a:gd name="T67" fmla="*/ 94 h 371"/>
                <a:gd name="T68" fmla="*/ 620 w 624"/>
                <a:gd name="T69" fmla="*/ 125 h 371"/>
                <a:gd name="T70" fmla="*/ 621 w 624"/>
                <a:gd name="T71" fmla="*/ 162 h 371"/>
                <a:gd name="T72" fmla="*/ 608 w 624"/>
                <a:gd name="T73" fmla="*/ 178 h 371"/>
                <a:gd name="T74" fmla="*/ 573 w 624"/>
                <a:gd name="T75" fmla="*/ 183 h 371"/>
                <a:gd name="T76" fmla="*/ 524 w 624"/>
                <a:gd name="T77" fmla="*/ 186 h 371"/>
                <a:gd name="T78" fmla="*/ 514 w 624"/>
                <a:gd name="T79" fmla="*/ 197 h 371"/>
                <a:gd name="T80" fmla="*/ 519 w 624"/>
                <a:gd name="T81" fmla="*/ 333 h 371"/>
                <a:gd name="T82" fmla="*/ 486 w 624"/>
                <a:gd name="T83" fmla="*/ 342 h 371"/>
                <a:gd name="T84" fmla="*/ 449 w 624"/>
                <a:gd name="T85" fmla="*/ 344 h 371"/>
                <a:gd name="T86" fmla="*/ 412 w 624"/>
                <a:gd name="T87" fmla="*/ 338 h 371"/>
                <a:gd name="T88" fmla="*/ 402 w 624"/>
                <a:gd name="T89" fmla="*/ 311 h 371"/>
                <a:gd name="T90" fmla="*/ 402 w 624"/>
                <a:gd name="T91" fmla="*/ 283 h 371"/>
                <a:gd name="T92" fmla="*/ 397 w 624"/>
                <a:gd name="T93" fmla="*/ 254 h 371"/>
                <a:gd name="T94" fmla="*/ 367 w 624"/>
                <a:gd name="T95" fmla="*/ 236 h 371"/>
                <a:gd name="T96" fmla="*/ 329 w 624"/>
                <a:gd name="T97" fmla="*/ 237 h 371"/>
                <a:gd name="T98" fmla="*/ 289 w 624"/>
                <a:gd name="T99" fmla="*/ 248 h 371"/>
                <a:gd name="T100" fmla="*/ 263 w 624"/>
                <a:gd name="T101" fmla="*/ 264 h 371"/>
                <a:gd name="T102" fmla="*/ 262 w 624"/>
                <a:gd name="T103" fmla="*/ 293 h 371"/>
                <a:gd name="T104" fmla="*/ 276 w 624"/>
                <a:gd name="T105" fmla="*/ 322 h 371"/>
                <a:gd name="T106" fmla="*/ 257 w 624"/>
                <a:gd name="T107" fmla="*/ 360 h 371"/>
                <a:gd name="T108" fmla="*/ 210 w 624"/>
                <a:gd name="T109" fmla="*/ 364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24" h="371">
                  <a:moveTo>
                    <a:pt x="191" y="370"/>
                  </a:moveTo>
                  <a:lnTo>
                    <a:pt x="190" y="363"/>
                  </a:lnTo>
                  <a:lnTo>
                    <a:pt x="189" y="356"/>
                  </a:lnTo>
                  <a:lnTo>
                    <a:pt x="188" y="349"/>
                  </a:lnTo>
                  <a:lnTo>
                    <a:pt x="186" y="342"/>
                  </a:lnTo>
                  <a:lnTo>
                    <a:pt x="185" y="335"/>
                  </a:lnTo>
                  <a:lnTo>
                    <a:pt x="182" y="328"/>
                  </a:lnTo>
                  <a:lnTo>
                    <a:pt x="181" y="321"/>
                  </a:lnTo>
                  <a:lnTo>
                    <a:pt x="178" y="315"/>
                  </a:lnTo>
                  <a:lnTo>
                    <a:pt x="175" y="308"/>
                  </a:lnTo>
                  <a:lnTo>
                    <a:pt x="171" y="302"/>
                  </a:lnTo>
                  <a:lnTo>
                    <a:pt x="167" y="296"/>
                  </a:lnTo>
                  <a:lnTo>
                    <a:pt x="162" y="290"/>
                  </a:lnTo>
                  <a:lnTo>
                    <a:pt x="156" y="285"/>
                  </a:lnTo>
                  <a:lnTo>
                    <a:pt x="149" y="280"/>
                  </a:lnTo>
                  <a:lnTo>
                    <a:pt x="143" y="276"/>
                  </a:lnTo>
                  <a:lnTo>
                    <a:pt x="134" y="273"/>
                  </a:lnTo>
                  <a:lnTo>
                    <a:pt x="131" y="271"/>
                  </a:lnTo>
                  <a:lnTo>
                    <a:pt x="128" y="270"/>
                  </a:lnTo>
                  <a:lnTo>
                    <a:pt x="124" y="270"/>
                  </a:lnTo>
                  <a:lnTo>
                    <a:pt x="121" y="270"/>
                  </a:lnTo>
                  <a:lnTo>
                    <a:pt x="117" y="270"/>
                  </a:lnTo>
                  <a:lnTo>
                    <a:pt x="113" y="271"/>
                  </a:lnTo>
                  <a:lnTo>
                    <a:pt x="109" y="270"/>
                  </a:lnTo>
                  <a:lnTo>
                    <a:pt x="104" y="269"/>
                  </a:lnTo>
                  <a:lnTo>
                    <a:pt x="22" y="307"/>
                  </a:lnTo>
                  <a:lnTo>
                    <a:pt x="19" y="304"/>
                  </a:lnTo>
                  <a:lnTo>
                    <a:pt x="15" y="300"/>
                  </a:lnTo>
                  <a:lnTo>
                    <a:pt x="13" y="296"/>
                  </a:lnTo>
                  <a:lnTo>
                    <a:pt x="10" y="290"/>
                  </a:lnTo>
                  <a:lnTo>
                    <a:pt x="9" y="286"/>
                  </a:lnTo>
                  <a:lnTo>
                    <a:pt x="6" y="280"/>
                  </a:lnTo>
                  <a:lnTo>
                    <a:pt x="5" y="275"/>
                  </a:lnTo>
                  <a:lnTo>
                    <a:pt x="4" y="270"/>
                  </a:lnTo>
                  <a:lnTo>
                    <a:pt x="3" y="264"/>
                  </a:lnTo>
                  <a:lnTo>
                    <a:pt x="2" y="258"/>
                  </a:lnTo>
                  <a:lnTo>
                    <a:pt x="0" y="252"/>
                  </a:lnTo>
                  <a:lnTo>
                    <a:pt x="0" y="246"/>
                  </a:lnTo>
                  <a:lnTo>
                    <a:pt x="0" y="241"/>
                  </a:lnTo>
                  <a:lnTo>
                    <a:pt x="0" y="236"/>
                  </a:lnTo>
                  <a:lnTo>
                    <a:pt x="0" y="229"/>
                  </a:lnTo>
                  <a:lnTo>
                    <a:pt x="0" y="224"/>
                  </a:lnTo>
                  <a:lnTo>
                    <a:pt x="0" y="221"/>
                  </a:lnTo>
                  <a:lnTo>
                    <a:pt x="2" y="217"/>
                  </a:lnTo>
                  <a:lnTo>
                    <a:pt x="4" y="214"/>
                  </a:lnTo>
                  <a:lnTo>
                    <a:pt x="6" y="211"/>
                  </a:lnTo>
                  <a:lnTo>
                    <a:pt x="9" y="208"/>
                  </a:lnTo>
                  <a:lnTo>
                    <a:pt x="12" y="206"/>
                  </a:lnTo>
                  <a:lnTo>
                    <a:pt x="16" y="203"/>
                  </a:lnTo>
                  <a:lnTo>
                    <a:pt x="22" y="200"/>
                  </a:lnTo>
                  <a:lnTo>
                    <a:pt x="28" y="200"/>
                  </a:lnTo>
                  <a:lnTo>
                    <a:pt x="33" y="200"/>
                  </a:lnTo>
                  <a:lnTo>
                    <a:pt x="40" y="200"/>
                  </a:lnTo>
                  <a:lnTo>
                    <a:pt x="47" y="200"/>
                  </a:lnTo>
                  <a:lnTo>
                    <a:pt x="53" y="200"/>
                  </a:lnTo>
                  <a:lnTo>
                    <a:pt x="60" y="201"/>
                  </a:lnTo>
                  <a:lnTo>
                    <a:pt x="67" y="204"/>
                  </a:lnTo>
                  <a:lnTo>
                    <a:pt x="74" y="207"/>
                  </a:lnTo>
                  <a:lnTo>
                    <a:pt x="81" y="208"/>
                  </a:lnTo>
                  <a:lnTo>
                    <a:pt x="90" y="208"/>
                  </a:lnTo>
                  <a:lnTo>
                    <a:pt x="97" y="207"/>
                  </a:lnTo>
                  <a:lnTo>
                    <a:pt x="105" y="204"/>
                  </a:lnTo>
                  <a:lnTo>
                    <a:pt x="113" y="200"/>
                  </a:lnTo>
                  <a:lnTo>
                    <a:pt x="119" y="196"/>
                  </a:lnTo>
                  <a:lnTo>
                    <a:pt x="126" y="190"/>
                  </a:lnTo>
                  <a:lnTo>
                    <a:pt x="131" y="183"/>
                  </a:lnTo>
                  <a:lnTo>
                    <a:pt x="127" y="35"/>
                  </a:lnTo>
                  <a:lnTo>
                    <a:pt x="133" y="35"/>
                  </a:lnTo>
                  <a:lnTo>
                    <a:pt x="138" y="34"/>
                  </a:lnTo>
                  <a:lnTo>
                    <a:pt x="144" y="33"/>
                  </a:lnTo>
                  <a:lnTo>
                    <a:pt x="150" y="32"/>
                  </a:lnTo>
                  <a:lnTo>
                    <a:pt x="156" y="31"/>
                  </a:lnTo>
                  <a:lnTo>
                    <a:pt x="162" y="30"/>
                  </a:lnTo>
                  <a:lnTo>
                    <a:pt x="168" y="29"/>
                  </a:lnTo>
                  <a:lnTo>
                    <a:pt x="174" y="28"/>
                  </a:lnTo>
                  <a:lnTo>
                    <a:pt x="181" y="28"/>
                  </a:lnTo>
                  <a:lnTo>
                    <a:pt x="186" y="28"/>
                  </a:lnTo>
                  <a:lnTo>
                    <a:pt x="193" y="28"/>
                  </a:lnTo>
                  <a:lnTo>
                    <a:pt x="199" y="30"/>
                  </a:lnTo>
                  <a:lnTo>
                    <a:pt x="206" y="31"/>
                  </a:lnTo>
                  <a:lnTo>
                    <a:pt x="211" y="34"/>
                  </a:lnTo>
                  <a:lnTo>
                    <a:pt x="218" y="37"/>
                  </a:lnTo>
                  <a:lnTo>
                    <a:pt x="225" y="41"/>
                  </a:lnTo>
                  <a:lnTo>
                    <a:pt x="228" y="48"/>
                  </a:lnTo>
                  <a:lnTo>
                    <a:pt x="230" y="57"/>
                  </a:lnTo>
                  <a:lnTo>
                    <a:pt x="232" y="65"/>
                  </a:lnTo>
                  <a:lnTo>
                    <a:pt x="234" y="73"/>
                  </a:lnTo>
                  <a:lnTo>
                    <a:pt x="234" y="82"/>
                  </a:lnTo>
                  <a:lnTo>
                    <a:pt x="235" y="91"/>
                  </a:lnTo>
                  <a:lnTo>
                    <a:pt x="236" y="99"/>
                  </a:lnTo>
                  <a:lnTo>
                    <a:pt x="238" y="108"/>
                  </a:lnTo>
                  <a:lnTo>
                    <a:pt x="239" y="116"/>
                  </a:lnTo>
                  <a:lnTo>
                    <a:pt x="242" y="124"/>
                  </a:lnTo>
                  <a:lnTo>
                    <a:pt x="245" y="131"/>
                  </a:lnTo>
                  <a:lnTo>
                    <a:pt x="249" y="138"/>
                  </a:lnTo>
                  <a:lnTo>
                    <a:pt x="256" y="145"/>
                  </a:lnTo>
                  <a:lnTo>
                    <a:pt x="263" y="150"/>
                  </a:lnTo>
                  <a:lnTo>
                    <a:pt x="273" y="155"/>
                  </a:lnTo>
                  <a:lnTo>
                    <a:pt x="284" y="159"/>
                  </a:lnTo>
                  <a:lnTo>
                    <a:pt x="293" y="159"/>
                  </a:lnTo>
                  <a:lnTo>
                    <a:pt x="303" y="159"/>
                  </a:lnTo>
                  <a:lnTo>
                    <a:pt x="314" y="158"/>
                  </a:lnTo>
                  <a:lnTo>
                    <a:pt x="325" y="156"/>
                  </a:lnTo>
                  <a:lnTo>
                    <a:pt x="335" y="152"/>
                  </a:lnTo>
                  <a:lnTo>
                    <a:pt x="345" y="148"/>
                  </a:lnTo>
                  <a:lnTo>
                    <a:pt x="353" y="142"/>
                  </a:lnTo>
                  <a:lnTo>
                    <a:pt x="359" y="134"/>
                  </a:lnTo>
                  <a:lnTo>
                    <a:pt x="363" y="129"/>
                  </a:lnTo>
                  <a:lnTo>
                    <a:pt x="365" y="124"/>
                  </a:lnTo>
                  <a:lnTo>
                    <a:pt x="366" y="119"/>
                  </a:lnTo>
                  <a:lnTo>
                    <a:pt x="366" y="113"/>
                  </a:lnTo>
                  <a:lnTo>
                    <a:pt x="366" y="108"/>
                  </a:lnTo>
                  <a:lnTo>
                    <a:pt x="365" y="102"/>
                  </a:lnTo>
                  <a:lnTo>
                    <a:pt x="364" y="96"/>
                  </a:lnTo>
                  <a:lnTo>
                    <a:pt x="361" y="91"/>
                  </a:lnTo>
                  <a:lnTo>
                    <a:pt x="359" y="86"/>
                  </a:lnTo>
                  <a:lnTo>
                    <a:pt x="357" y="79"/>
                  </a:lnTo>
                  <a:lnTo>
                    <a:pt x="354" y="73"/>
                  </a:lnTo>
                  <a:lnTo>
                    <a:pt x="354" y="68"/>
                  </a:lnTo>
                  <a:lnTo>
                    <a:pt x="352" y="62"/>
                  </a:lnTo>
                  <a:lnTo>
                    <a:pt x="351" y="57"/>
                  </a:lnTo>
                  <a:lnTo>
                    <a:pt x="351" y="51"/>
                  </a:lnTo>
                  <a:lnTo>
                    <a:pt x="352" y="44"/>
                  </a:lnTo>
                  <a:lnTo>
                    <a:pt x="357" y="39"/>
                  </a:lnTo>
                  <a:lnTo>
                    <a:pt x="363" y="34"/>
                  </a:lnTo>
                  <a:lnTo>
                    <a:pt x="369" y="30"/>
                  </a:lnTo>
                  <a:lnTo>
                    <a:pt x="376" y="26"/>
                  </a:lnTo>
                  <a:lnTo>
                    <a:pt x="383" y="22"/>
                  </a:lnTo>
                  <a:lnTo>
                    <a:pt x="391" y="19"/>
                  </a:lnTo>
                  <a:lnTo>
                    <a:pt x="398" y="17"/>
                  </a:lnTo>
                  <a:lnTo>
                    <a:pt x="407" y="14"/>
                  </a:lnTo>
                  <a:lnTo>
                    <a:pt x="414" y="12"/>
                  </a:lnTo>
                  <a:lnTo>
                    <a:pt x="422" y="10"/>
                  </a:lnTo>
                  <a:lnTo>
                    <a:pt x="431" y="9"/>
                  </a:lnTo>
                  <a:lnTo>
                    <a:pt x="439" y="7"/>
                  </a:lnTo>
                  <a:lnTo>
                    <a:pt x="448" y="5"/>
                  </a:lnTo>
                  <a:lnTo>
                    <a:pt x="456" y="3"/>
                  </a:lnTo>
                  <a:lnTo>
                    <a:pt x="464" y="2"/>
                  </a:lnTo>
                  <a:lnTo>
                    <a:pt x="472" y="0"/>
                  </a:lnTo>
                  <a:lnTo>
                    <a:pt x="474" y="5"/>
                  </a:lnTo>
                  <a:lnTo>
                    <a:pt x="476" y="11"/>
                  </a:lnTo>
                  <a:lnTo>
                    <a:pt x="477" y="17"/>
                  </a:lnTo>
                  <a:lnTo>
                    <a:pt x="478" y="24"/>
                  </a:lnTo>
                  <a:lnTo>
                    <a:pt x="478" y="30"/>
                  </a:lnTo>
                  <a:lnTo>
                    <a:pt x="479" y="37"/>
                  </a:lnTo>
                  <a:lnTo>
                    <a:pt x="479" y="44"/>
                  </a:lnTo>
                  <a:lnTo>
                    <a:pt x="479" y="51"/>
                  </a:lnTo>
                  <a:lnTo>
                    <a:pt x="479" y="57"/>
                  </a:lnTo>
                  <a:lnTo>
                    <a:pt x="481" y="64"/>
                  </a:lnTo>
                  <a:lnTo>
                    <a:pt x="483" y="70"/>
                  </a:lnTo>
                  <a:lnTo>
                    <a:pt x="485" y="76"/>
                  </a:lnTo>
                  <a:lnTo>
                    <a:pt x="488" y="82"/>
                  </a:lnTo>
                  <a:lnTo>
                    <a:pt x="493" y="88"/>
                  </a:lnTo>
                  <a:lnTo>
                    <a:pt x="499" y="92"/>
                  </a:lnTo>
                  <a:lnTo>
                    <a:pt x="507" y="97"/>
                  </a:lnTo>
                  <a:lnTo>
                    <a:pt x="512" y="99"/>
                  </a:lnTo>
                  <a:lnTo>
                    <a:pt x="517" y="101"/>
                  </a:lnTo>
                  <a:lnTo>
                    <a:pt x="523" y="102"/>
                  </a:lnTo>
                  <a:lnTo>
                    <a:pt x="529" y="102"/>
                  </a:lnTo>
                  <a:lnTo>
                    <a:pt x="535" y="101"/>
                  </a:lnTo>
                  <a:lnTo>
                    <a:pt x="541" y="99"/>
                  </a:lnTo>
                  <a:lnTo>
                    <a:pt x="547" y="98"/>
                  </a:lnTo>
                  <a:lnTo>
                    <a:pt x="554" y="97"/>
                  </a:lnTo>
                  <a:lnTo>
                    <a:pt x="560" y="95"/>
                  </a:lnTo>
                  <a:lnTo>
                    <a:pt x="566" y="94"/>
                  </a:lnTo>
                  <a:lnTo>
                    <a:pt x="572" y="92"/>
                  </a:lnTo>
                  <a:lnTo>
                    <a:pt x="579" y="92"/>
                  </a:lnTo>
                  <a:lnTo>
                    <a:pt x="584" y="92"/>
                  </a:lnTo>
                  <a:lnTo>
                    <a:pt x="591" y="92"/>
                  </a:lnTo>
                  <a:lnTo>
                    <a:pt x="598" y="94"/>
                  </a:lnTo>
                  <a:lnTo>
                    <a:pt x="603" y="97"/>
                  </a:lnTo>
                  <a:lnTo>
                    <a:pt x="610" y="102"/>
                  </a:lnTo>
                  <a:lnTo>
                    <a:pt x="614" y="109"/>
                  </a:lnTo>
                  <a:lnTo>
                    <a:pt x="618" y="117"/>
                  </a:lnTo>
                  <a:lnTo>
                    <a:pt x="620" y="125"/>
                  </a:lnTo>
                  <a:lnTo>
                    <a:pt x="621" y="133"/>
                  </a:lnTo>
                  <a:lnTo>
                    <a:pt x="622" y="142"/>
                  </a:lnTo>
                  <a:lnTo>
                    <a:pt x="623" y="151"/>
                  </a:lnTo>
                  <a:lnTo>
                    <a:pt x="623" y="159"/>
                  </a:lnTo>
                  <a:lnTo>
                    <a:pt x="621" y="162"/>
                  </a:lnTo>
                  <a:lnTo>
                    <a:pt x="619" y="165"/>
                  </a:lnTo>
                  <a:lnTo>
                    <a:pt x="618" y="169"/>
                  </a:lnTo>
                  <a:lnTo>
                    <a:pt x="615" y="172"/>
                  </a:lnTo>
                  <a:lnTo>
                    <a:pt x="612" y="175"/>
                  </a:lnTo>
                  <a:lnTo>
                    <a:pt x="608" y="178"/>
                  </a:lnTo>
                  <a:lnTo>
                    <a:pt x="604" y="181"/>
                  </a:lnTo>
                  <a:lnTo>
                    <a:pt x="599" y="183"/>
                  </a:lnTo>
                  <a:lnTo>
                    <a:pt x="591" y="184"/>
                  </a:lnTo>
                  <a:lnTo>
                    <a:pt x="582" y="184"/>
                  </a:lnTo>
                  <a:lnTo>
                    <a:pt x="573" y="183"/>
                  </a:lnTo>
                  <a:lnTo>
                    <a:pt x="564" y="182"/>
                  </a:lnTo>
                  <a:lnTo>
                    <a:pt x="554" y="181"/>
                  </a:lnTo>
                  <a:lnTo>
                    <a:pt x="545" y="182"/>
                  </a:lnTo>
                  <a:lnTo>
                    <a:pt x="535" y="183"/>
                  </a:lnTo>
                  <a:lnTo>
                    <a:pt x="524" y="186"/>
                  </a:lnTo>
                  <a:lnTo>
                    <a:pt x="523" y="188"/>
                  </a:lnTo>
                  <a:lnTo>
                    <a:pt x="521" y="191"/>
                  </a:lnTo>
                  <a:lnTo>
                    <a:pt x="519" y="192"/>
                  </a:lnTo>
                  <a:lnTo>
                    <a:pt x="517" y="194"/>
                  </a:lnTo>
                  <a:lnTo>
                    <a:pt x="514" y="197"/>
                  </a:lnTo>
                  <a:lnTo>
                    <a:pt x="512" y="199"/>
                  </a:lnTo>
                  <a:lnTo>
                    <a:pt x="509" y="203"/>
                  </a:lnTo>
                  <a:lnTo>
                    <a:pt x="507" y="207"/>
                  </a:lnTo>
                  <a:lnTo>
                    <a:pt x="524" y="331"/>
                  </a:lnTo>
                  <a:lnTo>
                    <a:pt x="519" y="333"/>
                  </a:lnTo>
                  <a:lnTo>
                    <a:pt x="512" y="335"/>
                  </a:lnTo>
                  <a:lnTo>
                    <a:pt x="507" y="338"/>
                  </a:lnTo>
                  <a:lnTo>
                    <a:pt x="500" y="339"/>
                  </a:lnTo>
                  <a:lnTo>
                    <a:pt x="493" y="341"/>
                  </a:lnTo>
                  <a:lnTo>
                    <a:pt x="486" y="342"/>
                  </a:lnTo>
                  <a:lnTo>
                    <a:pt x="479" y="343"/>
                  </a:lnTo>
                  <a:lnTo>
                    <a:pt x="471" y="344"/>
                  </a:lnTo>
                  <a:lnTo>
                    <a:pt x="464" y="344"/>
                  </a:lnTo>
                  <a:lnTo>
                    <a:pt x="456" y="344"/>
                  </a:lnTo>
                  <a:lnTo>
                    <a:pt x="449" y="344"/>
                  </a:lnTo>
                  <a:lnTo>
                    <a:pt x="441" y="344"/>
                  </a:lnTo>
                  <a:lnTo>
                    <a:pt x="433" y="342"/>
                  </a:lnTo>
                  <a:lnTo>
                    <a:pt x="426" y="341"/>
                  </a:lnTo>
                  <a:lnTo>
                    <a:pt x="419" y="340"/>
                  </a:lnTo>
                  <a:lnTo>
                    <a:pt x="412" y="338"/>
                  </a:lnTo>
                  <a:lnTo>
                    <a:pt x="408" y="333"/>
                  </a:lnTo>
                  <a:lnTo>
                    <a:pt x="405" y="328"/>
                  </a:lnTo>
                  <a:lnTo>
                    <a:pt x="403" y="322"/>
                  </a:lnTo>
                  <a:lnTo>
                    <a:pt x="402" y="316"/>
                  </a:lnTo>
                  <a:lnTo>
                    <a:pt x="402" y="311"/>
                  </a:lnTo>
                  <a:lnTo>
                    <a:pt x="401" y="306"/>
                  </a:lnTo>
                  <a:lnTo>
                    <a:pt x="401" y="300"/>
                  </a:lnTo>
                  <a:lnTo>
                    <a:pt x="401" y="294"/>
                  </a:lnTo>
                  <a:lnTo>
                    <a:pt x="402" y="289"/>
                  </a:lnTo>
                  <a:lnTo>
                    <a:pt x="402" y="283"/>
                  </a:lnTo>
                  <a:lnTo>
                    <a:pt x="402" y="277"/>
                  </a:lnTo>
                  <a:lnTo>
                    <a:pt x="401" y="271"/>
                  </a:lnTo>
                  <a:lnTo>
                    <a:pt x="400" y="266"/>
                  </a:lnTo>
                  <a:lnTo>
                    <a:pt x="398" y="260"/>
                  </a:lnTo>
                  <a:lnTo>
                    <a:pt x="397" y="254"/>
                  </a:lnTo>
                  <a:lnTo>
                    <a:pt x="393" y="248"/>
                  </a:lnTo>
                  <a:lnTo>
                    <a:pt x="388" y="244"/>
                  </a:lnTo>
                  <a:lnTo>
                    <a:pt x="381" y="240"/>
                  </a:lnTo>
                  <a:lnTo>
                    <a:pt x="374" y="238"/>
                  </a:lnTo>
                  <a:lnTo>
                    <a:pt x="367" y="236"/>
                  </a:lnTo>
                  <a:lnTo>
                    <a:pt x="360" y="235"/>
                  </a:lnTo>
                  <a:lnTo>
                    <a:pt x="353" y="235"/>
                  </a:lnTo>
                  <a:lnTo>
                    <a:pt x="345" y="235"/>
                  </a:lnTo>
                  <a:lnTo>
                    <a:pt x="337" y="236"/>
                  </a:lnTo>
                  <a:lnTo>
                    <a:pt x="329" y="237"/>
                  </a:lnTo>
                  <a:lnTo>
                    <a:pt x="321" y="239"/>
                  </a:lnTo>
                  <a:lnTo>
                    <a:pt x="313" y="241"/>
                  </a:lnTo>
                  <a:lnTo>
                    <a:pt x="306" y="243"/>
                  </a:lnTo>
                  <a:lnTo>
                    <a:pt x="297" y="245"/>
                  </a:lnTo>
                  <a:lnTo>
                    <a:pt x="289" y="248"/>
                  </a:lnTo>
                  <a:lnTo>
                    <a:pt x="281" y="250"/>
                  </a:lnTo>
                  <a:lnTo>
                    <a:pt x="273" y="252"/>
                  </a:lnTo>
                  <a:lnTo>
                    <a:pt x="270" y="255"/>
                  </a:lnTo>
                  <a:lnTo>
                    <a:pt x="267" y="260"/>
                  </a:lnTo>
                  <a:lnTo>
                    <a:pt x="263" y="264"/>
                  </a:lnTo>
                  <a:lnTo>
                    <a:pt x="260" y="270"/>
                  </a:lnTo>
                  <a:lnTo>
                    <a:pt x="258" y="276"/>
                  </a:lnTo>
                  <a:lnTo>
                    <a:pt x="258" y="282"/>
                  </a:lnTo>
                  <a:lnTo>
                    <a:pt x="258" y="287"/>
                  </a:lnTo>
                  <a:lnTo>
                    <a:pt x="262" y="293"/>
                  </a:lnTo>
                  <a:lnTo>
                    <a:pt x="265" y="299"/>
                  </a:lnTo>
                  <a:lnTo>
                    <a:pt x="268" y="304"/>
                  </a:lnTo>
                  <a:lnTo>
                    <a:pt x="271" y="310"/>
                  </a:lnTo>
                  <a:lnTo>
                    <a:pt x="273" y="316"/>
                  </a:lnTo>
                  <a:lnTo>
                    <a:pt x="276" y="322"/>
                  </a:lnTo>
                  <a:lnTo>
                    <a:pt x="277" y="328"/>
                  </a:lnTo>
                  <a:lnTo>
                    <a:pt x="277" y="334"/>
                  </a:lnTo>
                  <a:lnTo>
                    <a:pt x="277" y="341"/>
                  </a:lnTo>
                  <a:lnTo>
                    <a:pt x="266" y="355"/>
                  </a:lnTo>
                  <a:lnTo>
                    <a:pt x="257" y="360"/>
                  </a:lnTo>
                  <a:lnTo>
                    <a:pt x="248" y="362"/>
                  </a:lnTo>
                  <a:lnTo>
                    <a:pt x="239" y="363"/>
                  </a:lnTo>
                  <a:lnTo>
                    <a:pt x="230" y="363"/>
                  </a:lnTo>
                  <a:lnTo>
                    <a:pt x="220" y="364"/>
                  </a:lnTo>
                  <a:lnTo>
                    <a:pt x="210" y="364"/>
                  </a:lnTo>
                  <a:lnTo>
                    <a:pt x="201" y="366"/>
                  </a:lnTo>
                  <a:lnTo>
                    <a:pt x="191" y="370"/>
                  </a:lnTo>
                </a:path>
              </a:pathLst>
            </a:custGeom>
            <a:solidFill>
              <a:schemeClr val="bg1"/>
            </a:solidFill>
            <a:ln>
              <a:noFill/>
            </a:ln>
            <a:effectLst>
              <a:prstShdw prst="shdw17" dist="17961" dir="2700000">
                <a:schemeClr val="bg1">
                  <a:gamma/>
                  <a:shade val="60000"/>
                  <a:invGamma/>
                </a:schemeClr>
              </a:prstShdw>
            </a:effectLst>
            <a:extLst>
              <a:ext uri="{91240B29-F687-4F45-9708-019B960494DF}">
                <a14:hiddenLine xmlns:a14="http://schemas.microsoft.com/office/drawing/2010/main" w="9525" cap="rnd">
                  <a:solidFill>
                    <a:schemeClr val="tx1"/>
                  </a:solidFill>
                  <a:round/>
                  <a:headEnd/>
                  <a:tailEnd/>
                </a14:hiddenLine>
              </a:ext>
            </a:extLst>
          </p:spPr>
          <p:txBody>
            <a:bodyPr/>
            <a:lstStyle/>
            <a:p>
              <a:endParaRPr lang="en-US" dirty="0"/>
            </a:p>
          </p:txBody>
        </p:sp>
        <p:sp>
          <p:nvSpPr>
            <p:cNvPr id="1031" name="Freeform 7"/>
            <p:cNvSpPr>
              <a:spLocks/>
            </p:cNvSpPr>
            <p:nvPr/>
          </p:nvSpPr>
          <p:spPr bwMode="grayWhite">
            <a:xfrm>
              <a:off x="0" y="706"/>
              <a:ext cx="506" cy="470"/>
            </a:xfrm>
            <a:custGeom>
              <a:avLst/>
              <a:gdLst>
                <a:gd name="T0" fmla="*/ 229 w 506"/>
                <a:gd name="T1" fmla="*/ 453 h 470"/>
                <a:gd name="T2" fmla="*/ 200 w 506"/>
                <a:gd name="T3" fmla="*/ 429 h 470"/>
                <a:gd name="T4" fmla="*/ 175 w 506"/>
                <a:gd name="T5" fmla="*/ 402 h 470"/>
                <a:gd name="T6" fmla="*/ 158 w 506"/>
                <a:gd name="T7" fmla="*/ 368 h 470"/>
                <a:gd name="T8" fmla="*/ 241 w 506"/>
                <a:gd name="T9" fmla="*/ 275 h 470"/>
                <a:gd name="T10" fmla="*/ 224 w 506"/>
                <a:gd name="T11" fmla="*/ 248 h 470"/>
                <a:gd name="T12" fmla="*/ 198 w 506"/>
                <a:gd name="T13" fmla="*/ 228 h 470"/>
                <a:gd name="T14" fmla="*/ 166 w 506"/>
                <a:gd name="T15" fmla="*/ 214 h 470"/>
                <a:gd name="T16" fmla="*/ 139 w 506"/>
                <a:gd name="T17" fmla="*/ 217 h 470"/>
                <a:gd name="T18" fmla="*/ 128 w 506"/>
                <a:gd name="T19" fmla="*/ 238 h 470"/>
                <a:gd name="T20" fmla="*/ 120 w 506"/>
                <a:gd name="T21" fmla="*/ 262 h 470"/>
                <a:gd name="T22" fmla="*/ 104 w 506"/>
                <a:gd name="T23" fmla="*/ 283 h 470"/>
                <a:gd name="T24" fmla="*/ 77 w 506"/>
                <a:gd name="T25" fmla="*/ 291 h 470"/>
                <a:gd name="T26" fmla="*/ 53 w 506"/>
                <a:gd name="T27" fmla="*/ 288 h 470"/>
                <a:gd name="T28" fmla="*/ 31 w 506"/>
                <a:gd name="T29" fmla="*/ 275 h 470"/>
                <a:gd name="T30" fmla="*/ 12 w 506"/>
                <a:gd name="T31" fmla="*/ 257 h 470"/>
                <a:gd name="T32" fmla="*/ 61 w 506"/>
                <a:gd name="T33" fmla="*/ 109 h 470"/>
                <a:gd name="T34" fmla="*/ 24 w 506"/>
                <a:gd name="T35" fmla="*/ 85 h 470"/>
                <a:gd name="T36" fmla="*/ 0 w 506"/>
                <a:gd name="T37" fmla="*/ 53 h 470"/>
                <a:gd name="T38" fmla="*/ 19 w 506"/>
                <a:gd name="T39" fmla="*/ 22 h 470"/>
                <a:gd name="T40" fmla="*/ 54 w 506"/>
                <a:gd name="T41" fmla="*/ 0 h 470"/>
                <a:gd name="T42" fmla="*/ 82 w 506"/>
                <a:gd name="T43" fmla="*/ 6 h 470"/>
                <a:gd name="T44" fmla="*/ 103 w 506"/>
                <a:gd name="T45" fmla="*/ 29 h 470"/>
                <a:gd name="T46" fmla="*/ 132 w 506"/>
                <a:gd name="T47" fmla="*/ 57 h 470"/>
                <a:gd name="T48" fmla="*/ 175 w 506"/>
                <a:gd name="T49" fmla="*/ 64 h 470"/>
                <a:gd name="T50" fmla="*/ 215 w 506"/>
                <a:gd name="T51" fmla="*/ 43 h 470"/>
                <a:gd name="T52" fmla="*/ 243 w 506"/>
                <a:gd name="T53" fmla="*/ 16 h 470"/>
                <a:gd name="T54" fmla="*/ 265 w 506"/>
                <a:gd name="T55" fmla="*/ 22 h 470"/>
                <a:gd name="T56" fmla="*/ 284 w 506"/>
                <a:gd name="T57" fmla="*/ 34 h 470"/>
                <a:gd name="T58" fmla="*/ 301 w 506"/>
                <a:gd name="T59" fmla="*/ 52 h 470"/>
                <a:gd name="T60" fmla="*/ 318 w 506"/>
                <a:gd name="T61" fmla="*/ 72 h 470"/>
                <a:gd name="T62" fmla="*/ 314 w 506"/>
                <a:gd name="T63" fmla="*/ 98 h 470"/>
                <a:gd name="T64" fmla="*/ 296 w 506"/>
                <a:gd name="T65" fmla="*/ 115 h 470"/>
                <a:gd name="T66" fmla="*/ 278 w 506"/>
                <a:gd name="T67" fmla="*/ 123 h 470"/>
                <a:gd name="T68" fmla="*/ 260 w 506"/>
                <a:gd name="T69" fmla="*/ 130 h 470"/>
                <a:gd name="T70" fmla="*/ 249 w 506"/>
                <a:gd name="T71" fmla="*/ 152 h 470"/>
                <a:gd name="T72" fmla="*/ 257 w 506"/>
                <a:gd name="T73" fmla="*/ 180 h 470"/>
                <a:gd name="T74" fmla="*/ 288 w 506"/>
                <a:gd name="T75" fmla="*/ 210 h 470"/>
                <a:gd name="T76" fmla="*/ 321 w 506"/>
                <a:gd name="T77" fmla="*/ 231 h 470"/>
                <a:gd name="T78" fmla="*/ 339 w 506"/>
                <a:gd name="T79" fmla="*/ 231 h 470"/>
                <a:gd name="T80" fmla="*/ 358 w 506"/>
                <a:gd name="T81" fmla="*/ 228 h 470"/>
                <a:gd name="T82" fmla="*/ 377 w 506"/>
                <a:gd name="T83" fmla="*/ 200 h 470"/>
                <a:gd name="T84" fmla="*/ 385 w 506"/>
                <a:gd name="T85" fmla="*/ 171 h 470"/>
                <a:gd name="T86" fmla="*/ 404 w 506"/>
                <a:gd name="T87" fmla="*/ 158 h 470"/>
                <a:gd name="T88" fmla="*/ 497 w 506"/>
                <a:gd name="T89" fmla="*/ 213 h 470"/>
                <a:gd name="T90" fmla="*/ 482 w 506"/>
                <a:gd name="T91" fmla="*/ 238 h 470"/>
                <a:gd name="T92" fmla="*/ 458 w 506"/>
                <a:gd name="T93" fmla="*/ 259 h 470"/>
                <a:gd name="T94" fmla="*/ 438 w 506"/>
                <a:gd name="T95" fmla="*/ 282 h 470"/>
                <a:gd name="T96" fmla="*/ 434 w 506"/>
                <a:gd name="T97" fmla="*/ 313 h 470"/>
                <a:gd name="T98" fmla="*/ 467 w 506"/>
                <a:gd name="T99" fmla="*/ 339 h 470"/>
                <a:gd name="T100" fmla="*/ 505 w 506"/>
                <a:gd name="T101" fmla="*/ 362 h 470"/>
                <a:gd name="T102" fmla="*/ 329 w 506"/>
                <a:gd name="T103" fmla="*/ 370 h 470"/>
                <a:gd name="T104" fmla="*/ 306 w 506"/>
                <a:gd name="T105" fmla="*/ 395 h 470"/>
                <a:gd name="T106" fmla="*/ 287 w 506"/>
                <a:gd name="T107" fmla="*/ 423 h 470"/>
                <a:gd name="T108" fmla="*/ 267 w 506"/>
                <a:gd name="T109" fmla="*/ 452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06" h="470">
                  <a:moveTo>
                    <a:pt x="252" y="469"/>
                  </a:moveTo>
                  <a:lnTo>
                    <a:pt x="245" y="463"/>
                  </a:lnTo>
                  <a:lnTo>
                    <a:pt x="237" y="458"/>
                  </a:lnTo>
                  <a:lnTo>
                    <a:pt x="229" y="453"/>
                  </a:lnTo>
                  <a:lnTo>
                    <a:pt x="221" y="447"/>
                  </a:lnTo>
                  <a:lnTo>
                    <a:pt x="214" y="441"/>
                  </a:lnTo>
                  <a:lnTo>
                    <a:pt x="207" y="435"/>
                  </a:lnTo>
                  <a:lnTo>
                    <a:pt x="200" y="429"/>
                  </a:lnTo>
                  <a:lnTo>
                    <a:pt x="193" y="423"/>
                  </a:lnTo>
                  <a:lnTo>
                    <a:pt x="187" y="416"/>
                  </a:lnTo>
                  <a:lnTo>
                    <a:pt x="181" y="409"/>
                  </a:lnTo>
                  <a:lnTo>
                    <a:pt x="175" y="402"/>
                  </a:lnTo>
                  <a:lnTo>
                    <a:pt x="171" y="394"/>
                  </a:lnTo>
                  <a:lnTo>
                    <a:pt x="166" y="386"/>
                  </a:lnTo>
                  <a:lnTo>
                    <a:pt x="162" y="377"/>
                  </a:lnTo>
                  <a:lnTo>
                    <a:pt x="158" y="368"/>
                  </a:lnTo>
                  <a:lnTo>
                    <a:pt x="156" y="359"/>
                  </a:lnTo>
                  <a:lnTo>
                    <a:pt x="245" y="290"/>
                  </a:lnTo>
                  <a:lnTo>
                    <a:pt x="242" y="282"/>
                  </a:lnTo>
                  <a:lnTo>
                    <a:pt x="241" y="275"/>
                  </a:lnTo>
                  <a:lnTo>
                    <a:pt x="237" y="267"/>
                  </a:lnTo>
                  <a:lnTo>
                    <a:pt x="233" y="261"/>
                  </a:lnTo>
                  <a:lnTo>
                    <a:pt x="229" y="254"/>
                  </a:lnTo>
                  <a:lnTo>
                    <a:pt x="224" y="248"/>
                  </a:lnTo>
                  <a:lnTo>
                    <a:pt x="218" y="242"/>
                  </a:lnTo>
                  <a:lnTo>
                    <a:pt x="212" y="237"/>
                  </a:lnTo>
                  <a:lnTo>
                    <a:pt x="205" y="232"/>
                  </a:lnTo>
                  <a:lnTo>
                    <a:pt x="198" y="228"/>
                  </a:lnTo>
                  <a:lnTo>
                    <a:pt x="191" y="223"/>
                  </a:lnTo>
                  <a:lnTo>
                    <a:pt x="183" y="219"/>
                  </a:lnTo>
                  <a:lnTo>
                    <a:pt x="175" y="216"/>
                  </a:lnTo>
                  <a:lnTo>
                    <a:pt x="166" y="214"/>
                  </a:lnTo>
                  <a:lnTo>
                    <a:pt x="158" y="212"/>
                  </a:lnTo>
                  <a:lnTo>
                    <a:pt x="150" y="210"/>
                  </a:lnTo>
                  <a:lnTo>
                    <a:pt x="144" y="213"/>
                  </a:lnTo>
                  <a:lnTo>
                    <a:pt x="139" y="217"/>
                  </a:lnTo>
                  <a:lnTo>
                    <a:pt x="135" y="221"/>
                  </a:lnTo>
                  <a:lnTo>
                    <a:pt x="133" y="227"/>
                  </a:lnTo>
                  <a:lnTo>
                    <a:pt x="129" y="232"/>
                  </a:lnTo>
                  <a:lnTo>
                    <a:pt x="128" y="238"/>
                  </a:lnTo>
                  <a:lnTo>
                    <a:pt x="126" y="244"/>
                  </a:lnTo>
                  <a:lnTo>
                    <a:pt x="125" y="250"/>
                  </a:lnTo>
                  <a:lnTo>
                    <a:pt x="122" y="256"/>
                  </a:lnTo>
                  <a:lnTo>
                    <a:pt x="120" y="262"/>
                  </a:lnTo>
                  <a:lnTo>
                    <a:pt x="116" y="268"/>
                  </a:lnTo>
                  <a:lnTo>
                    <a:pt x="113" y="273"/>
                  </a:lnTo>
                  <a:lnTo>
                    <a:pt x="109" y="278"/>
                  </a:lnTo>
                  <a:lnTo>
                    <a:pt x="104" y="283"/>
                  </a:lnTo>
                  <a:lnTo>
                    <a:pt x="98" y="287"/>
                  </a:lnTo>
                  <a:lnTo>
                    <a:pt x="90" y="290"/>
                  </a:lnTo>
                  <a:lnTo>
                    <a:pt x="83" y="291"/>
                  </a:lnTo>
                  <a:lnTo>
                    <a:pt x="77" y="291"/>
                  </a:lnTo>
                  <a:lnTo>
                    <a:pt x="70" y="291"/>
                  </a:lnTo>
                  <a:lnTo>
                    <a:pt x="65" y="291"/>
                  </a:lnTo>
                  <a:lnTo>
                    <a:pt x="58" y="289"/>
                  </a:lnTo>
                  <a:lnTo>
                    <a:pt x="53" y="288"/>
                  </a:lnTo>
                  <a:lnTo>
                    <a:pt x="47" y="285"/>
                  </a:lnTo>
                  <a:lnTo>
                    <a:pt x="41" y="282"/>
                  </a:lnTo>
                  <a:lnTo>
                    <a:pt x="36" y="278"/>
                  </a:lnTo>
                  <a:lnTo>
                    <a:pt x="31" y="275"/>
                  </a:lnTo>
                  <a:lnTo>
                    <a:pt x="25" y="270"/>
                  </a:lnTo>
                  <a:lnTo>
                    <a:pt x="20" y="266"/>
                  </a:lnTo>
                  <a:lnTo>
                    <a:pt x="16" y="262"/>
                  </a:lnTo>
                  <a:lnTo>
                    <a:pt x="12" y="257"/>
                  </a:lnTo>
                  <a:lnTo>
                    <a:pt x="7" y="253"/>
                  </a:lnTo>
                  <a:lnTo>
                    <a:pt x="3" y="248"/>
                  </a:lnTo>
                  <a:lnTo>
                    <a:pt x="65" y="117"/>
                  </a:lnTo>
                  <a:lnTo>
                    <a:pt x="61" y="109"/>
                  </a:lnTo>
                  <a:lnTo>
                    <a:pt x="53" y="102"/>
                  </a:lnTo>
                  <a:lnTo>
                    <a:pt x="44" y="96"/>
                  </a:lnTo>
                  <a:lnTo>
                    <a:pt x="33" y="91"/>
                  </a:lnTo>
                  <a:lnTo>
                    <a:pt x="24" y="85"/>
                  </a:lnTo>
                  <a:lnTo>
                    <a:pt x="13" y="79"/>
                  </a:lnTo>
                  <a:lnTo>
                    <a:pt x="5" y="71"/>
                  </a:lnTo>
                  <a:lnTo>
                    <a:pt x="0" y="62"/>
                  </a:lnTo>
                  <a:lnTo>
                    <a:pt x="0" y="53"/>
                  </a:lnTo>
                  <a:lnTo>
                    <a:pt x="3" y="44"/>
                  </a:lnTo>
                  <a:lnTo>
                    <a:pt x="7" y="37"/>
                  </a:lnTo>
                  <a:lnTo>
                    <a:pt x="12" y="28"/>
                  </a:lnTo>
                  <a:lnTo>
                    <a:pt x="19" y="22"/>
                  </a:lnTo>
                  <a:lnTo>
                    <a:pt x="27" y="15"/>
                  </a:lnTo>
                  <a:lnTo>
                    <a:pt x="37" y="9"/>
                  </a:lnTo>
                  <a:lnTo>
                    <a:pt x="46" y="3"/>
                  </a:lnTo>
                  <a:lnTo>
                    <a:pt x="54" y="0"/>
                  </a:lnTo>
                  <a:lnTo>
                    <a:pt x="61" y="0"/>
                  </a:lnTo>
                  <a:lnTo>
                    <a:pt x="68" y="0"/>
                  </a:lnTo>
                  <a:lnTo>
                    <a:pt x="75" y="3"/>
                  </a:lnTo>
                  <a:lnTo>
                    <a:pt x="82" y="6"/>
                  </a:lnTo>
                  <a:lnTo>
                    <a:pt x="88" y="11"/>
                  </a:lnTo>
                  <a:lnTo>
                    <a:pt x="94" y="15"/>
                  </a:lnTo>
                  <a:lnTo>
                    <a:pt x="98" y="21"/>
                  </a:lnTo>
                  <a:lnTo>
                    <a:pt x="103" y="29"/>
                  </a:lnTo>
                  <a:lnTo>
                    <a:pt x="108" y="38"/>
                  </a:lnTo>
                  <a:lnTo>
                    <a:pt x="116" y="45"/>
                  </a:lnTo>
                  <a:lnTo>
                    <a:pt x="123" y="52"/>
                  </a:lnTo>
                  <a:lnTo>
                    <a:pt x="132" y="57"/>
                  </a:lnTo>
                  <a:lnTo>
                    <a:pt x="141" y="62"/>
                  </a:lnTo>
                  <a:lnTo>
                    <a:pt x="152" y="64"/>
                  </a:lnTo>
                  <a:lnTo>
                    <a:pt x="164" y="66"/>
                  </a:lnTo>
                  <a:lnTo>
                    <a:pt x="175" y="64"/>
                  </a:lnTo>
                  <a:lnTo>
                    <a:pt x="187" y="61"/>
                  </a:lnTo>
                  <a:lnTo>
                    <a:pt x="196" y="57"/>
                  </a:lnTo>
                  <a:lnTo>
                    <a:pt x="206" y="50"/>
                  </a:lnTo>
                  <a:lnTo>
                    <a:pt x="215" y="43"/>
                  </a:lnTo>
                  <a:lnTo>
                    <a:pt x="223" y="34"/>
                  </a:lnTo>
                  <a:lnTo>
                    <a:pt x="230" y="26"/>
                  </a:lnTo>
                  <a:lnTo>
                    <a:pt x="237" y="17"/>
                  </a:lnTo>
                  <a:lnTo>
                    <a:pt x="243" y="16"/>
                  </a:lnTo>
                  <a:lnTo>
                    <a:pt x="249" y="17"/>
                  </a:lnTo>
                  <a:lnTo>
                    <a:pt x="254" y="18"/>
                  </a:lnTo>
                  <a:lnTo>
                    <a:pt x="260" y="20"/>
                  </a:lnTo>
                  <a:lnTo>
                    <a:pt x="265" y="22"/>
                  </a:lnTo>
                  <a:lnTo>
                    <a:pt x="270" y="25"/>
                  </a:lnTo>
                  <a:lnTo>
                    <a:pt x="275" y="27"/>
                  </a:lnTo>
                  <a:lnTo>
                    <a:pt x="279" y="31"/>
                  </a:lnTo>
                  <a:lnTo>
                    <a:pt x="284" y="34"/>
                  </a:lnTo>
                  <a:lnTo>
                    <a:pt x="288" y="38"/>
                  </a:lnTo>
                  <a:lnTo>
                    <a:pt x="293" y="43"/>
                  </a:lnTo>
                  <a:lnTo>
                    <a:pt x="297" y="47"/>
                  </a:lnTo>
                  <a:lnTo>
                    <a:pt x="301" y="52"/>
                  </a:lnTo>
                  <a:lnTo>
                    <a:pt x="305" y="56"/>
                  </a:lnTo>
                  <a:lnTo>
                    <a:pt x="309" y="61"/>
                  </a:lnTo>
                  <a:lnTo>
                    <a:pt x="314" y="66"/>
                  </a:lnTo>
                  <a:lnTo>
                    <a:pt x="318" y="72"/>
                  </a:lnTo>
                  <a:lnTo>
                    <a:pt x="320" y="79"/>
                  </a:lnTo>
                  <a:lnTo>
                    <a:pt x="319" y="85"/>
                  </a:lnTo>
                  <a:lnTo>
                    <a:pt x="317" y="92"/>
                  </a:lnTo>
                  <a:lnTo>
                    <a:pt x="314" y="98"/>
                  </a:lnTo>
                  <a:lnTo>
                    <a:pt x="309" y="104"/>
                  </a:lnTo>
                  <a:lnTo>
                    <a:pt x="305" y="109"/>
                  </a:lnTo>
                  <a:lnTo>
                    <a:pt x="300" y="114"/>
                  </a:lnTo>
                  <a:lnTo>
                    <a:pt x="296" y="115"/>
                  </a:lnTo>
                  <a:lnTo>
                    <a:pt x="291" y="117"/>
                  </a:lnTo>
                  <a:lnTo>
                    <a:pt x="287" y="119"/>
                  </a:lnTo>
                  <a:lnTo>
                    <a:pt x="283" y="120"/>
                  </a:lnTo>
                  <a:lnTo>
                    <a:pt x="278" y="123"/>
                  </a:lnTo>
                  <a:lnTo>
                    <a:pt x="273" y="124"/>
                  </a:lnTo>
                  <a:lnTo>
                    <a:pt x="268" y="126"/>
                  </a:lnTo>
                  <a:lnTo>
                    <a:pt x="262" y="127"/>
                  </a:lnTo>
                  <a:lnTo>
                    <a:pt x="260" y="130"/>
                  </a:lnTo>
                  <a:lnTo>
                    <a:pt x="257" y="135"/>
                  </a:lnTo>
                  <a:lnTo>
                    <a:pt x="254" y="140"/>
                  </a:lnTo>
                  <a:lnTo>
                    <a:pt x="250" y="145"/>
                  </a:lnTo>
                  <a:lnTo>
                    <a:pt x="249" y="152"/>
                  </a:lnTo>
                  <a:lnTo>
                    <a:pt x="248" y="158"/>
                  </a:lnTo>
                  <a:lnTo>
                    <a:pt x="249" y="164"/>
                  </a:lnTo>
                  <a:lnTo>
                    <a:pt x="252" y="169"/>
                  </a:lnTo>
                  <a:lnTo>
                    <a:pt x="257" y="180"/>
                  </a:lnTo>
                  <a:lnTo>
                    <a:pt x="263" y="189"/>
                  </a:lnTo>
                  <a:lnTo>
                    <a:pt x="271" y="196"/>
                  </a:lnTo>
                  <a:lnTo>
                    <a:pt x="279" y="204"/>
                  </a:lnTo>
                  <a:lnTo>
                    <a:pt x="288" y="210"/>
                  </a:lnTo>
                  <a:lnTo>
                    <a:pt x="298" y="217"/>
                  </a:lnTo>
                  <a:lnTo>
                    <a:pt x="308" y="224"/>
                  </a:lnTo>
                  <a:lnTo>
                    <a:pt x="317" y="231"/>
                  </a:lnTo>
                  <a:lnTo>
                    <a:pt x="321" y="231"/>
                  </a:lnTo>
                  <a:lnTo>
                    <a:pt x="326" y="231"/>
                  </a:lnTo>
                  <a:lnTo>
                    <a:pt x="330" y="231"/>
                  </a:lnTo>
                  <a:lnTo>
                    <a:pt x="334" y="231"/>
                  </a:lnTo>
                  <a:lnTo>
                    <a:pt x="339" y="231"/>
                  </a:lnTo>
                  <a:lnTo>
                    <a:pt x="344" y="231"/>
                  </a:lnTo>
                  <a:lnTo>
                    <a:pt x="349" y="231"/>
                  </a:lnTo>
                  <a:lnTo>
                    <a:pt x="354" y="231"/>
                  </a:lnTo>
                  <a:lnTo>
                    <a:pt x="358" y="228"/>
                  </a:lnTo>
                  <a:lnTo>
                    <a:pt x="363" y="222"/>
                  </a:lnTo>
                  <a:lnTo>
                    <a:pt x="368" y="215"/>
                  </a:lnTo>
                  <a:lnTo>
                    <a:pt x="373" y="209"/>
                  </a:lnTo>
                  <a:lnTo>
                    <a:pt x="377" y="200"/>
                  </a:lnTo>
                  <a:lnTo>
                    <a:pt x="380" y="192"/>
                  </a:lnTo>
                  <a:lnTo>
                    <a:pt x="383" y="183"/>
                  </a:lnTo>
                  <a:lnTo>
                    <a:pt x="383" y="176"/>
                  </a:lnTo>
                  <a:lnTo>
                    <a:pt x="385" y="171"/>
                  </a:lnTo>
                  <a:lnTo>
                    <a:pt x="388" y="167"/>
                  </a:lnTo>
                  <a:lnTo>
                    <a:pt x="392" y="163"/>
                  </a:lnTo>
                  <a:lnTo>
                    <a:pt x="398" y="160"/>
                  </a:lnTo>
                  <a:lnTo>
                    <a:pt x="404" y="158"/>
                  </a:lnTo>
                  <a:lnTo>
                    <a:pt x="410" y="156"/>
                  </a:lnTo>
                  <a:lnTo>
                    <a:pt x="417" y="155"/>
                  </a:lnTo>
                  <a:lnTo>
                    <a:pt x="423" y="155"/>
                  </a:lnTo>
                  <a:lnTo>
                    <a:pt x="497" y="213"/>
                  </a:lnTo>
                  <a:lnTo>
                    <a:pt x="495" y="221"/>
                  </a:lnTo>
                  <a:lnTo>
                    <a:pt x="492" y="227"/>
                  </a:lnTo>
                  <a:lnTo>
                    <a:pt x="487" y="232"/>
                  </a:lnTo>
                  <a:lnTo>
                    <a:pt x="482" y="238"/>
                  </a:lnTo>
                  <a:lnTo>
                    <a:pt x="476" y="243"/>
                  </a:lnTo>
                  <a:lnTo>
                    <a:pt x="470" y="248"/>
                  </a:lnTo>
                  <a:lnTo>
                    <a:pt x="464" y="253"/>
                  </a:lnTo>
                  <a:lnTo>
                    <a:pt x="458" y="259"/>
                  </a:lnTo>
                  <a:lnTo>
                    <a:pt x="451" y="264"/>
                  </a:lnTo>
                  <a:lnTo>
                    <a:pt x="446" y="269"/>
                  </a:lnTo>
                  <a:lnTo>
                    <a:pt x="441" y="275"/>
                  </a:lnTo>
                  <a:lnTo>
                    <a:pt x="438" y="282"/>
                  </a:lnTo>
                  <a:lnTo>
                    <a:pt x="434" y="288"/>
                  </a:lnTo>
                  <a:lnTo>
                    <a:pt x="433" y="296"/>
                  </a:lnTo>
                  <a:lnTo>
                    <a:pt x="433" y="304"/>
                  </a:lnTo>
                  <a:lnTo>
                    <a:pt x="434" y="313"/>
                  </a:lnTo>
                  <a:lnTo>
                    <a:pt x="439" y="323"/>
                  </a:lnTo>
                  <a:lnTo>
                    <a:pt x="446" y="329"/>
                  </a:lnTo>
                  <a:lnTo>
                    <a:pt x="456" y="335"/>
                  </a:lnTo>
                  <a:lnTo>
                    <a:pt x="467" y="339"/>
                  </a:lnTo>
                  <a:lnTo>
                    <a:pt x="478" y="343"/>
                  </a:lnTo>
                  <a:lnTo>
                    <a:pt x="488" y="348"/>
                  </a:lnTo>
                  <a:lnTo>
                    <a:pt x="497" y="354"/>
                  </a:lnTo>
                  <a:lnTo>
                    <a:pt x="505" y="362"/>
                  </a:lnTo>
                  <a:lnTo>
                    <a:pt x="442" y="445"/>
                  </a:lnTo>
                  <a:lnTo>
                    <a:pt x="343" y="362"/>
                  </a:lnTo>
                  <a:lnTo>
                    <a:pt x="336" y="366"/>
                  </a:lnTo>
                  <a:lnTo>
                    <a:pt x="329" y="370"/>
                  </a:lnTo>
                  <a:lnTo>
                    <a:pt x="323" y="377"/>
                  </a:lnTo>
                  <a:lnTo>
                    <a:pt x="317" y="382"/>
                  </a:lnTo>
                  <a:lnTo>
                    <a:pt x="312" y="388"/>
                  </a:lnTo>
                  <a:lnTo>
                    <a:pt x="306" y="395"/>
                  </a:lnTo>
                  <a:lnTo>
                    <a:pt x="302" y="401"/>
                  </a:lnTo>
                  <a:lnTo>
                    <a:pt x="296" y="408"/>
                  </a:lnTo>
                  <a:lnTo>
                    <a:pt x="292" y="415"/>
                  </a:lnTo>
                  <a:lnTo>
                    <a:pt x="287" y="423"/>
                  </a:lnTo>
                  <a:lnTo>
                    <a:pt x="283" y="430"/>
                  </a:lnTo>
                  <a:lnTo>
                    <a:pt x="278" y="437"/>
                  </a:lnTo>
                  <a:lnTo>
                    <a:pt x="272" y="445"/>
                  </a:lnTo>
                  <a:lnTo>
                    <a:pt x="267" y="452"/>
                  </a:lnTo>
                  <a:lnTo>
                    <a:pt x="262" y="459"/>
                  </a:lnTo>
                  <a:lnTo>
                    <a:pt x="256" y="465"/>
                  </a:lnTo>
                  <a:lnTo>
                    <a:pt x="252" y="469"/>
                  </a:lnTo>
                </a:path>
              </a:pathLst>
            </a:custGeom>
            <a:solidFill>
              <a:schemeClr val="bg1"/>
            </a:solidFill>
            <a:ln>
              <a:noFill/>
            </a:ln>
            <a:effectLst>
              <a:prstShdw prst="shdw17" dist="17961" dir="2700000">
                <a:schemeClr val="bg1">
                  <a:gamma/>
                  <a:shade val="60000"/>
                  <a:invGamma/>
                </a:schemeClr>
              </a:prstShdw>
            </a:effectLst>
            <a:extLst>
              <a:ext uri="{91240B29-F687-4F45-9708-019B960494DF}">
                <a14:hiddenLine xmlns:a14="http://schemas.microsoft.com/office/drawing/2010/main" w="9525" cap="rnd">
                  <a:solidFill>
                    <a:schemeClr val="tx1"/>
                  </a:solidFill>
                  <a:round/>
                  <a:headEnd/>
                  <a:tailEnd/>
                </a14:hiddenLine>
              </a:ext>
            </a:extLst>
          </p:spPr>
          <p:txBody>
            <a:bodyPr/>
            <a:lstStyle/>
            <a:p>
              <a:endParaRPr lang="en-US" dirty="0"/>
            </a:p>
          </p:txBody>
        </p:sp>
        <p:sp>
          <p:nvSpPr>
            <p:cNvPr id="1032" name="Freeform 8"/>
            <p:cNvSpPr>
              <a:spLocks/>
            </p:cNvSpPr>
            <p:nvPr/>
          </p:nvSpPr>
          <p:spPr bwMode="grayWhite">
            <a:xfrm>
              <a:off x="538" y="441"/>
              <a:ext cx="512" cy="509"/>
            </a:xfrm>
            <a:custGeom>
              <a:avLst/>
              <a:gdLst>
                <a:gd name="T0" fmla="*/ 67 w 512"/>
                <a:gd name="T1" fmla="*/ 492 h 509"/>
                <a:gd name="T2" fmla="*/ 45 w 512"/>
                <a:gd name="T3" fmla="*/ 451 h 509"/>
                <a:gd name="T4" fmla="*/ 68 w 512"/>
                <a:gd name="T5" fmla="*/ 418 h 509"/>
                <a:gd name="T6" fmla="*/ 106 w 512"/>
                <a:gd name="T7" fmla="*/ 391 h 509"/>
                <a:gd name="T8" fmla="*/ 105 w 512"/>
                <a:gd name="T9" fmla="*/ 352 h 509"/>
                <a:gd name="T10" fmla="*/ 79 w 512"/>
                <a:gd name="T11" fmla="*/ 324 h 509"/>
                <a:gd name="T12" fmla="*/ 44 w 512"/>
                <a:gd name="T13" fmla="*/ 302 h 509"/>
                <a:gd name="T14" fmla="*/ 7 w 512"/>
                <a:gd name="T15" fmla="*/ 280 h 509"/>
                <a:gd name="T16" fmla="*/ 2 w 512"/>
                <a:gd name="T17" fmla="*/ 258 h 509"/>
                <a:gd name="T18" fmla="*/ 13 w 512"/>
                <a:gd name="T19" fmla="*/ 239 h 509"/>
                <a:gd name="T20" fmla="*/ 29 w 512"/>
                <a:gd name="T21" fmla="*/ 220 h 509"/>
                <a:gd name="T22" fmla="*/ 43 w 512"/>
                <a:gd name="T23" fmla="*/ 201 h 509"/>
                <a:gd name="T24" fmla="*/ 65 w 512"/>
                <a:gd name="T25" fmla="*/ 184 h 509"/>
                <a:gd name="T26" fmla="*/ 100 w 512"/>
                <a:gd name="T27" fmla="*/ 191 h 509"/>
                <a:gd name="T28" fmla="*/ 124 w 512"/>
                <a:gd name="T29" fmla="*/ 210 h 509"/>
                <a:gd name="T30" fmla="*/ 150 w 512"/>
                <a:gd name="T31" fmla="*/ 233 h 509"/>
                <a:gd name="T32" fmla="*/ 179 w 512"/>
                <a:gd name="T33" fmla="*/ 232 h 509"/>
                <a:gd name="T34" fmla="*/ 207 w 512"/>
                <a:gd name="T35" fmla="*/ 223 h 509"/>
                <a:gd name="T36" fmla="*/ 230 w 512"/>
                <a:gd name="T37" fmla="*/ 198 h 509"/>
                <a:gd name="T38" fmla="*/ 242 w 512"/>
                <a:gd name="T39" fmla="*/ 165 h 509"/>
                <a:gd name="T40" fmla="*/ 226 w 512"/>
                <a:gd name="T41" fmla="*/ 143 h 509"/>
                <a:gd name="T42" fmla="*/ 203 w 512"/>
                <a:gd name="T43" fmla="*/ 132 h 509"/>
                <a:gd name="T44" fmla="*/ 176 w 512"/>
                <a:gd name="T45" fmla="*/ 122 h 509"/>
                <a:gd name="T46" fmla="*/ 153 w 512"/>
                <a:gd name="T47" fmla="*/ 111 h 509"/>
                <a:gd name="T48" fmla="*/ 142 w 512"/>
                <a:gd name="T49" fmla="*/ 80 h 509"/>
                <a:gd name="T50" fmla="*/ 163 w 512"/>
                <a:gd name="T51" fmla="*/ 50 h 509"/>
                <a:gd name="T52" fmla="*/ 187 w 512"/>
                <a:gd name="T53" fmla="*/ 36 h 509"/>
                <a:gd name="T54" fmla="*/ 211 w 512"/>
                <a:gd name="T55" fmla="*/ 18 h 509"/>
                <a:gd name="T56" fmla="*/ 243 w 512"/>
                <a:gd name="T57" fmla="*/ 28 h 509"/>
                <a:gd name="T58" fmla="*/ 277 w 512"/>
                <a:gd name="T59" fmla="*/ 54 h 509"/>
                <a:gd name="T60" fmla="*/ 314 w 512"/>
                <a:gd name="T61" fmla="*/ 72 h 509"/>
                <a:gd name="T62" fmla="*/ 355 w 512"/>
                <a:gd name="T63" fmla="*/ 68 h 509"/>
                <a:gd name="T64" fmla="*/ 382 w 512"/>
                <a:gd name="T65" fmla="*/ 36 h 509"/>
                <a:gd name="T66" fmla="*/ 411 w 512"/>
                <a:gd name="T67" fmla="*/ 3 h 509"/>
                <a:gd name="T68" fmla="*/ 453 w 512"/>
                <a:gd name="T69" fmla="*/ 10 h 509"/>
                <a:gd name="T70" fmla="*/ 486 w 512"/>
                <a:gd name="T71" fmla="*/ 36 h 509"/>
                <a:gd name="T72" fmla="*/ 489 w 512"/>
                <a:gd name="T73" fmla="*/ 68 h 509"/>
                <a:gd name="T74" fmla="*/ 466 w 512"/>
                <a:gd name="T75" fmla="*/ 88 h 509"/>
                <a:gd name="T76" fmla="*/ 437 w 512"/>
                <a:gd name="T77" fmla="*/ 107 h 509"/>
                <a:gd name="T78" fmla="*/ 422 w 512"/>
                <a:gd name="T79" fmla="*/ 133 h 509"/>
                <a:gd name="T80" fmla="*/ 419 w 512"/>
                <a:gd name="T81" fmla="*/ 317 h 509"/>
                <a:gd name="T82" fmla="*/ 388 w 512"/>
                <a:gd name="T83" fmla="*/ 302 h 509"/>
                <a:gd name="T84" fmla="*/ 364 w 512"/>
                <a:gd name="T85" fmla="*/ 273 h 509"/>
                <a:gd name="T86" fmla="*/ 336 w 512"/>
                <a:gd name="T87" fmla="*/ 250 h 509"/>
                <a:gd name="T88" fmla="*/ 299 w 512"/>
                <a:gd name="T89" fmla="*/ 252 h 509"/>
                <a:gd name="T90" fmla="*/ 275 w 512"/>
                <a:gd name="T91" fmla="*/ 270 h 509"/>
                <a:gd name="T92" fmla="*/ 255 w 512"/>
                <a:gd name="T93" fmla="*/ 294 h 509"/>
                <a:gd name="T94" fmla="*/ 242 w 512"/>
                <a:gd name="T95" fmla="*/ 323 h 509"/>
                <a:gd name="T96" fmla="*/ 241 w 512"/>
                <a:gd name="T97" fmla="*/ 353 h 509"/>
                <a:gd name="T98" fmla="*/ 257 w 512"/>
                <a:gd name="T99" fmla="*/ 364 h 509"/>
                <a:gd name="T100" fmla="*/ 279 w 512"/>
                <a:gd name="T101" fmla="*/ 368 h 509"/>
                <a:gd name="T102" fmla="*/ 304 w 512"/>
                <a:gd name="T103" fmla="*/ 370 h 509"/>
                <a:gd name="T104" fmla="*/ 330 w 512"/>
                <a:gd name="T105" fmla="*/ 376 h 509"/>
                <a:gd name="T106" fmla="*/ 353 w 512"/>
                <a:gd name="T107" fmla="*/ 407 h 509"/>
                <a:gd name="T108" fmla="*/ 352 w 512"/>
                <a:gd name="T109" fmla="*/ 443 h 509"/>
                <a:gd name="T110" fmla="*/ 334 w 512"/>
                <a:gd name="T111" fmla="*/ 462 h 509"/>
                <a:gd name="T112" fmla="*/ 311 w 512"/>
                <a:gd name="T113" fmla="*/ 479 h 509"/>
                <a:gd name="T114" fmla="*/ 278 w 512"/>
                <a:gd name="T115" fmla="*/ 465 h 509"/>
                <a:gd name="T116" fmla="*/ 241 w 512"/>
                <a:gd name="T117" fmla="*/ 445 h 509"/>
                <a:gd name="T118" fmla="*/ 202 w 512"/>
                <a:gd name="T119" fmla="*/ 432 h 509"/>
                <a:gd name="T120" fmla="*/ 98 w 512"/>
                <a:gd name="T121" fmla="*/ 508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12" h="509">
                  <a:moveTo>
                    <a:pt x="98" y="508"/>
                  </a:moveTo>
                  <a:lnTo>
                    <a:pt x="86" y="504"/>
                  </a:lnTo>
                  <a:lnTo>
                    <a:pt x="76" y="498"/>
                  </a:lnTo>
                  <a:lnTo>
                    <a:pt x="67" y="492"/>
                  </a:lnTo>
                  <a:lnTo>
                    <a:pt x="60" y="483"/>
                  </a:lnTo>
                  <a:lnTo>
                    <a:pt x="53" y="474"/>
                  </a:lnTo>
                  <a:lnTo>
                    <a:pt x="49" y="463"/>
                  </a:lnTo>
                  <a:lnTo>
                    <a:pt x="45" y="451"/>
                  </a:lnTo>
                  <a:lnTo>
                    <a:pt x="43" y="439"/>
                  </a:lnTo>
                  <a:lnTo>
                    <a:pt x="49" y="432"/>
                  </a:lnTo>
                  <a:lnTo>
                    <a:pt x="58" y="425"/>
                  </a:lnTo>
                  <a:lnTo>
                    <a:pt x="68" y="418"/>
                  </a:lnTo>
                  <a:lnTo>
                    <a:pt x="78" y="413"/>
                  </a:lnTo>
                  <a:lnTo>
                    <a:pt x="88" y="407"/>
                  </a:lnTo>
                  <a:lnTo>
                    <a:pt x="98" y="399"/>
                  </a:lnTo>
                  <a:lnTo>
                    <a:pt x="106" y="391"/>
                  </a:lnTo>
                  <a:lnTo>
                    <a:pt x="113" y="380"/>
                  </a:lnTo>
                  <a:lnTo>
                    <a:pt x="112" y="370"/>
                  </a:lnTo>
                  <a:lnTo>
                    <a:pt x="109" y="360"/>
                  </a:lnTo>
                  <a:lnTo>
                    <a:pt x="105" y="352"/>
                  </a:lnTo>
                  <a:lnTo>
                    <a:pt x="100" y="344"/>
                  </a:lnTo>
                  <a:lnTo>
                    <a:pt x="93" y="337"/>
                  </a:lnTo>
                  <a:lnTo>
                    <a:pt x="87" y="330"/>
                  </a:lnTo>
                  <a:lnTo>
                    <a:pt x="79" y="324"/>
                  </a:lnTo>
                  <a:lnTo>
                    <a:pt x="71" y="318"/>
                  </a:lnTo>
                  <a:lnTo>
                    <a:pt x="62" y="313"/>
                  </a:lnTo>
                  <a:lnTo>
                    <a:pt x="53" y="308"/>
                  </a:lnTo>
                  <a:lnTo>
                    <a:pt x="44" y="302"/>
                  </a:lnTo>
                  <a:lnTo>
                    <a:pt x="35" y="297"/>
                  </a:lnTo>
                  <a:lnTo>
                    <a:pt x="25" y="291"/>
                  </a:lnTo>
                  <a:lnTo>
                    <a:pt x="17" y="286"/>
                  </a:lnTo>
                  <a:lnTo>
                    <a:pt x="7" y="280"/>
                  </a:lnTo>
                  <a:lnTo>
                    <a:pt x="0" y="273"/>
                  </a:lnTo>
                  <a:lnTo>
                    <a:pt x="0" y="268"/>
                  </a:lnTo>
                  <a:lnTo>
                    <a:pt x="0" y="263"/>
                  </a:lnTo>
                  <a:lnTo>
                    <a:pt x="2" y="258"/>
                  </a:lnTo>
                  <a:lnTo>
                    <a:pt x="4" y="253"/>
                  </a:lnTo>
                  <a:lnTo>
                    <a:pt x="7" y="248"/>
                  </a:lnTo>
                  <a:lnTo>
                    <a:pt x="10" y="244"/>
                  </a:lnTo>
                  <a:lnTo>
                    <a:pt x="13" y="239"/>
                  </a:lnTo>
                  <a:lnTo>
                    <a:pt x="17" y="234"/>
                  </a:lnTo>
                  <a:lnTo>
                    <a:pt x="20" y="230"/>
                  </a:lnTo>
                  <a:lnTo>
                    <a:pt x="24" y="225"/>
                  </a:lnTo>
                  <a:lnTo>
                    <a:pt x="29" y="220"/>
                  </a:lnTo>
                  <a:lnTo>
                    <a:pt x="32" y="216"/>
                  </a:lnTo>
                  <a:lnTo>
                    <a:pt x="37" y="210"/>
                  </a:lnTo>
                  <a:lnTo>
                    <a:pt x="40" y="205"/>
                  </a:lnTo>
                  <a:lnTo>
                    <a:pt x="43" y="201"/>
                  </a:lnTo>
                  <a:lnTo>
                    <a:pt x="46" y="195"/>
                  </a:lnTo>
                  <a:lnTo>
                    <a:pt x="51" y="190"/>
                  </a:lnTo>
                  <a:lnTo>
                    <a:pt x="58" y="186"/>
                  </a:lnTo>
                  <a:lnTo>
                    <a:pt x="65" y="184"/>
                  </a:lnTo>
                  <a:lnTo>
                    <a:pt x="73" y="184"/>
                  </a:lnTo>
                  <a:lnTo>
                    <a:pt x="82" y="186"/>
                  </a:lnTo>
                  <a:lnTo>
                    <a:pt x="91" y="187"/>
                  </a:lnTo>
                  <a:lnTo>
                    <a:pt x="100" y="191"/>
                  </a:lnTo>
                  <a:lnTo>
                    <a:pt x="109" y="195"/>
                  </a:lnTo>
                  <a:lnTo>
                    <a:pt x="114" y="199"/>
                  </a:lnTo>
                  <a:lnTo>
                    <a:pt x="120" y="205"/>
                  </a:lnTo>
                  <a:lnTo>
                    <a:pt x="124" y="210"/>
                  </a:lnTo>
                  <a:lnTo>
                    <a:pt x="130" y="216"/>
                  </a:lnTo>
                  <a:lnTo>
                    <a:pt x="136" y="222"/>
                  </a:lnTo>
                  <a:lnTo>
                    <a:pt x="143" y="228"/>
                  </a:lnTo>
                  <a:lnTo>
                    <a:pt x="150" y="233"/>
                  </a:lnTo>
                  <a:lnTo>
                    <a:pt x="160" y="237"/>
                  </a:lnTo>
                  <a:lnTo>
                    <a:pt x="166" y="236"/>
                  </a:lnTo>
                  <a:lnTo>
                    <a:pt x="173" y="234"/>
                  </a:lnTo>
                  <a:lnTo>
                    <a:pt x="179" y="232"/>
                  </a:lnTo>
                  <a:lnTo>
                    <a:pt x="186" y="230"/>
                  </a:lnTo>
                  <a:lnTo>
                    <a:pt x="193" y="228"/>
                  </a:lnTo>
                  <a:lnTo>
                    <a:pt x="200" y="225"/>
                  </a:lnTo>
                  <a:lnTo>
                    <a:pt x="207" y="223"/>
                  </a:lnTo>
                  <a:lnTo>
                    <a:pt x="215" y="220"/>
                  </a:lnTo>
                  <a:lnTo>
                    <a:pt x="218" y="213"/>
                  </a:lnTo>
                  <a:lnTo>
                    <a:pt x="224" y="205"/>
                  </a:lnTo>
                  <a:lnTo>
                    <a:pt x="230" y="198"/>
                  </a:lnTo>
                  <a:lnTo>
                    <a:pt x="235" y="190"/>
                  </a:lnTo>
                  <a:lnTo>
                    <a:pt x="239" y="182"/>
                  </a:lnTo>
                  <a:lnTo>
                    <a:pt x="242" y="174"/>
                  </a:lnTo>
                  <a:lnTo>
                    <a:pt x="242" y="165"/>
                  </a:lnTo>
                  <a:lnTo>
                    <a:pt x="238" y="156"/>
                  </a:lnTo>
                  <a:lnTo>
                    <a:pt x="235" y="151"/>
                  </a:lnTo>
                  <a:lnTo>
                    <a:pt x="230" y="147"/>
                  </a:lnTo>
                  <a:lnTo>
                    <a:pt x="226" y="143"/>
                  </a:lnTo>
                  <a:lnTo>
                    <a:pt x="220" y="140"/>
                  </a:lnTo>
                  <a:lnTo>
                    <a:pt x="215" y="136"/>
                  </a:lnTo>
                  <a:lnTo>
                    <a:pt x="209" y="134"/>
                  </a:lnTo>
                  <a:lnTo>
                    <a:pt x="203" y="132"/>
                  </a:lnTo>
                  <a:lnTo>
                    <a:pt x="196" y="129"/>
                  </a:lnTo>
                  <a:lnTo>
                    <a:pt x="189" y="127"/>
                  </a:lnTo>
                  <a:lnTo>
                    <a:pt x="183" y="125"/>
                  </a:lnTo>
                  <a:lnTo>
                    <a:pt x="176" y="122"/>
                  </a:lnTo>
                  <a:lnTo>
                    <a:pt x="170" y="121"/>
                  </a:lnTo>
                  <a:lnTo>
                    <a:pt x="164" y="117"/>
                  </a:lnTo>
                  <a:lnTo>
                    <a:pt x="158" y="114"/>
                  </a:lnTo>
                  <a:lnTo>
                    <a:pt x="153" y="111"/>
                  </a:lnTo>
                  <a:lnTo>
                    <a:pt x="148" y="106"/>
                  </a:lnTo>
                  <a:lnTo>
                    <a:pt x="143" y="98"/>
                  </a:lnTo>
                  <a:lnTo>
                    <a:pt x="142" y="90"/>
                  </a:lnTo>
                  <a:lnTo>
                    <a:pt x="142" y="80"/>
                  </a:lnTo>
                  <a:lnTo>
                    <a:pt x="145" y="72"/>
                  </a:lnTo>
                  <a:lnTo>
                    <a:pt x="149" y="64"/>
                  </a:lnTo>
                  <a:lnTo>
                    <a:pt x="156" y="57"/>
                  </a:lnTo>
                  <a:lnTo>
                    <a:pt x="163" y="50"/>
                  </a:lnTo>
                  <a:lnTo>
                    <a:pt x="172" y="46"/>
                  </a:lnTo>
                  <a:lnTo>
                    <a:pt x="177" y="43"/>
                  </a:lnTo>
                  <a:lnTo>
                    <a:pt x="183" y="39"/>
                  </a:lnTo>
                  <a:lnTo>
                    <a:pt x="187" y="36"/>
                  </a:lnTo>
                  <a:lnTo>
                    <a:pt x="193" y="31"/>
                  </a:lnTo>
                  <a:lnTo>
                    <a:pt x="199" y="27"/>
                  </a:lnTo>
                  <a:lnTo>
                    <a:pt x="205" y="23"/>
                  </a:lnTo>
                  <a:lnTo>
                    <a:pt x="211" y="18"/>
                  </a:lnTo>
                  <a:lnTo>
                    <a:pt x="218" y="14"/>
                  </a:lnTo>
                  <a:lnTo>
                    <a:pt x="226" y="18"/>
                  </a:lnTo>
                  <a:lnTo>
                    <a:pt x="235" y="22"/>
                  </a:lnTo>
                  <a:lnTo>
                    <a:pt x="243" y="28"/>
                  </a:lnTo>
                  <a:lnTo>
                    <a:pt x="251" y="34"/>
                  </a:lnTo>
                  <a:lnTo>
                    <a:pt x="259" y="40"/>
                  </a:lnTo>
                  <a:lnTo>
                    <a:pt x="267" y="47"/>
                  </a:lnTo>
                  <a:lnTo>
                    <a:pt x="277" y="54"/>
                  </a:lnTo>
                  <a:lnTo>
                    <a:pt x="286" y="60"/>
                  </a:lnTo>
                  <a:lnTo>
                    <a:pt x="294" y="65"/>
                  </a:lnTo>
                  <a:lnTo>
                    <a:pt x="304" y="69"/>
                  </a:lnTo>
                  <a:lnTo>
                    <a:pt x="314" y="72"/>
                  </a:lnTo>
                  <a:lnTo>
                    <a:pt x="324" y="75"/>
                  </a:lnTo>
                  <a:lnTo>
                    <a:pt x="334" y="74"/>
                  </a:lnTo>
                  <a:lnTo>
                    <a:pt x="344" y="72"/>
                  </a:lnTo>
                  <a:lnTo>
                    <a:pt x="355" y="68"/>
                  </a:lnTo>
                  <a:lnTo>
                    <a:pt x="367" y="60"/>
                  </a:lnTo>
                  <a:lnTo>
                    <a:pt x="373" y="54"/>
                  </a:lnTo>
                  <a:lnTo>
                    <a:pt x="378" y="46"/>
                  </a:lnTo>
                  <a:lnTo>
                    <a:pt x="382" y="36"/>
                  </a:lnTo>
                  <a:lnTo>
                    <a:pt x="387" y="27"/>
                  </a:lnTo>
                  <a:lnTo>
                    <a:pt x="393" y="18"/>
                  </a:lnTo>
                  <a:lnTo>
                    <a:pt x="401" y="10"/>
                  </a:lnTo>
                  <a:lnTo>
                    <a:pt x="411" y="3"/>
                  </a:lnTo>
                  <a:lnTo>
                    <a:pt x="422" y="0"/>
                  </a:lnTo>
                  <a:lnTo>
                    <a:pt x="432" y="3"/>
                  </a:lnTo>
                  <a:lnTo>
                    <a:pt x="442" y="6"/>
                  </a:lnTo>
                  <a:lnTo>
                    <a:pt x="453" y="10"/>
                  </a:lnTo>
                  <a:lnTo>
                    <a:pt x="463" y="15"/>
                  </a:lnTo>
                  <a:lnTo>
                    <a:pt x="472" y="21"/>
                  </a:lnTo>
                  <a:lnTo>
                    <a:pt x="479" y="28"/>
                  </a:lnTo>
                  <a:lnTo>
                    <a:pt x="486" y="36"/>
                  </a:lnTo>
                  <a:lnTo>
                    <a:pt x="492" y="46"/>
                  </a:lnTo>
                  <a:lnTo>
                    <a:pt x="493" y="54"/>
                  </a:lnTo>
                  <a:lnTo>
                    <a:pt x="492" y="61"/>
                  </a:lnTo>
                  <a:lnTo>
                    <a:pt x="489" y="68"/>
                  </a:lnTo>
                  <a:lnTo>
                    <a:pt x="485" y="73"/>
                  </a:lnTo>
                  <a:lnTo>
                    <a:pt x="479" y="79"/>
                  </a:lnTo>
                  <a:lnTo>
                    <a:pt x="473" y="83"/>
                  </a:lnTo>
                  <a:lnTo>
                    <a:pt x="466" y="88"/>
                  </a:lnTo>
                  <a:lnTo>
                    <a:pt x="458" y="93"/>
                  </a:lnTo>
                  <a:lnTo>
                    <a:pt x="451" y="97"/>
                  </a:lnTo>
                  <a:lnTo>
                    <a:pt x="443" y="101"/>
                  </a:lnTo>
                  <a:lnTo>
                    <a:pt x="437" y="107"/>
                  </a:lnTo>
                  <a:lnTo>
                    <a:pt x="431" y="112"/>
                  </a:lnTo>
                  <a:lnTo>
                    <a:pt x="427" y="118"/>
                  </a:lnTo>
                  <a:lnTo>
                    <a:pt x="423" y="125"/>
                  </a:lnTo>
                  <a:lnTo>
                    <a:pt x="422" y="133"/>
                  </a:lnTo>
                  <a:lnTo>
                    <a:pt x="422" y="142"/>
                  </a:lnTo>
                  <a:lnTo>
                    <a:pt x="511" y="227"/>
                  </a:lnTo>
                  <a:lnTo>
                    <a:pt x="429" y="316"/>
                  </a:lnTo>
                  <a:lnTo>
                    <a:pt x="419" y="317"/>
                  </a:lnTo>
                  <a:lnTo>
                    <a:pt x="411" y="315"/>
                  </a:lnTo>
                  <a:lnTo>
                    <a:pt x="402" y="312"/>
                  </a:lnTo>
                  <a:lnTo>
                    <a:pt x="395" y="308"/>
                  </a:lnTo>
                  <a:lnTo>
                    <a:pt x="388" y="302"/>
                  </a:lnTo>
                  <a:lnTo>
                    <a:pt x="382" y="295"/>
                  </a:lnTo>
                  <a:lnTo>
                    <a:pt x="376" y="288"/>
                  </a:lnTo>
                  <a:lnTo>
                    <a:pt x="370" y="281"/>
                  </a:lnTo>
                  <a:lnTo>
                    <a:pt x="364" y="273"/>
                  </a:lnTo>
                  <a:lnTo>
                    <a:pt x="358" y="266"/>
                  </a:lnTo>
                  <a:lnTo>
                    <a:pt x="351" y="260"/>
                  </a:lnTo>
                  <a:lnTo>
                    <a:pt x="344" y="255"/>
                  </a:lnTo>
                  <a:lnTo>
                    <a:pt x="336" y="250"/>
                  </a:lnTo>
                  <a:lnTo>
                    <a:pt x="327" y="248"/>
                  </a:lnTo>
                  <a:lnTo>
                    <a:pt x="317" y="247"/>
                  </a:lnTo>
                  <a:lnTo>
                    <a:pt x="305" y="248"/>
                  </a:lnTo>
                  <a:lnTo>
                    <a:pt x="299" y="252"/>
                  </a:lnTo>
                  <a:lnTo>
                    <a:pt x="293" y="255"/>
                  </a:lnTo>
                  <a:lnTo>
                    <a:pt x="287" y="260"/>
                  </a:lnTo>
                  <a:lnTo>
                    <a:pt x="281" y="265"/>
                  </a:lnTo>
                  <a:lnTo>
                    <a:pt x="275" y="270"/>
                  </a:lnTo>
                  <a:lnTo>
                    <a:pt x="270" y="275"/>
                  </a:lnTo>
                  <a:lnTo>
                    <a:pt x="265" y="281"/>
                  </a:lnTo>
                  <a:lnTo>
                    <a:pt x="260" y="288"/>
                  </a:lnTo>
                  <a:lnTo>
                    <a:pt x="255" y="294"/>
                  </a:lnTo>
                  <a:lnTo>
                    <a:pt x="251" y="300"/>
                  </a:lnTo>
                  <a:lnTo>
                    <a:pt x="247" y="308"/>
                  </a:lnTo>
                  <a:lnTo>
                    <a:pt x="244" y="315"/>
                  </a:lnTo>
                  <a:lnTo>
                    <a:pt x="242" y="323"/>
                  </a:lnTo>
                  <a:lnTo>
                    <a:pt x="239" y="331"/>
                  </a:lnTo>
                  <a:lnTo>
                    <a:pt x="238" y="339"/>
                  </a:lnTo>
                  <a:lnTo>
                    <a:pt x="238" y="348"/>
                  </a:lnTo>
                  <a:lnTo>
                    <a:pt x="241" y="353"/>
                  </a:lnTo>
                  <a:lnTo>
                    <a:pt x="244" y="356"/>
                  </a:lnTo>
                  <a:lnTo>
                    <a:pt x="248" y="360"/>
                  </a:lnTo>
                  <a:lnTo>
                    <a:pt x="252" y="362"/>
                  </a:lnTo>
                  <a:lnTo>
                    <a:pt x="257" y="364"/>
                  </a:lnTo>
                  <a:lnTo>
                    <a:pt x="262" y="366"/>
                  </a:lnTo>
                  <a:lnTo>
                    <a:pt x="267" y="367"/>
                  </a:lnTo>
                  <a:lnTo>
                    <a:pt x="274" y="368"/>
                  </a:lnTo>
                  <a:lnTo>
                    <a:pt x="279" y="368"/>
                  </a:lnTo>
                  <a:lnTo>
                    <a:pt x="285" y="369"/>
                  </a:lnTo>
                  <a:lnTo>
                    <a:pt x="292" y="370"/>
                  </a:lnTo>
                  <a:lnTo>
                    <a:pt x="298" y="370"/>
                  </a:lnTo>
                  <a:lnTo>
                    <a:pt x="304" y="370"/>
                  </a:lnTo>
                  <a:lnTo>
                    <a:pt x="309" y="371"/>
                  </a:lnTo>
                  <a:lnTo>
                    <a:pt x="315" y="371"/>
                  </a:lnTo>
                  <a:lnTo>
                    <a:pt x="320" y="373"/>
                  </a:lnTo>
                  <a:lnTo>
                    <a:pt x="330" y="376"/>
                  </a:lnTo>
                  <a:lnTo>
                    <a:pt x="337" y="382"/>
                  </a:lnTo>
                  <a:lnTo>
                    <a:pt x="344" y="389"/>
                  </a:lnTo>
                  <a:lnTo>
                    <a:pt x="349" y="398"/>
                  </a:lnTo>
                  <a:lnTo>
                    <a:pt x="353" y="407"/>
                  </a:lnTo>
                  <a:lnTo>
                    <a:pt x="355" y="417"/>
                  </a:lnTo>
                  <a:lnTo>
                    <a:pt x="356" y="427"/>
                  </a:lnTo>
                  <a:lnTo>
                    <a:pt x="355" y="436"/>
                  </a:lnTo>
                  <a:lnTo>
                    <a:pt x="352" y="443"/>
                  </a:lnTo>
                  <a:lnTo>
                    <a:pt x="348" y="448"/>
                  </a:lnTo>
                  <a:lnTo>
                    <a:pt x="343" y="453"/>
                  </a:lnTo>
                  <a:lnTo>
                    <a:pt x="339" y="458"/>
                  </a:lnTo>
                  <a:lnTo>
                    <a:pt x="334" y="462"/>
                  </a:lnTo>
                  <a:lnTo>
                    <a:pt x="330" y="468"/>
                  </a:lnTo>
                  <a:lnTo>
                    <a:pt x="324" y="473"/>
                  </a:lnTo>
                  <a:lnTo>
                    <a:pt x="320" y="479"/>
                  </a:lnTo>
                  <a:lnTo>
                    <a:pt x="311" y="479"/>
                  </a:lnTo>
                  <a:lnTo>
                    <a:pt x="304" y="477"/>
                  </a:lnTo>
                  <a:lnTo>
                    <a:pt x="295" y="474"/>
                  </a:lnTo>
                  <a:lnTo>
                    <a:pt x="286" y="470"/>
                  </a:lnTo>
                  <a:lnTo>
                    <a:pt x="278" y="465"/>
                  </a:lnTo>
                  <a:lnTo>
                    <a:pt x="268" y="461"/>
                  </a:lnTo>
                  <a:lnTo>
                    <a:pt x="259" y="455"/>
                  </a:lnTo>
                  <a:lnTo>
                    <a:pt x="250" y="450"/>
                  </a:lnTo>
                  <a:lnTo>
                    <a:pt x="241" y="445"/>
                  </a:lnTo>
                  <a:lnTo>
                    <a:pt x="231" y="441"/>
                  </a:lnTo>
                  <a:lnTo>
                    <a:pt x="222" y="437"/>
                  </a:lnTo>
                  <a:lnTo>
                    <a:pt x="211" y="435"/>
                  </a:lnTo>
                  <a:lnTo>
                    <a:pt x="202" y="432"/>
                  </a:lnTo>
                  <a:lnTo>
                    <a:pt x="193" y="432"/>
                  </a:lnTo>
                  <a:lnTo>
                    <a:pt x="182" y="433"/>
                  </a:lnTo>
                  <a:lnTo>
                    <a:pt x="172" y="436"/>
                  </a:lnTo>
                  <a:lnTo>
                    <a:pt x="98" y="508"/>
                  </a:lnTo>
                </a:path>
              </a:pathLst>
            </a:custGeom>
            <a:solidFill>
              <a:schemeClr val="bg1"/>
            </a:solidFill>
            <a:ln>
              <a:noFill/>
            </a:ln>
            <a:effectLst>
              <a:prstShdw prst="shdw17" dist="17961" dir="2700000">
                <a:schemeClr val="bg1">
                  <a:gamma/>
                  <a:shade val="60000"/>
                  <a:invGamma/>
                </a:schemeClr>
              </a:prstShdw>
            </a:effectLst>
            <a:extLst>
              <a:ext uri="{91240B29-F687-4F45-9708-019B960494DF}">
                <a14:hiddenLine xmlns:a14="http://schemas.microsoft.com/office/drawing/2010/main" w="9525" cap="rnd">
                  <a:solidFill>
                    <a:schemeClr val="tx1"/>
                  </a:solidFill>
                  <a:round/>
                  <a:headEnd/>
                  <a:tailEnd/>
                </a14:hiddenLine>
              </a:ext>
            </a:extLst>
          </p:spPr>
          <p:txBody>
            <a:bodyPr/>
            <a:lstStyle/>
            <a:p>
              <a:endParaRPr lang="en-US" dirty="0"/>
            </a:p>
          </p:txBody>
        </p:sp>
        <p:sp>
          <p:nvSpPr>
            <p:cNvPr id="1033" name="Freeform 9"/>
            <p:cNvSpPr>
              <a:spLocks/>
            </p:cNvSpPr>
            <p:nvPr/>
          </p:nvSpPr>
          <p:spPr bwMode="grayWhite">
            <a:xfrm>
              <a:off x="459" y="2344"/>
              <a:ext cx="506" cy="470"/>
            </a:xfrm>
            <a:custGeom>
              <a:avLst/>
              <a:gdLst>
                <a:gd name="T0" fmla="*/ 229 w 506"/>
                <a:gd name="T1" fmla="*/ 453 h 470"/>
                <a:gd name="T2" fmla="*/ 200 w 506"/>
                <a:gd name="T3" fmla="*/ 429 h 470"/>
                <a:gd name="T4" fmla="*/ 175 w 506"/>
                <a:gd name="T5" fmla="*/ 402 h 470"/>
                <a:gd name="T6" fmla="*/ 158 w 506"/>
                <a:gd name="T7" fmla="*/ 368 h 470"/>
                <a:gd name="T8" fmla="*/ 241 w 506"/>
                <a:gd name="T9" fmla="*/ 275 h 470"/>
                <a:gd name="T10" fmla="*/ 224 w 506"/>
                <a:gd name="T11" fmla="*/ 248 h 470"/>
                <a:gd name="T12" fmla="*/ 198 w 506"/>
                <a:gd name="T13" fmla="*/ 228 h 470"/>
                <a:gd name="T14" fmla="*/ 166 w 506"/>
                <a:gd name="T15" fmla="*/ 214 h 470"/>
                <a:gd name="T16" fmla="*/ 139 w 506"/>
                <a:gd name="T17" fmla="*/ 217 h 470"/>
                <a:gd name="T18" fmla="*/ 128 w 506"/>
                <a:gd name="T19" fmla="*/ 238 h 470"/>
                <a:gd name="T20" fmla="*/ 120 w 506"/>
                <a:gd name="T21" fmla="*/ 262 h 470"/>
                <a:gd name="T22" fmla="*/ 104 w 506"/>
                <a:gd name="T23" fmla="*/ 283 h 470"/>
                <a:gd name="T24" fmla="*/ 77 w 506"/>
                <a:gd name="T25" fmla="*/ 291 h 470"/>
                <a:gd name="T26" fmla="*/ 53 w 506"/>
                <a:gd name="T27" fmla="*/ 288 h 470"/>
                <a:gd name="T28" fmla="*/ 31 w 506"/>
                <a:gd name="T29" fmla="*/ 275 h 470"/>
                <a:gd name="T30" fmla="*/ 12 w 506"/>
                <a:gd name="T31" fmla="*/ 257 h 470"/>
                <a:gd name="T32" fmla="*/ 61 w 506"/>
                <a:gd name="T33" fmla="*/ 109 h 470"/>
                <a:gd name="T34" fmla="*/ 24 w 506"/>
                <a:gd name="T35" fmla="*/ 85 h 470"/>
                <a:gd name="T36" fmla="*/ 0 w 506"/>
                <a:gd name="T37" fmla="*/ 53 h 470"/>
                <a:gd name="T38" fmla="*/ 19 w 506"/>
                <a:gd name="T39" fmla="*/ 22 h 470"/>
                <a:gd name="T40" fmla="*/ 54 w 506"/>
                <a:gd name="T41" fmla="*/ 0 h 470"/>
                <a:gd name="T42" fmla="*/ 82 w 506"/>
                <a:gd name="T43" fmla="*/ 6 h 470"/>
                <a:gd name="T44" fmla="*/ 103 w 506"/>
                <a:gd name="T45" fmla="*/ 29 h 470"/>
                <a:gd name="T46" fmla="*/ 132 w 506"/>
                <a:gd name="T47" fmla="*/ 57 h 470"/>
                <a:gd name="T48" fmla="*/ 175 w 506"/>
                <a:gd name="T49" fmla="*/ 64 h 470"/>
                <a:gd name="T50" fmla="*/ 215 w 506"/>
                <a:gd name="T51" fmla="*/ 43 h 470"/>
                <a:gd name="T52" fmla="*/ 243 w 506"/>
                <a:gd name="T53" fmla="*/ 16 h 470"/>
                <a:gd name="T54" fmla="*/ 265 w 506"/>
                <a:gd name="T55" fmla="*/ 22 h 470"/>
                <a:gd name="T56" fmla="*/ 284 w 506"/>
                <a:gd name="T57" fmla="*/ 34 h 470"/>
                <a:gd name="T58" fmla="*/ 301 w 506"/>
                <a:gd name="T59" fmla="*/ 52 h 470"/>
                <a:gd name="T60" fmla="*/ 318 w 506"/>
                <a:gd name="T61" fmla="*/ 72 h 470"/>
                <a:gd name="T62" fmla="*/ 314 w 506"/>
                <a:gd name="T63" fmla="*/ 98 h 470"/>
                <a:gd name="T64" fmla="*/ 296 w 506"/>
                <a:gd name="T65" fmla="*/ 115 h 470"/>
                <a:gd name="T66" fmla="*/ 278 w 506"/>
                <a:gd name="T67" fmla="*/ 123 h 470"/>
                <a:gd name="T68" fmla="*/ 260 w 506"/>
                <a:gd name="T69" fmla="*/ 130 h 470"/>
                <a:gd name="T70" fmla="*/ 249 w 506"/>
                <a:gd name="T71" fmla="*/ 152 h 470"/>
                <a:gd name="T72" fmla="*/ 257 w 506"/>
                <a:gd name="T73" fmla="*/ 180 h 470"/>
                <a:gd name="T74" fmla="*/ 288 w 506"/>
                <a:gd name="T75" fmla="*/ 210 h 470"/>
                <a:gd name="T76" fmla="*/ 321 w 506"/>
                <a:gd name="T77" fmla="*/ 231 h 470"/>
                <a:gd name="T78" fmla="*/ 339 w 506"/>
                <a:gd name="T79" fmla="*/ 231 h 470"/>
                <a:gd name="T80" fmla="*/ 358 w 506"/>
                <a:gd name="T81" fmla="*/ 228 h 470"/>
                <a:gd name="T82" fmla="*/ 377 w 506"/>
                <a:gd name="T83" fmla="*/ 200 h 470"/>
                <a:gd name="T84" fmla="*/ 385 w 506"/>
                <a:gd name="T85" fmla="*/ 171 h 470"/>
                <a:gd name="T86" fmla="*/ 404 w 506"/>
                <a:gd name="T87" fmla="*/ 158 h 470"/>
                <a:gd name="T88" fmla="*/ 497 w 506"/>
                <a:gd name="T89" fmla="*/ 213 h 470"/>
                <a:gd name="T90" fmla="*/ 482 w 506"/>
                <a:gd name="T91" fmla="*/ 238 h 470"/>
                <a:gd name="T92" fmla="*/ 458 w 506"/>
                <a:gd name="T93" fmla="*/ 259 h 470"/>
                <a:gd name="T94" fmla="*/ 438 w 506"/>
                <a:gd name="T95" fmla="*/ 282 h 470"/>
                <a:gd name="T96" fmla="*/ 434 w 506"/>
                <a:gd name="T97" fmla="*/ 313 h 470"/>
                <a:gd name="T98" fmla="*/ 467 w 506"/>
                <a:gd name="T99" fmla="*/ 339 h 470"/>
                <a:gd name="T100" fmla="*/ 505 w 506"/>
                <a:gd name="T101" fmla="*/ 362 h 470"/>
                <a:gd name="T102" fmla="*/ 329 w 506"/>
                <a:gd name="T103" fmla="*/ 370 h 470"/>
                <a:gd name="T104" fmla="*/ 306 w 506"/>
                <a:gd name="T105" fmla="*/ 395 h 470"/>
                <a:gd name="T106" fmla="*/ 287 w 506"/>
                <a:gd name="T107" fmla="*/ 423 h 470"/>
                <a:gd name="T108" fmla="*/ 267 w 506"/>
                <a:gd name="T109" fmla="*/ 452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06" h="470">
                  <a:moveTo>
                    <a:pt x="252" y="469"/>
                  </a:moveTo>
                  <a:lnTo>
                    <a:pt x="245" y="463"/>
                  </a:lnTo>
                  <a:lnTo>
                    <a:pt x="237" y="458"/>
                  </a:lnTo>
                  <a:lnTo>
                    <a:pt x="229" y="453"/>
                  </a:lnTo>
                  <a:lnTo>
                    <a:pt x="221" y="447"/>
                  </a:lnTo>
                  <a:lnTo>
                    <a:pt x="214" y="441"/>
                  </a:lnTo>
                  <a:lnTo>
                    <a:pt x="207" y="435"/>
                  </a:lnTo>
                  <a:lnTo>
                    <a:pt x="200" y="429"/>
                  </a:lnTo>
                  <a:lnTo>
                    <a:pt x="193" y="423"/>
                  </a:lnTo>
                  <a:lnTo>
                    <a:pt x="187" y="416"/>
                  </a:lnTo>
                  <a:lnTo>
                    <a:pt x="181" y="409"/>
                  </a:lnTo>
                  <a:lnTo>
                    <a:pt x="175" y="402"/>
                  </a:lnTo>
                  <a:lnTo>
                    <a:pt x="171" y="394"/>
                  </a:lnTo>
                  <a:lnTo>
                    <a:pt x="166" y="386"/>
                  </a:lnTo>
                  <a:lnTo>
                    <a:pt x="162" y="377"/>
                  </a:lnTo>
                  <a:lnTo>
                    <a:pt x="158" y="368"/>
                  </a:lnTo>
                  <a:lnTo>
                    <a:pt x="156" y="359"/>
                  </a:lnTo>
                  <a:lnTo>
                    <a:pt x="245" y="290"/>
                  </a:lnTo>
                  <a:lnTo>
                    <a:pt x="242" y="282"/>
                  </a:lnTo>
                  <a:lnTo>
                    <a:pt x="241" y="275"/>
                  </a:lnTo>
                  <a:lnTo>
                    <a:pt x="237" y="267"/>
                  </a:lnTo>
                  <a:lnTo>
                    <a:pt x="233" y="261"/>
                  </a:lnTo>
                  <a:lnTo>
                    <a:pt x="229" y="254"/>
                  </a:lnTo>
                  <a:lnTo>
                    <a:pt x="224" y="248"/>
                  </a:lnTo>
                  <a:lnTo>
                    <a:pt x="218" y="242"/>
                  </a:lnTo>
                  <a:lnTo>
                    <a:pt x="212" y="237"/>
                  </a:lnTo>
                  <a:lnTo>
                    <a:pt x="205" y="232"/>
                  </a:lnTo>
                  <a:lnTo>
                    <a:pt x="198" y="228"/>
                  </a:lnTo>
                  <a:lnTo>
                    <a:pt x="191" y="223"/>
                  </a:lnTo>
                  <a:lnTo>
                    <a:pt x="183" y="219"/>
                  </a:lnTo>
                  <a:lnTo>
                    <a:pt x="175" y="216"/>
                  </a:lnTo>
                  <a:lnTo>
                    <a:pt x="166" y="214"/>
                  </a:lnTo>
                  <a:lnTo>
                    <a:pt x="158" y="212"/>
                  </a:lnTo>
                  <a:lnTo>
                    <a:pt x="150" y="210"/>
                  </a:lnTo>
                  <a:lnTo>
                    <a:pt x="144" y="213"/>
                  </a:lnTo>
                  <a:lnTo>
                    <a:pt x="139" y="217"/>
                  </a:lnTo>
                  <a:lnTo>
                    <a:pt x="135" y="221"/>
                  </a:lnTo>
                  <a:lnTo>
                    <a:pt x="133" y="227"/>
                  </a:lnTo>
                  <a:lnTo>
                    <a:pt x="129" y="232"/>
                  </a:lnTo>
                  <a:lnTo>
                    <a:pt x="128" y="238"/>
                  </a:lnTo>
                  <a:lnTo>
                    <a:pt x="126" y="244"/>
                  </a:lnTo>
                  <a:lnTo>
                    <a:pt x="125" y="250"/>
                  </a:lnTo>
                  <a:lnTo>
                    <a:pt x="122" y="256"/>
                  </a:lnTo>
                  <a:lnTo>
                    <a:pt x="120" y="262"/>
                  </a:lnTo>
                  <a:lnTo>
                    <a:pt x="116" y="268"/>
                  </a:lnTo>
                  <a:lnTo>
                    <a:pt x="113" y="273"/>
                  </a:lnTo>
                  <a:lnTo>
                    <a:pt x="109" y="278"/>
                  </a:lnTo>
                  <a:lnTo>
                    <a:pt x="104" y="283"/>
                  </a:lnTo>
                  <a:lnTo>
                    <a:pt x="98" y="287"/>
                  </a:lnTo>
                  <a:lnTo>
                    <a:pt x="90" y="290"/>
                  </a:lnTo>
                  <a:lnTo>
                    <a:pt x="83" y="291"/>
                  </a:lnTo>
                  <a:lnTo>
                    <a:pt x="77" y="291"/>
                  </a:lnTo>
                  <a:lnTo>
                    <a:pt x="70" y="291"/>
                  </a:lnTo>
                  <a:lnTo>
                    <a:pt x="65" y="291"/>
                  </a:lnTo>
                  <a:lnTo>
                    <a:pt x="58" y="289"/>
                  </a:lnTo>
                  <a:lnTo>
                    <a:pt x="53" y="288"/>
                  </a:lnTo>
                  <a:lnTo>
                    <a:pt x="47" y="285"/>
                  </a:lnTo>
                  <a:lnTo>
                    <a:pt x="41" y="282"/>
                  </a:lnTo>
                  <a:lnTo>
                    <a:pt x="36" y="278"/>
                  </a:lnTo>
                  <a:lnTo>
                    <a:pt x="31" y="275"/>
                  </a:lnTo>
                  <a:lnTo>
                    <a:pt x="25" y="270"/>
                  </a:lnTo>
                  <a:lnTo>
                    <a:pt x="20" y="266"/>
                  </a:lnTo>
                  <a:lnTo>
                    <a:pt x="16" y="262"/>
                  </a:lnTo>
                  <a:lnTo>
                    <a:pt x="12" y="257"/>
                  </a:lnTo>
                  <a:lnTo>
                    <a:pt x="7" y="253"/>
                  </a:lnTo>
                  <a:lnTo>
                    <a:pt x="3" y="248"/>
                  </a:lnTo>
                  <a:lnTo>
                    <a:pt x="65" y="117"/>
                  </a:lnTo>
                  <a:lnTo>
                    <a:pt x="61" y="109"/>
                  </a:lnTo>
                  <a:lnTo>
                    <a:pt x="53" y="102"/>
                  </a:lnTo>
                  <a:lnTo>
                    <a:pt x="44" y="96"/>
                  </a:lnTo>
                  <a:lnTo>
                    <a:pt x="33" y="91"/>
                  </a:lnTo>
                  <a:lnTo>
                    <a:pt x="24" y="85"/>
                  </a:lnTo>
                  <a:lnTo>
                    <a:pt x="13" y="79"/>
                  </a:lnTo>
                  <a:lnTo>
                    <a:pt x="5" y="71"/>
                  </a:lnTo>
                  <a:lnTo>
                    <a:pt x="0" y="62"/>
                  </a:lnTo>
                  <a:lnTo>
                    <a:pt x="0" y="53"/>
                  </a:lnTo>
                  <a:lnTo>
                    <a:pt x="3" y="44"/>
                  </a:lnTo>
                  <a:lnTo>
                    <a:pt x="7" y="37"/>
                  </a:lnTo>
                  <a:lnTo>
                    <a:pt x="12" y="28"/>
                  </a:lnTo>
                  <a:lnTo>
                    <a:pt x="19" y="22"/>
                  </a:lnTo>
                  <a:lnTo>
                    <a:pt x="27" y="15"/>
                  </a:lnTo>
                  <a:lnTo>
                    <a:pt x="37" y="9"/>
                  </a:lnTo>
                  <a:lnTo>
                    <a:pt x="46" y="3"/>
                  </a:lnTo>
                  <a:lnTo>
                    <a:pt x="54" y="0"/>
                  </a:lnTo>
                  <a:lnTo>
                    <a:pt x="61" y="0"/>
                  </a:lnTo>
                  <a:lnTo>
                    <a:pt x="68" y="0"/>
                  </a:lnTo>
                  <a:lnTo>
                    <a:pt x="75" y="3"/>
                  </a:lnTo>
                  <a:lnTo>
                    <a:pt x="82" y="6"/>
                  </a:lnTo>
                  <a:lnTo>
                    <a:pt x="88" y="11"/>
                  </a:lnTo>
                  <a:lnTo>
                    <a:pt x="94" y="15"/>
                  </a:lnTo>
                  <a:lnTo>
                    <a:pt x="98" y="21"/>
                  </a:lnTo>
                  <a:lnTo>
                    <a:pt x="103" y="29"/>
                  </a:lnTo>
                  <a:lnTo>
                    <a:pt x="108" y="38"/>
                  </a:lnTo>
                  <a:lnTo>
                    <a:pt x="116" y="45"/>
                  </a:lnTo>
                  <a:lnTo>
                    <a:pt x="123" y="52"/>
                  </a:lnTo>
                  <a:lnTo>
                    <a:pt x="132" y="57"/>
                  </a:lnTo>
                  <a:lnTo>
                    <a:pt x="141" y="62"/>
                  </a:lnTo>
                  <a:lnTo>
                    <a:pt x="152" y="64"/>
                  </a:lnTo>
                  <a:lnTo>
                    <a:pt x="164" y="66"/>
                  </a:lnTo>
                  <a:lnTo>
                    <a:pt x="175" y="64"/>
                  </a:lnTo>
                  <a:lnTo>
                    <a:pt x="187" y="61"/>
                  </a:lnTo>
                  <a:lnTo>
                    <a:pt x="196" y="57"/>
                  </a:lnTo>
                  <a:lnTo>
                    <a:pt x="206" y="50"/>
                  </a:lnTo>
                  <a:lnTo>
                    <a:pt x="215" y="43"/>
                  </a:lnTo>
                  <a:lnTo>
                    <a:pt x="223" y="34"/>
                  </a:lnTo>
                  <a:lnTo>
                    <a:pt x="230" y="26"/>
                  </a:lnTo>
                  <a:lnTo>
                    <a:pt x="237" y="17"/>
                  </a:lnTo>
                  <a:lnTo>
                    <a:pt x="243" y="16"/>
                  </a:lnTo>
                  <a:lnTo>
                    <a:pt x="249" y="17"/>
                  </a:lnTo>
                  <a:lnTo>
                    <a:pt x="254" y="18"/>
                  </a:lnTo>
                  <a:lnTo>
                    <a:pt x="260" y="20"/>
                  </a:lnTo>
                  <a:lnTo>
                    <a:pt x="265" y="22"/>
                  </a:lnTo>
                  <a:lnTo>
                    <a:pt x="270" y="25"/>
                  </a:lnTo>
                  <a:lnTo>
                    <a:pt x="275" y="27"/>
                  </a:lnTo>
                  <a:lnTo>
                    <a:pt x="279" y="31"/>
                  </a:lnTo>
                  <a:lnTo>
                    <a:pt x="284" y="34"/>
                  </a:lnTo>
                  <a:lnTo>
                    <a:pt x="288" y="38"/>
                  </a:lnTo>
                  <a:lnTo>
                    <a:pt x="293" y="43"/>
                  </a:lnTo>
                  <a:lnTo>
                    <a:pt x="297" y="47"/>
                  </a:lnTo>
                  <a:lnTo>
                    <a:pt x="301" y="52"/>
                  </a:lnTo>
                  <a:lnTo>
                    <a:pt x="305" y="56"/>
                  </a:lnTo>
                  <a:lnTo>
                    <a:pt x="309" y="61"/>
                  </a:lnTo>
                  <a:lnTo>
                    <a:pt x="314" y="66"/>
                  </a:lnTo>
                  <a:lnTo>
                    <a:pt x="318" y="72"/>
                  </a:lnTo>
                  <a:lnTo>
                    <a:pt x="320" y="79"/>
                  </a:lnTo>
                  <a:lnTo>
                    <a:pt x="319" y="85"/>
                  </a:lnTo>
                  <a:lnTo>
                    <a:pt x="317" y="92"/>
                  </a:lnTo>
                  <a:lnTo>
                    <a:pt x="314" y="98"/>
                  </a:lnTo>
                  <a:lnTo>
                    <a:pt x="309" y="104"/>
                  </a:lnTo>
                  <a:lnTo>
                    <a:pt x="305" y="109"/>
                  </a:lnTo>
                  <a:lnTo>
                    <a:pt x="300" y="114"/>
                  </a:lnTo>
                  <a:lnTo>
                    <a:pt x="296" y="115"/>
                  </a:lnTo>
                  <a:lnTo>
                    <a:pt x="291" y="117"/>
                  </a:lnTo>
                  <a:lnTo>
                    <a:pt x="287" y="119"/>
                  </a:lnTo>
                  <a:lnTo>
                    <a:pt x="283" y="120"/>
                  </a:lnTo>
                  <a:lnTo>
                    <a:pt x="278" y="123"/>
                  </a:lnTo>
                  <a:lnTo>
                    <a:pt x="273" y="124"/>
                  </a:lnTo>
                  <a:lnTo>
                    <a:pt x="268" y="126"/>
                  </a:lnTo>
                  <a:lnTo>
                    <a:pt x="262" y="127"/>
                  </a:lnTo>
                  <a:lnTo>
                    <a:pt x="260" y="130"/>
                  </a:lnTo>
                  <a:lnTo>
                    <a:pt x="257" y="135"/>
                  </a:lnTo>
                  <a:lnTo>
                    <a:pt x="254" y="140"/>
                  </a:lnTo>
                  <a:lnTo>
                    <a:pt x="250" y="145"/>
                  </a:lnTo>
                  <a:lnTo>
                    <a:pt x="249" y="152"/>
                  </a:lnTo>
                  <a:lnTo>
                    <a:pt x="248" y="158"/>
                  </a:lnTo>
                  <a:lnTo>
                    <a:pt x="249" y="164"/>
                  </a:lnTo>
                  <a:lnTo>
                    <a:pt x="252" y="169"/>
                  </a:lnTo>
                  <a:lnTo>
                    <a:pt x="257" y="180"/>
                  </a:lnTo>
                  <a:lnTo>
                    <a:pt x="263" y="189"/>
                  </a:lnTo>
                  <a:lnTo>
                    <a:pt x="271" y="196"/>
                  </a:lnTo>
                  <a:lnTo>
                    <a:pt x="279" y="204"/>
                  </a:lnTo>
                  <a:lnTo>
                    <a:pt x="288" y="210"/>
                  </a:lnTo>
                  <a:lnTo>
                    <a:pt x="298" y="217"/>
                  </a:lnTo>
                  <a:lnTo>
                    <a:pt x="308" y="224"/>
                  </a:lnTo>
                  <a:lnTo>
                    <a:pt x="317" y="231"/>
                  </a:lnTo>
                  <a:lnTo>
                    <a:pt x="321" y="231"/>
                  </a:lnTo>
                  <a:lnTo>
                    <a:pt x="326" y="231"/>
                  </a:lnTo>
                  <a:lnTo>
                    <a:pt x="330" y="231"/>
                  </a:lnTo>
                  <a:lnTo>
                    <a:pt x="334" y="231"/>
                  </a:lnTo>
                  <a:lnTo>
                    <a:pt x="339" y="231"/>
                  </a:lnTo>
                  <a:lnTo>
                    <a:pt x="344" y="231"/>
                  </a:lnTo>
                  <a:lnTo>
                    <a:pt x="349" y="231"/>
                  </a:lnTo>
                  <a:lnTo>
                    <a:pt x="354" y="231"/>
                  </a:lnTo>
                  <a:lnTo>
                    <a:pt x="358" y="228"/>
                  </a:lnTo>
                  <a:lnTo>
                    <a:pt x="363" y="222"/>
                  </a:lnTo>
                  <a:lnTo>
                    <a:pt x="368" y="215"/>
                  </a:lnTo>
                  <a:lnTo>
                    <a:pt x="373" y="209"/>
                  </a:lnTo>
                  <a:lnTo>
                    <a:pt x="377" y="200"/>
                  </a:lnTo>
                  <a:lnTo>
                    <a:pt x="380" y="192"/>
                  </a:lnTo>
                  <a:lnTo>
                    <a:pt x="383" y="183"/>
                  </a:lnTo>
                  <a:lnTo>
                    <a:pt x="383" y="176"/>
                  </a:lnTo>
                  <a:lnTo>
                    <a:pt x="385" y="171"/>
                  </a:lnTo>
                  <a:lnTo>
                    <a:pt x="388" y="167"/>
                  </a:lnTo>
                  <a:lnTo>
                    <a:pt x="392" y="163"/>
                  </a:lnTo>
                  <a:lnTo>
                    <a:pt x="398" y="160"/>
                  </a:lnTo>
                  <a:lnTo>
                    <a:pt x="404" y="158"/>
                  </a:lnTo>
                  <a:lnTo>
                    <a:pt x="410" y="156"/>
                  </a:lnTo>
                  <a:lnTo>
                    <a:pt x="417" y="155"/>
                  </a:lnTo>
                  <a:lnTo>
                    <a:pt x="423" y="155"/>
                  </a:lnTo>
                  <a:lnTo>
                    <a:pt x="497" y="213"/>
                  </a:lnTo>
                  <a:lnTo>
                    <a:pt x="495" y="221"/>
                  </a:lnTo>
                  <a:lnTo>
                    <a:pt x="492" y="227"/>
                  </a:lnTo>
                  <a:lnTo>
                    <a:pt x="487" y="232"/>
                  </a:lnTo>
                  <a:lnTo>
                    <a:pt x="482" y="238"/>
                  </a:lnTo>
                  <a:lnTo>
                    <a:pt x="476" y="243"/>
                  </a:lnTo>
                  <a:lnTo>
                    <a:pt x="470" y="248"/>
                  </a:lnTo>
                  <a:lnTo>
                    <a:pt x="464" y="253"/>
                  </a:lnTo>
                  <a:lnTo>
                    <a:pt x="458" y="259"/>
                  </a:lnTo>
                  <a:lnTo>
                    <a:pt x="451" y="264"/>
                  </a:lnTo>
                  <a:lnTo>
                    <a:pt x="446" y="269"/>
                  </a:lnTo>
                  <a:lnTo>
                    <a:pt x="441" y="275"/>
                  </a:lnTo>
                  <a:lnTo>
                    <a:pt x="438" y="282"/>
                  </a:lnTo>
                  <a:lnTo>
                    <a:pt x="434" y="288"/>
                  </a:lnTo>
                  <a:lnTo>
                    <a:pt x="433" y="296"/>
                  </a:lnTo>
                  <a:lnTo>
                    <a:pt x="433" y="304"/>
                  </a:lnTo>
                  <a:lnTo>
                    <a:pt x="434" y="313"/>
                  </a:lnTo>
                  <a:lnTo>
                    <a:pt x="439" y="323"/>
                  </a:lnTo>
                  <a:lnTo>
                    <a:pt x="446" y="329"/>
                  </a:lnTo>
                  <a:lnTo>
                    <a:pt x="456" y="335"/>
                  </a:lnTo>
                  <a:lnTo>
                    <a:pt x="467" y="339"/>
                  </a:lnTo>
                  <a:lnTo>
                    <a:pt x="478" y="343"/>
                  </a:lnTo>
                  <a:lnTo>
                    <a:pt x="488" y="348"/>
                  </a:lnTo>
                  <a:lnTo>
                    <a:pt x="497" y="354"/>
                  </a:lnTo>
                  <a:lnTo>
                    <a:pt x="505" y="362"/>
                  </a:lnTo>
                  <a:lnTo>
                    <a:pt x="442" y="445"/>
                  </a:lnTo>
                  <a:lnTo>
                    <a:pt x="343" y="362"/>
                  </a:lnTo>
                  <a:lnTo>
                    <a:pt x="336" y="366"/>
                  </a:lnTo>
                  <a:lnTo>
                    <a:pt x="329" y="370"/>
                  </a:lnTo>
                  <a:lnTo>
                    <a:pt x="323" y="377"/>
                  </a:lnTo>
                  <a:lnTo>
                    <a:pt x="317" y="382"/>
                  </a:lnTo>
                  <a:lnTo>
                    <a:pt x="312" y="388"/>
                  </a:lnTo>
                  <a:lnTo>
                    <a:pt x="306" y="395"/>
                  </a:lnTo>
                  <a:lnTo>
                    <a:pt x="302" y="401"/>
                  </a:lnTo>
                  <a:lnTo>
                    <a:pt x="296" y="408"/>
                  </a:lnTo>
                  <a:lnTo>
                    <a:pt x="292" y="415"/>
                  </a:lnTo>
                  <a:lnTo>
                    <a:pt x="287" y="423"/>
                  </a:lnTo>
                  <a:lnTo>
                    <a:pt x="283" y="430"/>
                  </a:lnTo>
                  <a:lnTo>
                    <a:pt x="278" y="437"/>
                  </a:lnTo>
                  <a:lnTo>
                    <a:pt x="272" y="445"/>
                  </a:lnTo>
                  <a:lnTo>
                    <a:pt x="267" y="452"/>
                  </a:lnTo>
                  <a:lnTo>
                    <a:pt x="262" y="459"/>
                  </a:lnTo>
                  <a:lnTo>
                    <a:pt x="256" y="465"/>
                  </a:lnTo>
                  <a:lnTo>
                    <a:pt x="252" y="469"/>
                  </a:lnTo>
                </a:path>
              </a:pathLst>
            </a:custGeom>
            <a:solidFill>
              <a:schemeClr val="bg1"/>
            </a:solidFill>
            <a:ln>
              <a:noFill/>
            </a:ln>
            <a:effectLst>
              <a:prstShdw prst="shdw17" dist="17961" dir="2700000">
                <a:schemeClr val="bg1">
                  <a:gamma/>
                  <a:shade val="60000"/>
                  <a:invGamma/>
                </a:schemeClr>
              </a:prstShdw>
            </a:effectLst>
            <a:extLst>
              <a:ext uri="{91240B29-F687-4F45-9708-019B960494DF}">
                <a14:hiddenLine xmlns:a14="http://schemas.microsoft.com/office/drawing/2010/main" w="9525" cap="rnd">
                  <a:solidFill>
                    <a:schemeClr val="tx1"/>
                  </a:solidFill>
                  <a:round/>
                  <a:headEnd/>
                  <a:tailEnd/>
                </a14:hiddenLine>
              </a:ext>
            </a:extLst>
          </p:spPr>
          <p:txBody>
            <a:bodyPr/>
            <a:lstStyle/>
            <a:p>
              <a:endParaRPr lang="en-US" dirty="0"/>
            </a:p>
          </p:txBody>
        </p:sp>
        <p:sp>
          <p:nvSpPr>
            <p:cNvPr id="1034" name="Freeform 10"/>
            <p:cNvSpPr>
              <a:spLocks/>
            </p:cNvSpPr>
            <p:nvPr/>
          </p:nvSpPr>
          <p:spPr bwMode="grayWhite">
            <a:xfrm>
              <a:off x="477" y="2884"/>
              <a:ext cx="447" cy="520"/>
            </a:xfrm>
            <a:custGeom>
              <a:avLst/>
              <a:gdLst>
                <a:gd name="T0" fmla="*/ 254 w 447"/>
                <a:gd name="T1" fmla="*/ 495 h 520"/>
                <a:gd name="T2" fmla="*/ 245 w 447"/>
                <a:gd name="T3" fmla="*/ 454 h 520"/>
                <a:gd name="T4" fmla="*/ 230 w 447"/>
                <a:gd name="T5" fmla="*/ 417 h 520"/>
                <a:gd name="T6" fmla="*/ 193 w 447"/>
                <a:gd name="T7" fmla="*/ 402 h 520"/>
                <a:gd name="T8" fmla="*/ 150 w 447"/>
                <a:gd name="T9" fmla="*/ 412 h 520"/>
                <a:gd name="T10" fmla="*/ 112 w 447"/>
                <a:gd name="T11" fmla="*/ 417 h 520"/>
                <a:gd name="T12" fmla="*/ 93 w 447"/>
                <a:gd name="T13" fmla="*/ 399 h 520"/>
                <a:gd name="T14" fmla="*/ 81 w 447"/>
                <a:gd name="T15" fmla="*/ 370 h 520"/>
                <a:gd name="T16" fmla="*/ 75 w 447"/>
                <a:gd name="T17" fmla="*/ 339 h 520"/>
                <a:gd name="T18" fmla="*/ 76 w 447"/>
                <a:gd name="T19" fmla="*/ 309 h 520"/>
                <a:gd name="T20" fmla="*/ 106 w 447"/>
                <a:gd name="T21" fmla="*/ 300 h 520"/>
                <a:gd name="T22" fmla="*/ 146 w 447"/>
                <a:gd name="T23" fmla="*/ 307 h 520"/>
                <a:gd name="T24" fmla="*/ 175 w 447"/>
                <a:gd name="T25" fmla="*/ 294 h 520"/>
                <a:gd name="T26" fmla="*/ 186 w 447"/>
                <a:gd name="T27" fmla="*/ 273 h 520"/>
                <a:gd name="T28" fmla="*/ 189 w 447"/>
                <a:gd name="T29" fmla="*/ 246 h 520"/>
                <a:gd name="T30" fmla="*/ 188 w 447"/>
                <a:gd name="T31" fmla="*/ 219 h 520"/>
                <a:gd name="T32" fmla="*/ 178 w 447"/>
                <a:gd name="T33" fmla="*/ 191 h 520"/>
                <a:gd name="T34" fmla="*/ 153 w 447"/>
                <a:gd name="T35" fmla="*/ 171 h 520"/>
                <a:gd name="T36" fmla="*/ 123 w 447"/>
                <a:gd name="T37" fmla="*/ 172 h 520"/>
                <a:gd name="T38" fmla="*/ 93 w 447"/>
                <a:gd name="T39" fmla="*/ 185 h 520"/>
                <a:gd name="T40" fmla="*/ 64 w 447"/>
                <a:gd name="T41" fmla="*/ 194 h 520"/>
                <a:gd name="T42" fmla="*/ 34 w 447"/>
                <a:gd name="T43" fmla="*/ 185 h 520"/>
                <a:gd name="T44" fmla="*/ 19 w 447"/>
                <a:gd name="T45" fmla="*/ 166 h 520"/>
                <a:gd name="T46" fmla="*/ 9 w 447"/>
                <a:gd name="T47" fmla="*/ 146 h 520"/>
                <a:gd name="T48" fmla="*/ 2 w 447"/>
                <a:gd name="T49" fmla="*/ 122 h 520"/>
                <a:gd name="T50" fmla="*/ 0 w 447"/>
                <a:gd name="T51" fmla="*/ 98 h 520"/>
                <a:gd name="T52" fmla="*/ 387 w 447"/>
                <a:gd name="T53" fmla="*/ 12 h 520"/>
                <a:gd name="T54" fmla="*/ 399 w 447"/>
                <a:gd name="T55" fmla="*/ 41 h 520"/>
                <a:gd name="T56" fmla="*/ 406 w 447"/>
                <a:gd name="T57" fmla="*/ 74 h 520"/>
                <a:gd name="T58" fmla="*/ 411 w 447"/>
                <a:gd name="T59" fmla="*/ 107 h 520"/>
                <a:gd name="T60" fmla="*/ 396 w 447"/>
                <a:gd name="T61" fmla="*/ 141 h 520"/>
                <a:gd name="T62" fmla="*/ 375 w 447"/>
                <a:gd name="T63" fmla="*/ 144 h 520"/>
                <a:gd name="T64" fmla="*/ 354 w 447"/>
                <a:gd name="T65" fmla="*/ 141 h 520"/>
                <a:gd name="T66" fmla="*/ 332 w 447"/>
                <a:gd name="T67" fmla="*/ 137 h 520"/>
                <a:gd name="T68" fmla="*/ 307 w 447"/>
                <a:gd name="T69" fmla="*/ 141 h 520"/>
                <a:gd name="T70" fmla="*/ 286 w 447"/>
                <a:gd name="T71" fmla="*/ 166 h 520"/>
                <a:gd name="T72" fmla="*/ 285 w 447"/>
                <a:gd name="T73" fmla="*/ 199 h 520"/>
                <a:gd name="T74" fmla="*/ 289 w 447"/>
                <a:gd name="T75" fmla="*/ 222 h 520"/>
                <a:gd name="T76" fmla="*/ 295 w 447"/>
                <a:gd name="T77" fmla="*/ 247 h 520"/>
                <a:gd name="T78" fmla="*/ 308 w 447"/>
                <a:gd name="T79" fmla="*/ 268 h 520"/>
                <a:gd name="T80" fmla="*/ 332 w 447"/>
                <a:gd name="T81" fmla="*/ 282 h 520"/>
                <a:gd name="T82" fmla="*/ 357 w 447"/>
                <a:gd name="T83" fmla="*/ 282 h 520"/>
                <a:gd name="T84" fmla="*/ 379 w 447"/>
                <a:gd name="T85" fmla="*/ 272 h 520"/>
                <a:gd name="T86" fmla="*/ 402 w 447"/>
                <a:gd name="T87" fmla="*/ 262 h 520"/>
                <a:gd name="T88" fmla="*/ 426 w 447"/>
                <a:gd name="T89" fmla="*/ 265 h 520"/>
                <a:gd name="T90" fmla="*/ 436 w 447"/>
                <a:gd name="T91" fmla="*/ 287 h 520"/>
                <a:gd name="T92" fmla="*/ 442 w 447"/>
                <a:gd name="T93" fmla="*/ 312 h 520"/>
                <a:gd name="T94" fmla="*/ 444 w 447"/>
                <a:gd name="T95" fmla="*/ 338 h 520"/>
                <a:gd name="T96" fmla="*/ 436 w 447"/>
                <a:gd name="T97" fmla="*/ 358 h 520"/>
                <a:gd name="T98" fmla="*/ 397 w 447"/>
                <a:gd name="T99" fmla="*/ 366 h 520"/>
                <a:gd name="T100" fmla="*/ 363 w 447"/>
                <a:gd name="T101" fmla="*/ 380 h 520"/>
                <a:gd name="T102" fmla="*/ 347 w 447"/>
                <a:gd name="T103" fmla="*/ 406 h 520"/>
                <a:gd name="T104" fmla="*/ 353 w 447"/>
                <a:gd name="T105" fmla="*/ 437 h 520"/>
                <a:gd name="T106" fmla="*/ 372 w 447"/>
                <a:gd name="T107" fmla="*/ 464 h 520"/>
                <a:gd name="T108" fmla="*/ 369 w 447"/>
                <a:gd name="T109" fmla="*/ 492 h 520"/>
                <a:gd name="T110" fmla="*/ 347 w 447"/>
                <a:gd name="T111" fmla="*/ 503 h 520"/>
                <a:gd name="T112" fmla="*/ 323 w 447"/>
                <a:gd name="T113" fmla="*/ 511 h 520"/>
                <a:gd name="T114" fmla="*/ 298 w 447"/>
                <a:gd name="T115" fmla="*/ 516 h 520"/>
                <a:gd name="T116" fmla="*/ 272 w 447"/>
                <a:gd name="T117" fmla="*/ 519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47" h="520">
                  <a:moveTo>
                    <a:pt x="272" y="519"/>
                  </a:moveTo>
                  <a:lnTo>
                    <a:pt x="265" y="512"/>
                  </a:lnTo>
                  <a:lnTo>
                    <a:pt x="259" y="505"/>
                  </a:lnTo>
                  <a:lnTo>
                    <a:pt x="254" y="495"/>
                  </a:lnTo>
                  <a:lnTo>
                    <a:pt x="252" y="486"/>
                  </a:lnTo>
                  <a:lnTo>
                    <a:pt x="248" y="475"/>
                  </a:lnTo>
                  <a:lnTo>
                    <a:pt x="246" y="465"/>
                  </a:lnTo>
                  <a:lnTo>
                    <a:pt x="245" y="454"/>
                  </a:lnTo>
                  <a:lnTo>
                    <a:pt x="242" y="444"/>
                  </a:lnTo>
                  <a:lnTo>
                    <a:pt x="239" y="434"/>
                  </a:lnTo>
                  <a:lnTo>
                    <a:pt x="235" y="425"/>
                  </a:lnTo>
                  <a:lnTo>
                    <a:pt x="230" y="417"/>
                  </a:lnTo>
                  <a:lnTo>
                    <a:pt x="223" y="411"/>
                  </a:lnTo>
                  <a:lnTo>
                    <a:pt x="215" y="406"/>
                  </a:lnTo>
                  <a:lnTo>
                    <a:pt x="205" y="403"/>
                  </a:lnTo>
                  <a:lnTo>
                    <a:pt x="193" y="402"/>
                  </a:lnTo>
                  <a:lnTo>
                    <a:pt x="177" y="403"/>
                  </a:lnTo>
                  <a:lnTo>
                    <a:pt x="168" y="407"/>
                  </a:lnTo>
                  <a:lnTo>
                    <a:pt x="159" y="410"/>
                  </a:lnTo>
                  <a:lnTo>
                    <a:pt x="150" y="412"/>
                  </a:lnTo>
                  <a:lnTo>
                    <a:pt x="140" y="415"/>
                  </a:lnTo>
                  <a:lnTo>
                    <a:pt x="131" y="416"/>
                  </a:lnTo>
                  <a:lnTo>
                    <a:pt x="122" y="417"/>
                  </a:lnTo>
                  <a:lnTo>
                    <a:pt x="112" y="417"/>
                  </a:lnTo>
                  <a:lnTo>
                    <a:pt x="102" y="417"/>
                  </a:lnTo>
                  <a:lnTo>
                    <a:pt x="99" y="412"/>
                  </a:lnTo>
                  <a:lnTo>
                    <a:pt x="96" y="406"/>
                  </a:lnTo>
                  <a:lnTo>
                    <a:pt x="93" y="399"/>
                  </a:lnTo>
                  <a:lnTo>
                    <a:pt x="90" y="393"/>
                  </a:lnTo>
                  <a:lnTo>
                    <a:pt x="87" y="385"/>
                  </a:lnTo>
                  <a:lnTo>
                    <a:pt x="84" y="378"/>
                  </a:lnTo>
                  <a:lnTo>
                    <a:pt x="81" y="370"/>
                  </a:lnTo>
                  <a:lnTo>
                    <a:pt x="79" y="362"/>
                  </a:lnTo>
                  <a:lnTo>
                    <a:pt x="78" y="355"/>
                  </a:lnTo>
                  <a:lnTo>
                    <a:pt x="76" y="347"/>
                  </a:lnTo>
                  <a:lnTo>
                    <a:pt x="75" y="339"/>
                  </a:lnTo>
                  <a:lnTo>
                    <a:pt x="74" y="332"/>
                  </a:lnTo>
                  <a:lnTo>
                    <a:pt x="74" y="324"/>
                  </a:lnTo>
                  <a:lnTo>
                    <a:pt x="75" y="316"/>
                  </a:lnTo>
                  <a:lnTo>
                    <a:pt x="76" y="309"/>
                  </a:lnTo>
                  <a:lnTo>
                    <a:pt x="78" y="302"/>
                  </a:lnTo>
                  <a:lnTo>
                    <a:pt x="87" y="299"/>
                  </a:lnTo>
                  <a:lnTo>
                    <a:pt x="97" y="298"/>
                  </a:lnTo>
                  <a:lnTo>
                    <a:pt x="106" y="300"/>
                  </a:lnTo>
                  <a:lnTo>
                    <a:pt x="116" y="302"/>
                  </a:lnTo>
                  <a:lnTo>
                    <a:pt x="126" y="305"/>
                  </a:lnTo>
                  <a:lnTo>
                    <a:pt x="136" y="306"/>
                  </a:lnTo>
                  <a:lnTo>
                    <a:pt x="146" y="307"/>
                  </a:lnTo>
                  <a:lnTo>
                    <a:pt x="157" y="305"/>
                  </a:lnTo>
                  <a:lnTo>
                    <a:pt x="165" y="302"/>
                  </a:lnTo>
                  <a:lnTo>
                    <a:pt x="170" y="298"/>
                  </a:lnTo>
                  <a:lnTo>
                    <a:pt x="175" y="294"/>
                  </a:lnTo>
                  <a:lnTo>
                    <a:pt x="179" y="290"/>
                  </a:lnTo>
                  <a:lnTo>
                    <a:pt x="182" y="284"/>
                  </a:lnTo>
                  <a:lnTo>
                    <a:pt x="185" y="278"/>
                  </a:lnTo>
                  <a:lnTo>
                    <a:pt x="186" y="273"/>
                  </a:lnTo>
                  <a:lnTo>
                    <a:pt x="187" y="266"/>
                  </a:lnTo>
                  <a:lnTo>
                    <a:pt x="188" y="259"/>
                  </a:lnTo>
                  <a:lnTo>
                    <a:pt x="189" y="253"/>
                  </a:lnTo>
                  <a:lnTo>
                    <a:pt x="189" y="246"/>
                  </a:lnTo>
                  <a:lnTo>
                    <a:pt x="189" y="239"/>
                  </a:lnTo>
                  <a:lnTo>
                    <a:pt x="189" y="232"/>
                  </a:lnTo>
                  <a:lnTo>
                    <a:pt x="189" y="226"/>
                  </a:lnTo>
                  <a:lnTo>
                    <a:pt x="188" y="219"/>
                  </a:lnTo>
                  <a:lnTo>
                    <a:pt x="188" y="213"/>
                  </a:lnTo>
                  <a:lnTo>
                    <a:pt x="186" y="204"/>
                  </a:lnTo>
                  <a:lnTo>
                    <a:pt x="182" y="198"/>
                  </a:lnTo>
                  <a:lnTo>
                    <a:pt x="178" y="191"/>
                  </a:lnTo>
                  <a:lnTo>
                    <a:pt x="173" y="185"/>
                  </a:lnTo>
                  <a:lnTo>
                    <a:pt x="167" y="180"/>
                  </a:lnTo>
                  <a:lnTo>
                    <a:pt x="161" y="176"/>
                  </a:lnTo>
                  <a:lnTo>
                    <a:pt x="153" y="171"/>
                  </a:lnTo>
                  <a:lnTo>
                    <a:pt x="146" y="167"/>
                  </a:lnTo>
                  <a:lnTo>
                    <a:pt x="138" y="167"/>
                  </a:lnTo>
                  <a:lnTo>
                    <a:pt x="130" y="170"/>
                  </a:lnTo>
                  <a:lnTo>
                    <a:pt x="123" y="172"/>
                  </a:lnTo>
                  <a:lnTo>
                    <a:pt x="116" y="175"/>
                  </a:lnTo>
                  <a:lnTo>
                    <a:pt x="108" y="178"/>
                  </a:lnTo>
                  <a:lnTo>
                    <a:pt x="100" y="182"/>
                  </a:lnTo>
                  <a:lnTo>
                    <a:pt x="93" y="185"/>
                  </a:lnTo>
                  <a:lnTo>
                    <a:pt x="86" y="189"/>
                  </a:lnTo>
                  <a:lnTo>
                    <a:pt x="79" y="191"/>
                  </a:lnTo>
                  <a:lnTo>
                    <a:pt x="71" y="194"/>
                  </a:lnTo>
                  <a:lnTo>
                    <a:pt x="64" y="194"/>
                  </a:lnTo>
                  <a:lnTo>
                    <a:pt x="56" y="194"/>
                  </a:lnTo>
                  <a:lnTo>
                    <a:pt x="48" y="193"/>
                  </a:lnTo>
                  <a:lnTo>
                    <a:pt x="41" y="190"/>
                  </a:lnTo>
                  <a:lnTo>
                    <a:pt x="34" y="185"/>
                  </a:lnTo>
                  <a:lnTo>
                    <a:pt x="26" y="179"/>
                  </a:lnTo>
                  <a:lnTo>
                    <a:pt x="24" y="175"/>
                  </a:lnTo>
                  <a:lnTo>
                    <a:pt x="21" y="171"/>
                  </a:lnTo>
                  <a:lnTo>
                    <a:pt x="19" y="166"/>
                  </a:lnTo>
                  <a:lnTo>
                    <a:pt x="15" y="162"/>
                  </a:lnTo>
                  <a:lnTo>
                    <a:pt x="13" y="157"/>
                  </a:lnTo>
                  <a:lnTo>
                    <a:pt x="11" y="151"/>
                  </a:lnTo>
                  <a:lnTo>
                    <a:pt x="9" y="146"/>
                  </a:lnTo>
                  <a:lnTo>
                    <a:pt x="7" y="139"/>
                  </a:lnTo>
                  <a:lnTo>
                    <a:pt x="6" y="134"/>
                  </a:lnTo>
                  <a:lnTo>
                    <a:pt x="4" y="129"/>
                  </a:lnTo>
                  <a:lnTo>
                    <a:pt x="2" y="122"/>
                  </a:lnTo>
                  <a:lnTo>
                    <a:pt x="1" y="116"/>
                  </a:lnTo>
                  <a:lnTo>
                    <a:pt x="0" y="111"/>
                  </a:lnTo>
                  <a:lnTo>
                    <a:pt x="0" y="104"/>
                  </a:lnTo>
                  <a:lnTo>
                    <a:pt x="0" y="98"/>
                  </a:lnTo>
                  <a:lnTo>
                    <a:pt x="0" y="92"/>
                  </a:lnTo>
                  <a:lnTo>
                    <a:pt x="378" y="0"/>
                  </a:lnTo>
                  <a:lnTo>
                    <a:pt x="383" y="5"/>
                  </a:lnTo>
                  <a:lnTo>
                    <a:pt x="387" y="12"/>
                  </a:lnTo>
                  <a:lnTo>
                    <a:pt x="391" y="18"/>
                  </a:lnTo>
                  <a:lnTo>
                    <a:pt x="394" y="26"/>
                  </a:lnTo>
                  <a:lnTo>
                    <a:pt x="397" y="33"/>
                  </a:lnTo>
                  <a:lnTo>
                    <a:pt x="399" y="41"/>
                  </a:lnTo>
                  <a:lnTo>
                    <a:pt x="401" y="49"/>
                  </a:lnTo>
                  <a:lnTo>
                    <a:pt x="403" y="57"/>
                  </a:lnTo>
                  <a:lnTo>
                    <a:pt x="405" y="65"/>
                  </a:lnTo>
                  <a:lnTo>
                    <a:pt x="406" y="74"/>
                  </a:lnTo>
                  <a:lnTo>
                    <a:pt x="407" y="82"/>
                  </a:lnTo>
                  <a:lnTo>
                    <a:pt x="408" y="91"/>
                  </a:lnTo>
                  <a:lnTo>
                    <a:pt x="410" y="99"/>
                  </a:lnTo>
                  <a:lnTo>
                    <a:pt x="411" y="107"/>
                  </a:lnTo>
                  <a:lnTo>
                    <a:pt x="412" y="115"/>
                  </a:lnTo>
                  <a:lnTo>
                    <a:pt x="413" y="123"/>
                  </a:lnTo>
                  <a:lnTo>
                    <a:pt x="401" y="138"/>
                  </a:lnTo>
                  <a:lnTo>
                    <a:pt x="396" y="141"/>
                  </a:lnTo>
                  <a:lnTo>
                    <a:pt x="391" y="143"/>
                  </a:lnTo>
                  <a:lnTo>
                    <a:pt x="386" y="144"/>
                  </a:lnTo>
                  <a:lnTo>
                    <a:pt x="380" y="144"/>
                  </a:lnTo>
                  <a:lnTo>
                    <a:pt x="375" y="144"/>
                  </a:lnTo>
                  <a:lnTo>
                    <a:pt x="370" y="144"/>
                  </a:lnTo>
                  <a:lnTo>
                    <a:pt x="365" y="143"/>
                  </a:lnTo>
                  <a:lnTo>
                    <a:pt x="359" y="142"/>
                  </a:lnTo>
                  <a:lnTo>
                    <a:pt x="354" y="141"/>
                  </a:lnTo>
                  <a:lnTo>
                    <a:pt x="348" y="139"/>
                  </a:lnTo>
                  <a:lnTo>
                    <a:pt x="343" y="139"/>
                  </a:lnTo>
                  <a:lnTo>
                    <a:pt x="338" y="138"/>
                  </a:lnTo>
                  <a:lnTo>
                    <a:pt x="332" y="137"/>
                  </a:lnTo>
                  <a:lnTo>
                    <a:pt x="326" y="136"/>
                  </a:lnTo>
                  <a:lnTo>
                    <a:pt x="320" y="137"/>
                  </a:lnTo>
                  <a:lnTo>
                    <a:pt x="314" y="138"/>
                  </a:lnTo>
                  <a:lnTo>
                    <a:pt x="307" y="141"/>
                  </a:lnTo>
                  <a:lnTo>
                    <a:pt x="301" y="146"/>
                  </a:lnTo>
                  <a:lnTo>
                    <a:pt x="295" y="152"/>
                  </a:lnTo>
                  <a:lnTo>
                    <a:pt x="290" y="159"/>
                  </a:lnTo>
                  <a:lnTo>
                    <a:pt x="286" y="166"/>
                  </a:lnTo>
                  <a:lnTo>
                    <a:pt x="284" y="175"/>
                  </a:lnTo>
                  <a:lnTo>
                    <a:pt x="282" y="184"/>
                  </a:lnTo>
                  <a:lnTo>
                    <a:pt x="283" y="194"/>
                  </a:lnTo>
                  <a:lnTo>
                    <a:pt x="285" y="199"/>
                  </a:lnTo>
                  <a:lnTo>
                    <a:pt x="286" y="204"/>
                  </a:lnTo>
                  <a:lnTo>
                    <a:pt x="286" y="210"/>
                  </a:lnTo>
                  <a:lnTo>
                    <a:pt x="287" y="217"/>
                  </a:lnTo>
                  <a:lnTo>
                    <a:pt x="289" y="222"/>
                  </a:lnTo>
                  <a:lnTo>
                    <a:pt x="290" y="229"/>
                  </a:lnTo>
                  <a:lnTo>
                    <a:pt x="292" y="235"/>
                  </a:lnTo>
                  <a:lnTo>
                    <a:pt x="293" y="241"/>
                  </a:lnTo>
                  <a:lnTo>
                    <a:pt x="295" y="247"/>
                  </a:lnTo>
                  <a:lnTo>
                    <a:pt x="298" y="253"/>
                  </a:lnTo>
                  <a:lnTo>
                    <a:pt x="300" y="259"/>
                  </a:lnTo>
                  <a:lnTo>
                    <a:pt x="304" y="264"/>
                  </a:lnTo>
                  <a:lnTo>
                    <a:pt x="308" y="268"/>
                  </a:lnTo>
                  <a:lnTo>
                    <a:pt x="313" y="273"/>
                  </a:lnTo>
                  <a:lnTo>
                    <a:pt x="319" y="276"/>
                  </a:lnTo>
                  <a:lnTo>
                    <a:pt x="326" y="279"/>
                  </a:lnTo>
                  <a:lnTo>
                    <a:pt x="332" y="282"/>
                  </a:lnTo>
                  <a:lnTo>
                    <a:pt x="339" y="284"/>
                  </a:lnTo>
                  <a:lnTo>
                    <a:pt x="345" y="284"/>
                  </a:lnTo>
                  <a:lnTo>
                    <a:pt x="351" y="284"/>
                  </a:lnTo>
                  <a:lnTo>
                    <a:pt x="357" y="282"/>
                  </a:lnTo>
                  <a:lnTo>
                    <a:pt x="362" y="280"/>
                  </a:lnTo>
                  <a:lnTo>
                    <a:pt x="367" y="278"/>
                  </a:lnTo>
                  <a:lnTo>
                    <a:pt x="373" y="274"/>
                  </a:lnTo>
                  <a:lnTo>
                    <a:pt x="379" y="272"/>
                  </a:lnTo>
                  <a:lnTo>
                    <a:pt x="385" y="268"/>
                  </a:lnTo>
                  <a:lnTo>
                    <a:pt x="390" y="266"/>
                  </a:lnTo>
                  <a:lnTo>
                    <a:pt x="396" y="264"/>
                  </a:lnTo>
                  <a:lnTo>
                    <a:pt x="402" y="262"/>
                  </a:lnTo>
                  <a:lnTo>
                    <a:pt x="407" y="260"/>
                  </a:lnTo>
                  <a:lnTo>
                    <a:pt x="414" y="260"/>
                  </a:lnTo>
                  <a:lnTo>
                    <a:pt x="420" y="261"/>
                  </a:lnTo>
                  <a:lnTo>
                    <a:pt x="426" y="265"/>
                  </a:lnTo>
                  <a:lnTo>
                    <a:pt x="429" y="270"/>
                  </a:lnTo>
                  <a:lnTo>
                    <a:pt x="432" y="275"/>
                  </a:lnTo>
                  <a:lnTo>
                    <a:pt x="434" y="281"/>
                  </a:lnTo>
                  <a:lnTo>
                    <a:pt x="436" y="287"/>
                  </a:lnTo>
                  <a:lnTo>
                    <a:pt x="439" y="292"/>
                  </a:lnTo>
                  <a:lnTo>
                    <a:pt x="439" y="299"/>
                  </a:lnTo>
                  <a:lnTo>
                    <a:pt x="440" y="305"/>
                  </a:lnTo>
                  <a:lnTo>
                    <a:pt x="442" y="312"/>
                  </a:lnTo>
                  <a:lnTo>
                    <a:pt x="442" y="319"/>
                  </a:lnTo>
                  <a:lnTo>
                    <a:pt x="443" y="325"/>
                  </a:lnTo>
                  <a:lnTo>
                    <a:pt x="443" y="332"/>
                  </a:lnTo>
                  <a:lnTo>
                    <a:pt x="444" y="338"/>
                  </a:lnTo>
                  <a:lnTo>
                    <a:pt x="445" y="345"/>
                  </a:lnTo>
                  <a:lnTo>
                    <a:pt x="445" y="352"/>
                  </a:lnTo>
                  <a:lnTo>
                    <a:pt x="446" y="358"/>
                  </a:lnTo>
                  <a:lnTo>
                    <a:pt x="436" y="358"/>
                  </a:lnTo>
                  <a:lnTo>
                    <a:pt x="426" y="359"/>
                  </a:lnTo>
                  <a:lnTo>
                    <a:pt x="417" y="361"/>
                  </a:lnTo>
                  <a:lnTo>
                    <a:pt x="406" y="363"/>
                  </a:lnTo>
                  <a:lnTo>
                    <a:pt x="397" y="366"/>
                  </a:lnTo>
                  <a:lnTo>
                    <a:pt x="386" y="369"/>
                  </a:lnTo>
                  <a:lnTo>
                    <a:pt x="377" y="372"/>
                  </a:lnTo>
                  <a:lnTo>
                    <a:pt x="366" y="377"/>
                  </a:lnTo>
                  <a:lnTo>
                    <a:pt x="363" y="380"/>
                  </a:lnTo>
                  <a:lnTo>
                    <a:pt x="359" y="385"/>
                  </a:lnTo>
                  <a:lnTo>
                    <a:pt x="354" y="391"/>
                  </a:lnTo>
                  <a:lnTo>
                    <a:pt x="351" y="398"/>
                  </a:lnTo>
                  <a:lnTo>
                    <a:pt x="347" y="406"/>
                  </a:lnTo>
                  <a:lnTo>
                    <a:pt x="346" y="414"/>
                  </a:lnTo>
                  <a:lnTo>
                    <a:pt x="347" y="421"/>
                  </a:lnTo>
                  <a:lnTo>
                    <a:pt x="350" y="429"/>
                  </a:lnTo>
                  <a:lnTo>
                    <a:pt x="353" y="437"/>
                  </a:lnTo>
                  <a:lnTo>
                    <a:pt x="358" y="444"/>
                  </a:lnTo>
                  <a:lnTo>
                    <a:pt x="363" y="450"/>
                  </a:lnTo>
                  <a:lnTo>
                    <a:pt x="368" y="458"/>
                  </a:lnTo>
                  <a:lnTo>
                    <a:pt x="372" y="464"/>
                  </a:lnTo>
                  <a:lnTo>
                    <a:pt x="374" y="472"/>
                  </a:lnTo>
                  <a:lnTo>
                    <a:pt x="375" y="480"/>
                  </a:lnTo>
                  <a:lnTo>
                    <a:pt x="373" y="489"/>
                  </a:lnTo>
                  <a:lnTo>
                    <a:pt x="369" y="492"/>
                  </a:lnTo>
                  <a:lnTo>
                    <a:pt x="364" y="495"/>
                  </a:lnTo>
                  <a:lnTo>
                    <a:pt x="359" y="498"/>
                  </a:lnTo>
                  <a:lnTo>
                    <a:pt x="353" y="500"/>
                  </a:lnTo>
                  <a:lnTo>
                    <a:pt x="347" y="503"/>
                  </a:lnTo>
                  <a:lnTo>
                    <a:pt x="341" y="505"/>
                  </a:lnTo>
                  <a:lnTo>
                    <a:pt x="336" y="508"/>
                  </a:lnTo>
                  <a:lnTo>
                    <a:pt x="330" y="509"/>
                  </a:lnTo>
                  <a:lnTo>
                    <a:pt x="323" y="511"/>
                  </a:lnTo>
                  <a:lnTo>
                    <a:pt x="317" y="512"/>
                  </a:lnTo>
                  <a:lnTo>
                    <a:pt x="311" y="514"/>
                  </a:lnTo>
                  <a:lnTo>
                    <a:pt x="304" y="515"/>
                  </a:lnTo>
                  <a:lnTo>
                    <a:pt x="298" y="516"/>
                  </a:lnTo>
                  <a:lnTo>
                    <a:pt x="292" y="517"/>
                  </a:lnTo>
                  <a:lnTo>
                    <a:pt x="285" y="518"/>
                  </a:lnTo>
                  <a:lnTo>
                    <a:pt x="279" y="519"/>
                  </a:lnTo>
                  <a:lnTo>
                    <a:pt x="272" y="519"/>
                  </a:lnTo>
                </a:path>
              </a:pathLst>
            </a:custGeom>
            <a:solidFill>
              <a:schemeClr val="bg1"/>
            </a:solidFill>
            <a:ln>
              <a:noFill/>
            </a:ln>
            <a:effectLst>
              <a:prstShdw prst="shdw17" dist="17961" dir="2700000">
                <a:schemeClr val="bg1">
                  <a:gamma/>
                  <a:shade val="60000"/>
                  <a:invGamma/>
                </a:schemeClr>
              </a:prstShdw>
            </a:effectLst>
            <a:extLst>
              <a:ext uri="{91240B29-F687-4F45-9708-019B960494DF}">
                <a14:hiddenLine xmlns:a14="http://schemas.microsoft.com/office/drawing/2010/main" w="9525" cap="rnd">
                  <a:solidFill>
                    <a:schemeClr val="tx1"/>
                  </a:solidFill>
                  <a:round/>
                  <a:headEnd/>
                  <a:tailEnd/>
                </a14:hiddenLine>
              </a:ext>
            </a:extLst>
          </p:spPr>
          <p:txBody>
            <a:bodyPr/>
            <a:lstStyle/>
            <a:p>
              <a:endParaRPr lang="en-US" dirty="0"/>
            </a:p>
          </p:txBody>
        </p:sp>
        <p:sp>
          <p:nvSpPr>
            <p:cNvPr id="1035" name="Freeform 11"/>
            <p:cNvSpPr>
              <a:spLocks/>
            </p:cNvSpPr>
            <p:nvPr/>
          </p:nvSpPr>
          <p:spPr bwMode="grayWhite">
            <a:xfrm>
              <a:off x="49" y="2440"/>
              <a:ext cx="409" cy="621"/>
            </a:xfrm>
            <a:custGeom>
              <a:avLst/>
              <a:gdLst>
                <a:gd name="T0" fmla="*/ 232 w 409"/>
                <a:gd name="T1" fmla="*/ 620 h 621"/>
                <a:gd name="T2" fmla="*/ 189 w 409"/>
                <a:gd name="T3" fmla="*/ 605 h 621"/>
                <a:gd name="T4" fmla="*/ 182 w 409"/>
                <a:gd name="T5" fmla="*/ 565 h 621"/>
                <a:gd name="T6" fmla="*/ 193 w 409"/>
                <a:gd name="T7" fmla="*/ 519 h 621"/>
                <a:gd name="T8" fmla="*/ 165 w 409"/>
                <a:gd name="T9" fmla="*/ 492 h 621"/>
                <a:gd name="T10" fmla="*/ 126 w 409"/>
                <a:gd name="T11" fmla="*/ 490 h 621"/>
                <a:gd name="T12" fmla="*/ 87 w 409"/>
                <a:gd name="T13" fmla="*/ 497 h 621"/>
                <a:gd name="T14" fmla="*/ 44 w 409"/>
                <a:gd name="T15" fmla="*/ 505 h 621"/>
                <a:gd name="T16" fmla="*/ 25 w 409"/>
                <a:gd name="T17" fmla="*/ 493 h 621"/>
                <a:gd name="T18" fmla="*/ 21 w 409"/>
                <a:gd name="T19" fmla="*/ 472 h 621"/>
                <a:gd name="T20" fmla="*/ 19 w 409"/>
                <a:gd name="T21" fmla="*/ 448 h 621"/>
                <a:gd name="T22" fmla="*/ 17 w 409"/>
                <a:gd name="T23" fmla="*/ 423 h 621"/>
                <a:gd name="T24" fmla="*/ 21 w 409"/>
                <a:gd name="T25" fmla="*/ 396 h 621"/>
                <a:gd name="T26" fmla="*/ 52 w 409"/>
                <a:gd name="T27" fmla="*/ 377 h 621"/>
                <a:gd name="T28" fmla="*/ 82 w 409"/>
                <a:gd name="T29" fmla="*/ 375 h 621"/>
                <a:gd name="T30" fmla="*/ 116 w 409"/>
                <a:gd name="T31" fmla="*/ 373 h 621"/>
                <a:gd name="T32" fmla="*/ 137 w 409"/>
                <a:gd name="T33" fmla="*/ 354 h 621"/>
                <a:gd name="T34" fmla="*/ 151 w 409"/>
                <a:gd name="T35" fmla="*/ 327 h 621"/>
                <a:gd name="T36" fmla="*/ 151 w 409"/>
                <a:gd name="T37" fmla="*/ 294 h 621"/>
                <a:gd name="T38" fmla="*/ 137 w 409"/>
                <a:gd name="T39" fmla="*/ 262 h 621"/>
                <a:gd name="T40" fmla="*/ 111 w 409"/>
                <a:gd name="T41" fmla="*/ 256 h 621"/>
                <a:gd name="T42" fmla="*/ 86 w 409"/>
                <a:gd name="T43" fmla="*/ 264 h 621"/>
                <a:gd name="T44" fmla="*/ 60 w 409"/>
                <a:gd name="T45" fmla="*/ 275 h 621"/>
                <a:gd name="T46" fmla="*/ 35 w 409"/>
                <a:gd name="T47" fmla="*/ 282 h 621"/>
                <a:gd name="T48" fmla="*/ 6 w 409"/>
                <a:gd name="T49" fmla="*/ 268 h 621"/>
                <a:gd name="T50" fmla="*/ 1 w 409"/>
                <a:gd name="T51" fmla="*/ 231 h 621"/>
                <a:gd name="T52" fmla="*/ 9 w 409"/>
                <a:gd name="T53" fmla="*/ 205 h 621"/>
                <a:gd name="T54" fmla="*/ 15 w 409"/>
                <a:gd name="T55" fmla="*/ 175 h 621"/>
                <a:gd name="T56" fmla="*/ 44 w 409"/>
                <a:gd name="T57" fmla="*/ 161 h 621"/>
                <a:gd name="T58" fmla="*/ 87 w 409"/>
                <a:gd name="T59" fmla="*/ 156 h 621"/>
                <a:gd name="T60" fmla="*/ 127 w 409"/>
                <a:gd name="T61" fmla="*/ 145 h 621"/>
                <a:gd name="T62" fmla="*/ 154 w 409"/>
                <a:gd name="T63" fmla="*/ 113 h 621"/>
                <a:gd name="T64" fmla="*/ 152 w 409"/>
                <a:gd name="T65" fmla="*/ 72 h 621"/>
                <a:gd name="T66" fmla="*/ 150 w 409"/>
                <a:gd name="T67" fmla="*/ 29 h 621"/>
                <a:gd name="T68" fmla="*/ 186 w 409"/>
                <a:gd name="T69" fmla="*/ 4 h 621"/>
                <a:gd name="T70" fmla="*/ 228 w 409"/>
                <a:gd name="T71" fmla="*/ 1 h 621"/>
                <a:gd name="T72" fmla="*/ 252 w 409"/>
                <a:gd name="T73" fmla="*/ 22 h 621"/>
                <a:gd name="T74" fmla="*/ 248 w 409"/>
                <a:gd name="T75" fmla="*/ 53 h 621"/>
                <a:gd name="T76" fmla="*/ 241 w 409"/>
                <a:gd name="T77" fmla="*/ 86 h 621"/>
                <a:gd name="T78" fmla="*/ 247 w 409"/>
                <a:gd name="T79" fmla="*/ 116 h 621"/>
                <a:gd name="T80" fmla="*/ 371 w 409"/>
                <a:gd name="T81" fmla="*/ 252 h 621"/>
                <a:gd name="T82" fmla="*/ 338 w 409"/>
                <a:gd name="T83" fmla="*/ 262 h 621"/>
                <a:gd name="T84" fmla="*/ 301 w 409"/>
                <a:gd name="T85" fmla="*/ 257 h 621"/>
                <a:gd name="T86" fmla="*/ 264 w 409"/>
                <a:gd name="T87" fmla="*/ 260 h 621"/>
                <a:gd name="T88" fmla="*/ 237 w 409"/>
                <a:gd name="T89" fmla="*/ 286 h 621"/>
                <a:gd name="T90" fmla="*/ 233 w 409"/>
                <a:gd name="T91" fmla="*/ 316 h 621"/>
                <a:gd name="T92" fmla="*/ 234 w 409"/>
                <a:gd name="T93" fmla="*/ 348 h 621"/>
                <a:gd name="T94" fmla="*/ 245 w 409"/>
                <a:gd name="T95" fmla="*/ 377 h 621"/>
                <a:gd name="T96" fmla="*/ 265 w 409"/>
                <a:gd name="T97" fmla="*/ 400 h 621"/>
                <a:gd name="T98" fmla="*/ 284 w 409"/>
                <a:gd name="T99" fmla="*/ 397 h 621"/>
                <a:gd name="T100" fmla="*/ 303 w 409"/>
                <a:gd name="T101" fmla="*/ 385 h 621"/>
                <a:gd name="T102" fmla="*/ 322 w 409"/>
                <a:gd name="T103" fmla="*/ 370 h 621"/>
                <a:gd name="T104" fmla="*/ 345 w 409"/>
                <a:gd name="T105" fmla="*/ 356 h 621"/>
                <a:gd name="T106" fmla="*/ 383 w 409"/>
                <a:gd name="T107" fmla="*/ 363 h 621"/>
                <a:gd name="T108" fmla="*/ 407 w 409"/>
                <a:gd name="T109" fmla="*/ 390 h 621"/>
                <a:gd name="T110" fmla="*/ 407 w 409"/>
                <a:gd name="T111" fmla="*/ 416 h 621"/>
                <a:gd name="T112" fmla="*/ 402 w 409"/>
                <a:gd name="T113" fmla="*/ 444 h 621"/>
                <a:gd name="T114" fmla="*/ 368 w 409"/>
                <a:gd name="T115" fmla="*/ 456 h 621"/>
                <a:gd name="T116" fmla="*/ 327 w 409"/>
                <a:gd name="T117" fmla="*/ 467 h 621"/>
                <a:gd name="T118" fmla="*/ 291 w 409"/>
                <a:gd name="T119" fmla="*/ 485 h 621"/>
                <a:gd name="T120" fmla="*/ 266 w 409"/>
                <a:gd name="T121" fmla="*/ 611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9" h="621">
                  <a:moveTo>
                    <a:pt x="266" y="611"/>
                  </a:moveTo>
                  <a:lnTo>
                    <a:pt x="254" y="616"/>
                  </a:lnTo>
                  <a:lnTo>
                    <a:pt x="243" y="618"/>
                  </a:lnTo>
                  <a:lnTo>
                    <a:pt x="232" y="620"/>
                  </a:lnTo>
                  <a:lnTo>
                    <a:pt x="221" y="619"/>
                  </a:lnTo>
                  <a:lnTo>
                    <a:pt x="210" y="617"/>
                  </a:lnTo>
                  <a:lnTo>
                    <a:pt x="199" y="611"/>
                  </a:lnTo>
                  <a:lnTo>
                    <a:pt x="189" y="605"/>
                  </a:lnTo>
                  <a:lnTo>
                    <a:pt x="179" y="598"/>
                  </a:lnTo>
                  <a:lnTo>
                    <a:pt x="179" y="588"/>
                  </a:lnTo>
                  <a:lnTo>
                    <a:pt x="180" y="577"/>
                  </a:lnTo>
                  <a:lnTo>
                    <a:pt x="182" y="565"/>
                  </a:lnTo>
                  <a:lnTo>
                    <a:pt x="186" y="555"/>
                  </a:lnTo>
                  <a:lnTo>
                    <a:pt x="190" y="543"/>
                  </a:lnTo>
                  <a:lnTo>
                    <a:pt x="192" y="531"/>
                  </a:lnTo>
                  <a:lnTo>
                    <a:pt x="193" y="519"/>
                  </a:lnTo>
                  <a:lnTo>
                    <a:pt x="189" y="506"/>
                  </a:lnTo>
                  <a:lnTo>
                    <a:pt x="182" y="500"/>
                  </a:lnTo>
                  <a:lnTo>
                    <a:pt x="173" y="495"/>
                  </a:lnTo>
                  <a:lnTo>
                    <a:pt x="165" y="492"/>
                  </a:lnTo>
                  <a:lnTo>
                    <a:pt x="155" y="489"/>
                  </a:lnTo>
                  <a:lnTo>
                    <a:pt x="146" y="489"/>
                  </a:lnTo>
                  <a:lnTo>
                    <a:pt x="136" y="488"/>
                  </a:lnTo>
                  <a:lnTo>
                    <a:pt x="126" y="490"/>
                  </a:lnTo>
                  <a:lnTo>
                    <a:pt x="117" y="490"/>
                  </a:lnTo>
                  <a:lnTo>
                    <a:pt x="107" y="493"/>
                  </a:lnTo>
                  <a:lnTo>
                    <a:pt x="97" y="495"/>
                  </a:lnTo>
                  <a:lnTo>
                    <a:pt x="87" y="497"/>
                  </a:lnTo>
                  <a:lnTo>
                    <a:pt x="76" y="499"/>
                  </a:lnTo>
                  <a:lnTo>
                    <a:pt x="65" y="502"/>
                  </a:lnTo>
                  <a:lnTo>
                    <a:pt x="55" y="503"/>
                  </a:lnTo>
                  <a:lnTo>
                    <a:pt x="44" y="505"/>
                  </a:lnTo>
                  <a:lnTo>
                    <a:pt x="34" y="506"/>
                  </a:lnTo>
                  <a:lnTo>
                    <a:pt x="30" y="502"/>
                  </a:lnTo>
                  <a:lnTo>
                    <a:pt x="28" y="498"/>
                  </a:lnTo>
                  <a:lnTo>
                    <a:pt x="25" y="493"/>
                  </a:lnTo>
                  <a:lnTo>
                    <a:pt x="23" y="489"/>
                  </a:lnTo>
                  <a:lnTo>
                    <a:pt x="23" y="483"/>
                  </a:lnTo>
                  <a:lnTo>
                    <a:pt x="21" y="478"/>
                  </a:lnTo>
                  <a:lnTo>
                    <a:pt x="21" y="472"/>
                  </a:lnTo>
                  <a:lnTo>
                    <a:pt x="20" y="466"/>
                  </a:lnTo>
                  <a:lnTo>
                    <a:pt x="19" y="460"/>
                  </a:lnTo>
                  <a:lnTo>
                    <a:pt x="19" y="454"/>
                  </a:lnTo>
                  <a:lnTo>
                    <a:pt x="19" y="448"/>
                  </a:lnTo>
                  <a:lnTo>
                    <a:pt x="19" y="442"/>
                  </a:lnTo>
                  <a:lnTo>
                    <a:pt x="18" y="435"/>
                  </a:lnTo>
                  <a:lnTo>
                    <a:pt x="17" y="429"/>
                  </a:lnTo>
                  <a:lnTo>
                    <a:pt x="17" y="423"/>
                  </a:lnTo>
                  <a:lnTo>
                    <a:pt x="15" y="417"/>
                  </a:lnTo>
                  <a:lnTo>
                    <a:pt x="14" y="410"/>
                  </a:lnTo>
                  <a:lnTo>
                    <a:pt x="17" y="402"/>
                  </a:lnTo>
                  <a:lnTo>
                    <a:pt x="21" y="396"/>
                  </a:lnTo>
                  <a:lnTo>
                    <a:pt x="26" y="391"/>
                  </a:lnTo>
                  <a:lnTo>
                    <a:pt x="35" y="386"/>
                  </a:lnTo>
                  <a:lnTo>
                    <a:pt x="42" y="381"/>
                  </a:lnTo>
                  <a:lnTo>
                    <a:pt x="52" y="377"/>
                  </a:lnTo>
                  <a:lnTo>
                    <a:pt x="61" y="374"/>
                  </a:lnTo>
                  <a:lnTo>
                    <a:pt x="67" y="373"/>
                  </a:lnTo>
                  <a:lnTo>
                    <a:pt x="75" y="374"/>
                  </a:lnTo>
                  <a:lnTo>
                    <a:pt x="82" y="375"/>
                  </a:lnTo>
                  <a:lnTo>
                    <a:pt x="91" y="375"/>
                  </a:lnTo>
                  <a:lnTo>
                    <a:pt x="98" y="376"/>
                  </a:lnTo>
                  <a:lnTo>
                    <a:pt x="107" y="375"/>
                  </a:lnTo>
                  <a:lnTo>
                    <a:pt x="116" y="373"/>
                  </a:lnTo>
                  <a:lnTo>
                    <a:pt x="127" y="371"/>
                  </a:lnTo>
                  <a:lnTo>
                    <a:pt x="130" y="366"/>
                  </a:lnTo>
                  <a:lnTo>
                    <a:pt x="134" y="359"/>
                  </a:lnTo>
                  <a:lnTo>
                    <a:pt x="137" y="354"/>
                  </a:lnTo>
                  <a:lnTo>
                    <a:pt x="140" y="348"/>
                  </a:lnTo>
                  <a:lnTo>
                    <a:pt x="144" y="341"/>
                  </a:lnTo>
                  <a:lnTo>
                    <a:pt x="148" y="334"/>
                  </a:lnTo>
                  <a:lnTo>
                    <a:pt x="151" y="327"/>
                  </a:lnTo>
                  <a:lnTo>
                    <a:pt x="156" y="321"/>
                  </a:lnTo>
                  <a:lnTo>
                    <a:pt x="153" y="313"/>
                  </a:lnTo>
                  <a:lnTo>
                    <a:pt x="151" y="304"/>
                  </a:lnTo>
                  <a:lnTo>
                    <a:pt x="151" y="294"/>
                  </a:lnTo>
                  <a:lnTo>
                    <a:pt x="149" y="285"/>
                  </a:lnTo>
                  <a:lnTo>
                    <a:pt x="147" y="275"/>
                  </a:lnTo>
                  <a:lnTo>
                    <a:pt x="143" y="269"/>
                  </a:lnTo>
                  <a:lnTo>
                    <a:pt x="137" y="262"/>
                  </a:lnTo>
                  <a:lnTo>
                    <a:pt x="129" y="257"/>
                  </a:lnTo>
                  <a:lnTo>
                    <a:pt x="123" y="257"/>
                  </a:lnTo>
                  <a:lnTo>
                    <a:pt x="117" y="257"/>
                  </a:lnTo>
                  <a:lnTo>
                    <a:pt x="111" y="256"/>
                  </a:lnTo>
                  <a:lnTo>
                    <a:pt x="104" y="258"/>
                  </a:lnTo>
                  <a:lnTo>
                    <a:pt x="98" y="259"/>
                  </a:lnTo>
                  <a:lnTo>
                    <a:pt x="92" y="261"/>
                  </a:lnTo>
                  <a:lnTo>
                    <a:pt x="86" y="264"/>
                  </a:lnTo>
                  <a:lnTo>
                    <a:pt x="80" y="266"/>
                  </a:lnTo>
                  <a:lnTo>
                    <a:pt x="73" y="270"/>
                  </a:lnTo>
                  <a:lnTo>
                    <a:pt x="67" y="273"/>
                  </a:lnTo>
                  <a:lnTo>
                    <a:pt x="60" y="275"/>
                  </a:lnTo>
                  <a:lnTo>
                    <a:pt x="55" y="278"/>
                  </a:lnTo>
                  <a:lnTo>
                    <a:pt x="48" y="280"/>
                  </a:lnTo>
                  <a:lnTo>
                    <a:pt x="41" y="282"/>
                  </a:lnTo>
                  <a:lnTo>
                    <a:pt x="35" y="282"/>
                  </a:lnTo>
                  <a:lnTo>
                    <a:pt x="28" y="283"/>
                  </a:lnTo>
                  <a:lnTo>
                    <a:pt x="20" y="280"/>
                  </a:lnTo>
                  <a:lnTo>
                    <a:pt x="12" y="275"/>
                  </a:lnTo>
                  <a:lnTo>
                    <a:pt x="6" y="268"/>
                  </a:lnTo>
                  <a:lnTo>
                    <a:pt x="2" y="259"/>
                  </a:lnTo>
                  <a:lnTo>
                    <a:pt x="2" y="252"/>
                  </a:lnTo>
                  <a:lnTo>
                    <a:pt x="0" y="241"/>
                  </a:lnTo>
                  <a:lnTo>
                    <a:pt x="1" y="231"/>
                  </a:lnTo>
                  <a:lnTo>
                    <a:pt x="5" y="222"/>
                  </a:lnTo>
                  <a:lnTo>
                    <a:pt x="6" y="217"/>
                  </a:lnTo>
                  <a:lnTo>
                    <a:pt x="8" y="210"/>
                  </a:lnTo>
                  <a:lnTo>
                    <a:pt x="9" y="205"/>
                  </a:lnTo>
                  <a:lnTo>
                    <a:pt x="10" y="196"/>
                  </a:lnTo>
                  <a:lnTo>
                    <a:pt x="12" y="190"/>
                  </a:lnTo>
                  <a:lnTo>
                    <a:pt x="13" y="183"/>
                  </a:lnTo>
                  <a:lnTo>
                    <a:pt x="15" y="175"/>
                  </a:lnTo>
                  <a:lnTo>
                    <a:pt x="17" y="167"/>
                  </a:lnTo>
                  <a:lnTo>
                    <a:pt x="26" y="165"/>
                  </a:lnTo>
                  <a:lnTo>
                    <a:pt x="34" y="163"/>
                  </a:lnTo>
                  <a:lnTo>
                    <a:pt x="44" y="161"/>
                  </a:lnTo>
                  <a:lnTo>
                    <a:pt x="54" y="160"/>
                  </a:lnTo>
                  <a:lnTo>
                    <a:pt x="64" y="158"/>
                  </a:lnTo>
                  <a:lnTo>
                    <a:pt x="75" y="158"/>
                  </a:lnTo>
                  <a:lnTo>
                    <a:pt x="87" y="156"/>
                  </a:lnTo>
                  <a:lnTo>
                    <a:pt x="97" y="155"/>
                  </a:lnTo>
                  <a:lnTo>
                    <a:pt x="108" y="153"/>
                  </a:lnTo>
                  <a:lnTo>
                    <a:pt x="118" y="150"/>
                  </a:lnTo>
                  <a:lnTo>
                    <a:pt x="127" y="145"/>
                  </a:lnTo>
                  <a:lnTo>
                    <a:pt x="136" y="140"/>
                  </a:lnTo>
                  <a:lnTo>
                    <a:pt x="142" y="132"/>
                  </a:lnTo>
                  <a:lnTo>
                    <a:pt x="148" y="124"/>
                  </a:lnTo>
                  <a:lnTo>
                    <a:pt x="154" y="113"/>
                  </a:lnTo>
                  <a:lnTo>
                    <a:pt x="157" y="99"/>
                  </a:lnTo>
                  <a:lnTo>
                    <a:pt x="157" y="91"/>
                  </a:lnTo>
                  <a:lnTo>
                    <a:pt x="156" y="81"/>
                  </a:lnTo>
                  <a:lnTo>
                    <a:pt x="152" y="72"/>
                  </a:lnTo>
                  <a:lnTo>
                    <a:pt x="149" y="61"/>
                  </a:lnTo>
                  <a:lnTo>
                    <a:pt x="147" y="51"/>
                  </a:lnTo>
                  <a:lnTo>
                    <a:pt x="147" y="39"/>
                  </a:lnTo>
                  <a:lnTo>
                    <a:pt x="150" y="29"/>
                  </a:lnTo>
                  <a:lnTo>
                    <a:pt x="156" y="18"/>
                  </a:lnTo>
                  <a:lnTo>
                    <a:pt x="166" y="13"/>
                  </a:lnTo>
                  <a:lnTo>
                    <a:pt x="175" y="8"/>
                  </a:lnTo>
                  <a:lnTo>
                    <a:pt x="186" y="4"/>
                  </a:lnTo>
                  <a:lnTo>
                    <a:pt x="196" y="1"/>
                  </a:lnTo>
                  <a:lnTo>
                    <a:pt x="207" y="0"/>
                  </a:lnTo>
                  <a:lnTo>
                    <a:pt x="217" y="0"/>
                  </a:lnTo>
                  <a:lnTo>
                    <a:pt x="228" y="1"/>
                  </a:lnTo>
                  <a:lnTo>
                    <a:pt x="239" y="3"/>
                  </a:lnTo>
                  <a:lnTo>
                    <a:pt x="246" y="9"/>
                  </a:lnTo>
                  <a:lnTo>
                    <a:pt x="249" y="14"/>
                  </a:lnTo>
                  <a:lnTo>
                    <a:pt x="252" y="22"/>
                  </a:lnTo>
                  <a:lnTo>
                    <a:pt x="252" y="29"/>
                  </a:lnTo>
                  <a:lnTo>
                    <a:pt x="252" y="36"/>
                  </a:lnTo>
                  <a:lnTo>
                    <a:pt x="250" y="44"/>
                  </a:lnTo>
                  <a:lnTo>
                    <a:pt x="248" y="53"/>
                  </a:lnTo>
                  <a:lnTo>
                    <a:pt x="246" y="61"/>
                  </a:lnTo>
                  <a:lnTo>
                    <a:pt x="244" y="69"/>
                  </a:lnTo>
                  <a:lnTo>
                    <a:pt x="241" y="78"/>
                  </a:lnTo>
                  <a:lnTo>
                    <a:pt x="241" y="86"/>
                  </a:lnTo>
                  <a:lnTo>
                    <a:pt x="239" y="94"/>
                  </a:lnTo>
                  <a:lnTo>
                    <a:pt x="241" y="102"/>
                  </a:lnTo>
                  <a:lnTo>
                    <a:pt x="242" y="109"/>
                  </a:lnTo>
                  <a:lnTo>
                    <a:pt x="247" y="116"/>
                  </a:lnTo>
                  <a:lnTo>
                    <a:pt x="253" y="122"/>
                  </a:lnTo>
                  <a:lnTo>
                    <a:pt x="376" y="124"/>
                  </a:lnTo>
                  <a:lnTo>
                    <a:pt x="377" y="244"/>
                  </a:lnTo>
                  <a:lnTo>
                    <a:pt x="371" y="252"/>
                  </a:lnTo>
                  <a:lnTo>
                    <a:pt x="363" y="257"/>
                  </a:lnTo>
                  <a:lnTo>
                    <a:pt x="354" y="260"/>
                  </a:lnTo>
                  <a:lnTo>
                    <a:pt x="347" y="262"/>
                  </a:lnTo>
                  <a:lnTo>
                    <a:pt x="338" y="262"/>
                  </a:lnTo>
                  <a:lnTo>
                    <a:pt x="328" y="261"/>
                  </a:lnTo>
                  <a:lnTo>
                    <a:pt x="319" y="260"/>
                  </a:lnTo>
                  <a:lnTo>
                    <a:pt x="310" y="259"/>
                  </a:lnTo>
                  <a:lnTo>
                    <a:pt x="301" y="257"/>
                  </a:lnTo>
                  <a:lnTo>
                    <a:pt x="292" y="256"/>
                  </a:lnTo>
                  <a:lnTo>
                    <a:pt x="282" y="257"/>
                  </a:lnTo>
                  <a:lnTo>
                    <a:pt x="274" y="257"/>
                  </a:lnTo>
                  <a:lnTo>
                    <a:pt x="264" y="260"/>
                  </a:lnTo>
                  <a:lnTo>
                    <a:pt x="256" y="264"/>
                  </a:lnTo>
                  <a:lnTo>
                    <a:pt x="248" y="271"/>
                  </a:lnTo>
                  <a:lnTo>
                    <a:pt x="240" y="280"/>
                  </a:lnTo>
                  <a:lnTo>
                    <a:pt x="237" y="286"/>
                  </a:lnTo>
                  <a:lnTo>
                    <a:pt x="236" y="293"/>
                  </a:lnTo>
                  <a:lnTo>
                    <a:pt x="235" y="300"/>
                  </a:lnTo>
                  <a:lnTo>
                    <a:pt x="234" y="308"/>
                  </a:lnTo>
                  <a:lnTo>
                    <a:pt x="233" y="316"/>
                  </a:lnTo>
                  <a:lnTo>
                    <a:pt x="233" y="323"/>
                  </a:lnTo>
                  <a:lnTo>
                    <a:pt x="233" y="331"/>
                  </a:lnTo>
                  <a:lnTo>
                    <a:pt x="234" y="339"/>
                  </a:lnTo>
                  <a:lnTo>
                    <a:pt x="234" y="348"/>
                  </a:lnTo>
                  <a:lnTo>
                    <a:pt x="237" y="355"/>
                  </a:lnTo>
                  <a:lnTo>
                    <a:pt x="238" y="362"/>
                  </a:lnTo>
                  <a:lnTo>
                    <a:pt x="241" y="370"/>
                  </a:lnTo>
                  <a:lnTo>
                    <a:pt x="245" y="377"/>
                  </a:lnTo>
                  <a:lnTo>
                    <a:pt x="249" y="385"/>
                  </a:lnTo>
                  <a:lnTo>
                    <a:pt x="254" y="392"/>
                  </a:lnTo>
                  <a:lnTo>
                    <a:pt x="259" y="397"/>
                  </a:lnTo>
                  <a:lnTo>
                    <a:pt x="265" y="400"/>
                  </a:lnTo>
                  <a:lnTo>
                    <a:pt x="270" y="400"/>
                  </a:lnTo>
                  <a:lnTo>
                    <a:pt x="275" y="400"/>
                  </a:lnTo>
                  <a:lnTo>
                    <a:pt x="278" y="398"/>
                  </a:lnTo>
                  <a:lnTo>
                    <a:pt x="284" y="397"/>
                  </a:lnTo>
                  <a:lnTo>
                    <a:pt x="289" y="394"/>
                  </a:lnTo>
                  <a:lnTo>
                    <a:pt x="294" y="392"/>
                  </a:lnTo>
                  <a:lnTo>
                    <a:pt x="298" y="388"/>
                  </a:lnTo>
                  <a:lnTo>
                    <a:pt x="303" y="385"/>
                  </a:lnTo>
                  <a:lnTo>
                    <a:pt x="308" y="381"/>
                  </a:lnTo>
                  <a:lnTo>
                    <a:pt x="313" y="378"/>
                  </a:lnTo>
                  <a:lnTo>
                    <a:pt x="318" y="373"/>
                  </a:lnTo>
                  <a:lnTo>
                    <a:pt x="322" y="370"/>
                  </a:lnTo>
                  <a:lnTo>
                    <a:pt x="326" y="366"/>
                  </a:lnTo>
                  <a:lnTo>
                    <a:pt x="331" y="363"/>
                  </a:lnTo>
                  <a:lnTo>
                    <a:pt x="336" y="360"/>
                  </a:lnTo>
                  <a:lnTo>
                    <a:pt x="345" y="356"/>
                  </a:lnTo>
                  <a:lnTo>
                    <a:pt x="355" y="355"/>
                  </a:lnTo>
                  <a:lnTo>
                    <a:pt x="365" y="356"/>
                  </a:lnTo>
                  <a:lnTo>
                    <a:pt x="375" y="359"/>
                  </a:lnTo>
                  <a:lnTo>
                    <a:pt x="383" y="363"/>
                  </a:lnTo>
                  <a:lnTo>
                    <a:pt x="392" y="369"/>
                  </a:lnTo>
                  <a:lnTo>
                    <a:pt x="400" y="376"/>
                  </a:lnTo>
                  <a:lnTo>
                    <a:pt x="406" y="383"/>
                  </a:lnTo>
                  <a:lnTo>
                    <a:pt x="407" y="390"/>
                  </a:lnTo>
                  <a:lnTo>
                    <a:pt x="408" y="396"/>
                  </a:lnTo>
                  <a:lnTo>
                    <a:pt x="408" y="403"/>
                  </a:lnTo>
                  <a:lnTo>
                    <a:pt x="408" y="410"/>
                  </a:lnTo>
                  <a:lnTo>
                    <a:pt x="407" y="416"/>
                  </a:lnTo>
                  <a:lnTo>
                    <a:pt x="408" y="423"/>
                  </a:lnTo>
                  <a:lnTo>
                    <a:pt x="408" y="431"/>
                  </a:lnTo>
                  <a:lnTo>
                    <a:pt x="408" y="438"/>
                  </a:lnTo>
                  <a:lnTo>
                    <a:pt x="402" y="444"/>
                  </a:lnTo>
                  <a:lnTo>
                    <a:pt x="395" y="447"/>
                  </a:lnTo>
                  <a:lnTo>
                    <a:pt x="387" y="451"/>
                  </a:lnTo>
                  <a:lnTo>
                    <a:pt x="378" y="454"/>
                  </a:lnTo>
                  <a:lnTo>
                    <a:pt x="368" y="456"/>
                  </a:lnTo>
                  <a:lnTo>
                    <a:pt x="358" y="459"/>
                  </a:lnTo>
                  <a:lnTo>
                    <a:pt x="348" y="463"/>
                  </a:lnTo>
                  <a:lnTo>
                    <a:pt x="338" y="465"/>
                  </a:lnTo>
                  <a:lnTo>
                    <a:pt x="327" y="467"/>
                  </a:lnTo>
                  <a:lnTo>
                    <a:pt x="317" y="471"/>
                  </a:lnTo>
                  <a:lnTo>
                    <a:pt x="309" y="475"/>
                  </a:lnTo>
                  <a:lnTo>
                    <a:pt x="299" y="480"/>
                  </a:lnTo>
                  <a:lnTo>
                    <a:pt x="291" y="485"/>
                  </a:lnTo>
                  <a:lnTo>
                    <a:pt x="283" y="490"/>
                  </a:lnTo>
                  <a:lnTo>
                    <a:pt x="277" y="498"/>
                  </a:lnTo>
                  <a:lnTo>
                    <a:pt x="271" y="508"/>
                  </a:lnTo>
                  <a:lnTo>
                    <a:pt x="266" y="611"/>
                  </a:lnTo>
                </a:path>
              </a:pathLst>
            </a:custGeom>
            <a:solidFill>
              <a:schemeClr val="bg1"/>
            </a:solidFill>
            <a:ln>
              <a:noFill/>
            </a:ln>
            <a:effectLst>
              <a:prstShdw prst="shdw17" dist="17961" dir="2700000">
                <a:schemeClr val="bg1">
                  <a:gamma/>
                  <a:shade val="60000"/>
                  <a:invGamma/>
                </a:schemeClr>
              </a:prstShdw>
            </a:effectLst>
            <a:extLst>
              <a:ext uri="{91240B29-F687-4F45-9708-019B960494DF}">
                <a14:hiddenLine xmlns:a14="http://schemas.microsoft.com/office/drawing/2010/main" w="9525" cap="rnd">
                  <a:solidFill>
                    <a:schemeClr val="tx1"/>
                  </a:solidFill>
                  <a:round/>
                  <a:headEnd/>
                  <a:tailEnd/>
                </a14:hiddenLine>
              </a:ext>
            </a:extLst>
          </p:spPr>
          <p:txBody>
            <a:bodyPr/>
            <a:lstStyle/>
            <a:p>
              <a:endParaRPr lang="en-US" dirty="0"/>
            </a:p>
          </p:txBody>
        </p:sp>
        <p:sp>
          <p:nvSpPr>
            <p:cNvPr id="1036" name="Freeform 12"/>
            <p:cNvSpPr>
              <a:spLocks/>
            </p:cNvSpPr>
            <p:nvPr/>
          </p:nvSpPr>
          <p:spPr bwMode="grayWhite">
            <a:xfrm>
              <a:off x="548" y="-13"/>
              <a:ext cx="439" cy="396"/>
            </a:xfrm>
            <a:custGeom>
              <a:avLst/>
              <a:gdLst>
                <a:gd name="T0" fmla="*/ 246 w 439"/>
                <a:gd name="T1" fmla="*/ 372 h 396"/>
                <a:gd name="T2" fmla="*/ 237 w 439"/>
                <a:gd name="T3" fmla="*/ 330 h 396"/>
                <a:gd name="T4" fmla="*/ 222 w 439"/>
                <a:gd name="T5" fmla="*/ 293 h 396"/>
                <a:gd name="T6" fmla="*/ 185 w 439"/>
                <a:gd name="T7" fmla="*/ 278 h 396"/>
                <a:gd name="T8" fmla="*/ 142 w 439"/>
                <a:gd name="T9" fmla="*/ 289 h 396"/>
                <a:gd name="T10" fmla="*/ 104 w 439"/>
                <a:gd name="T11" fmla="*/ 293 h 396"/>
                <a:gd name="T12" fmla="*/ 85 w 439"/>
                <a:gd name="T13" fmla="*/ 275 h 396"/>
                <a:gd name="T14" fmla="*/ 73 w 439"/>
                <a:gd name="T15" fmla="*/ 247 h 396"/>
                <a:gd name="T16" fmla="*/ 67 w 439"/>
                <a:gd name="T17" fmla="*/ 215 h 396"/>
                <a:gd name="T18" fmla="*/ 68 w 439"/>
                <a:gd name="T19" fmla="*/ 185 h 396"/>
                <a:gd name="T20" fmla="*/ 99 w 439"/>
                <a:gd name="T21" fmla="*/ 176 h 396"/>
                <a:gd name="T22" fmla="*/ 139 w 439"/>
                <a:gd name="T23" fmla="*/ 183 h 396"/>
                <a:gd name="T24" fmla="*/ 167 w 439"/>
                <a:gd name="T25" fmla="*/ 170 h 396"/>
                <a:gd name="T26" fmla="*/ 179 w 439"/>
                <a:gd name="T27" fmla="*/ 149 h 396"/>
                <a:gd name="T28" fmla="*/ 181 w 439"/>
                <a:gd name="T29" fmla="*/ 123 h 396"/>
                <a:gd name="T30" fmla="*/ 180 w 439"/>
                <a:gd name="T31" fmla="*/ 96 h 396"/>
                <a:gd name="T32" fmla="*/ 170 w 439"/>
                <a:gd name="T33" fmla="*/ 68 h 396"/>
                <a:gd name="T34" fmla="*/ 146 w 439"/>
                <a:gd name="T35" fmla="*/ 48 h 396"/>
                <a:gd name="T36" fmla="*/ 115 w 439"/>
                <a:gd name="T37" fmla="*/ 49 h 396"/>
                <a:gd name="T38" fmla="*/ 86 w 439"/>
                <a:gd name="T39" fmla="*/ 62 h 396"/>
                <a:gd name="T40" fmla="*/ 56 w 439"/>
                <a:gd name="T41" fmla="*/ 71 h 396"/>
                <a:gd name="T42" fmla="*/ 26 w 439"/>
                <a:gd name="T43" fmla="*/ 62 h 396"/>
                <a:gd name="T44" fmla="*/ 11 w 439"/>
                <a:gd name="T45" fmla="*/ 43 h 396"/>
                <a:gd name="T46" fmla="*/ 1 w 439"/>
                <a:gd name="T47" fmla="*/ 22 h 396"/>
                <a:gd name="T48" fmla="*/ 388 w 439"/>
                <a:gd name="T49" fmla="*/ 18 h 396"/>
                <a:gd name="T50" fmla="*/ 367 w 439"/>
                <a:gd name="T51" fmla="*/ 21 h 396"/>
                <a:gd name="T52" fmla="*/ 346 w 439"/>
                <a:gd name="T53" fmla="*/ 18 h 396"/>
                <a:gd name="T54" fmla="*/ 324 w 439"/>
                <a:gd name="T55" fmla="*/ 13 h 396"/>
                <a:gd name="T56" fmla="*/ 299 w 439"/>
                <a:gd name="T57" fmla="*/ 18 h 396"/>
                <a:gd name="T58" fmla="*/ 278 w 439"/>
                <a:gd name="T59" fmla="*/ 43 h 396"/>
                <a:gd name="T60" fmla="*/ 277 w 439"/>
                <a:gd name="T61" fmla="*/ 75 h 396"/>
                <a:gd name="T62" fmla="*/ 281 w 439"/>
                <a:gd name="T63" fmla="*/ 99 h 396"/>
                <a:gd name="T64" fmla="*/ 287 w 439"/>
                <a:gd name="T65" fmla="*/ 124 h 396"/>
                <a:gd name="T66" fmla="*/ 300 w 439"/>
                <a:gd name="T67" fmla="*/ 145 h 396"/>
                <a:gd name="T68" fmla="*/ 325 w 439"/>
                <a:gd name="T69" fmla="*/ 159 h 396"/>
                <a:gd name="T70" fmla="*/ 349 w 439"/>
                <a:gd name="T71" fmla="*/ 158 h 396"/>
                <a:gd name="T72" fmla="*/ 371 w 439"/>
                <a:gd name="T73" fmla="*/ 148 h 396"/>
                <a:gd name="T74" fmla="*/ 394 w 439"/>
                <a:gd name="T75" fmla="*/ 138 h 396"/>
                <a:gd name="T76" fmla="*/ 418 w 439"/>
                <a:gd name="T77" fmla="*/ 142 h 396"/>
                <a:gd name="T78" fmla="*/ 428 w 439"/>
                <a:gd name="T79" fmla="*/ 163 h 396"/>
                <a:gd name="T80" fmla="*/ 434 w 439"/>
                <a:gd name="T81" fmla="*/ 188 h 396"/>
                <a:gd name="T82" fmla="*/ 436 w 439"/>
                <a:gd name="T83" fmla="*/ 215 h 396"/>
                <a:gd name="T84" fmla="*/ 428 w 439"/>
                <a:gd name="T85" fmla="*/ 234 h 396"/>
                <a:gd name="T86" fmla="*/ 389 w 439"/>
                <a:gd name="T87" fmla="*/ 242 h 396"/>
                <a:gd name="T88" fmla="*/ 355 w 439"/>
                <a:gd name="T89" fmla="*/ 257 h 396"/>
                <a:gd name="T90" fmla="*/ 339 w 439"/>
                <a:gd name="T91" fmla="*/ 282 h 396"/>
                <a:gd name="T92" fmla="*/ 345 w 439"/>
                <a:gd name="T93" fmla="*/ 313 h 396"/>
                <a:gd name="T94" fmla="*/ 364 w 439"/>
                <a:gd name="T95" fmla="*/ 340 h 396"/>
                <a:gd name="T96" fmla="*/ 361 w 439"/>
                <a:gd name="T97" fmla="*/ 368 h 396"/>
                <a:gd name="T98" fmla="*/ 339 w 439"/>
                <a:gd name="T99" fmla="*/ 379 h 396"/>
                <a:gd name="T100" fmla="*/ 315 w 439"/>
                <a:gd name="T101" fmla="*/ 387 h 396"/>
                <a:gd name="T102" fmla="*/ 290 w 439"/>
                <a:gd name="T103" fmla="*/ 392 h 396"/>
                <a:gd name="T104" fmla="*/ 264 w 439"/>
                <a:gd name="T105" fmla="*/ 395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39" h="396">
                  <a:moveTo>
                    <a:pt x="264" y="395"/>
                  </a:moveTo>
                  <a:lnTo>
                    <a:pt x="257" y="388"/>
                  </a:lnTo>
                  <a:lnTo>
                    <a:pt x="251" y="381"/>
                  </a:lnTo>
                  <a:lnTo>
                    <a:pt x="246" y="372"/>
                  </a:lnTo>
                  <a:lnTo>
                    <a:pt x="244" y="362"/>
                  </a:lnTo>
                  <a:lnTo>
                    <a:pt x="240" y="351"/>
                  </a:lnTo>
                  <a:lnTo>
                    <a:pt x="238" y="341"/>
                  </a:lnTo>
                  <a:lnTo>
                    <a:pt x="237" y="330"/>
                  </a:lnTo>
                  <a:lnTo>
                    <a:pt x="234" y="320"/>
                  </a:lnTo>
                  <a:lnTo>
                    <a:pt x="231" y="310"/>
                  </a:lnTo>
                  <a:lnTo>
                    <a:pt x="227" y="301"/>
                  </a:lnTo>
                  <a:lnTo>
                    <a:pt x="222" y="293"/>
                  </a:lnTo>
                  <a:lnTo>
                    <a:pt x="215" y="287"/>
                  </a:lnTo>
                  <a:lnTo>
                    <a:pt x="207" y="282"/>
                  </a:lnTo>
                  <a:lnTo>
                    <a:pt x="197" y="279"/>
                  </a:lnTo>
                  <a:lnTo>
                    <a:pt x="185" y="278"/>
                  </a:lnTo>
                  <a:lnTo>
                    <a:pt x="169" y="280"/>
                  </a:lnTo>
                  <a:lnTo>
                    <a:pt x="160" y="283"/>
                  </a:lnTo>
                  <a:lnTo>
                    <a:pt x="151" y="286"/>
                  </a:lnTo>
                  <a:lnTo>
                    <a:pt x="142" y="289"/>
                  </a:lnTo>
                  <a:lnTo>
                    <a:pt x="132" y="291"/>
                  </a:lnTo>
                  <a:lnTo>
                    <a:pt x="123" y="292"/>
                  </a:lnTo>
                  <a:lnTo>
                    <a:pt x="114" y="293"/>
                  </a:lnTo>
                  <a:lnTo>
                    <a:pt x="104" y="293"/>
                  </a:lnTo>
                  <a:lnTo>
                    <a:pt x="94" y="293"/>
                  </a:lnTo>
                  <a:lnTo>
                    <a:pt x="91" y="288"/>
                  </a:lnTo>
                  <a:lnTo>
                    <a:pt x="88" y="282"/>
                  </a:lnTo>
                  <a:lnTo>
                    <a:pt x="85" y="275"/>
                  </a:lnTo>
                  <a:lnTo>
                    <a:pt x="82" y="269"/>
                  </a:lnTo>
                  <a:lnTo>
                    <a:pt x="79" y="261"/>
                  </a:lnTo>
                  <a:lnTo>
                    <a:pt x="76" y="254"/>
                  </a:lnTo>
                  <a:lnTo>
                    <a:pt x="73" y="247"/>
                  </a:lnTo>
                  <a:lnTo>
                    <a:pt x="72" y="238"/>
                  </a:lnTo>
                  <a:lnTo>
                    <a:pt x="70" y="231"/>
                  </a:lnTo>
                  <a:lnTo>
                    <a:pt x="68" y="224"/>
                  </a:lnTo>
                  <a:lnTo>
                    <a:pt x="67" y="215"/>
                  </a:lnTo>
                  <a:lnTo>
                    <a:pt x="66" y="208"/>
                  </a:lnTo>
                  <a:lnTo>
                    <a:pt x="66" y="201"/>
                  </a:lnTo>
                  <a:lnTo>
                    <a:pt x="67" y="192"/>
                  </a:lnTo>
                  <a:lnTo>
                    <a:pt x="68" y="185"/>
                  </a:lnTo>
                  <a:lnTo>
                    <a:pt x="70" y="179"/>
                  </a:lnTo>
                  <a:lnTo>
                    <a:pt x="79" y="175"/>
                  </a:lnTo>
                  <a:lnTo>
                    <a:pt x="89" y="174"/>
                  </a:lnTo>
                  <a:lnTo>
                    <a:pt x="99" y="176"/>
                  </a:lnTo>
                  <a:lnTo>
                    <a:pt x="108" y="179"/>
                  </a:lnTo>
                  <a:lnTo>
                    <a:pt x="119" y="181"/>
                  </a:lnTo>
                  <a:lnTo>
                    <a:pt x="128" y="183"/>
                  </a:lnTo>
                  <a:lnTo>
                    <a:pt x="139" y="183"/>
                  </a:lnTo>
                  <a:lnTo>
                    <a:pt x="149" y="182"/>
                  </a:lnTo>
                  <a:lnTo>
                    <a:pt x="157" y="179"/>
                  </a:lnTo>
                  <a:lnTo>
                    <a:pt x="162" y="174"/>
                  </a:lnTo>
                  <a:lnTo>
                    <a:pt x="167" y="170"/>
                  </a:lnTo>
                  <a:lnTo>
                    <a:pt x="171" y="166"/>
                  </a:lnTo>
                  <a:lnTo>
                    <a:pt x="174" y="160"/>
                  </a:lnTo>
                  <a:lnTo>
                    <a:pt x="177" y="155"/>
                  </a:lnTo>
                  <a:lnTo>
                    <a:pt x="179" y="149"/>
                  </a:lnTo>
                  <a:lnTo>
                    <a:pt x="179" y="142"/>
                  </a:lnTo>
                  <a:lnTo>
                    <a:pt x="180" y="136"/>
                  </a:lnTo>
                  <a:lnTo>
                    <a:pt x="181" y="129"/>
                  </a:lnTo>
                  <a:lnTo>
                    <a:pt x="181" y="123"/>
                  </a:lnTo>
                  <a:lnTo>
                    <a:pt x="181" y="115"/>
                  </a:lnTo>
                  <a:lnTo>
                    <a:pt x="181" y="109"/>
                  </a:lnTo>
                  <a:lnTo>
                    <a:pt x="181" y="102"/>
                  </a:lnTo>
                  <a:lnTo>
                    <a:pt x="180" y="96"/>
                  </a:lnTo>
                  <a:lnTo>
                    <a:pt x="180" y="89"/>
                  </a:lnTo>
                  <a:lnTo>
                    <a:pt x="178" y="81"/>
                  </a:lnTo>
                  <a:lnTo>
                    <a:pt x="174" y="74"/>
                  </a:lnTo>
                  <a:lnTo>
                    <a:pt x="170" y="68"/>
                  </a:lnTo>
                  <a:lnTo>
                    <a:pt x="165" y="62"/>
                  </a:lnTo>
                  <a:lnTo>
                    <a:pt x="159" y="57"/>
                  </a:lnTo>
                  <a:lnTo>
                    <a:pt x="153" y="52"/>
                  </a:lnTo>
                  <a:lnTo>
                    <a:pt x="146" y="48"/>
                  </a:lnTo>
                  <a:lnTo>
                    <a:pt x="138" y="44"/>
                  </a:lnTo>
                  <a:lnTo>
                    <a:pt x="130" y="44"/>
                  </a:lnTo>
                  <a:lnTo>
                    <a:pt x="122" y="46"/>
                  </a:lnTo>
                  <a:lnTo>
                    <a:pt x="115" y="49"/>
                  </a:lnTo>
                  <a:lnTo>
                    <a:pt x="108" y="51"/>
                  </a:lnTo>
                  <a:lnTo>
                    <a:pt x="100" y="55"/>
                  </a:lnTo>
                  <a:lnTo>
                    <a:pt x="92" y="59"/>
                  </a:lnTo>
                  <a:lnTo>
                    <a:pt x="86" y="62"/>
                  </a:lnTo>
                  <a:lnTo>
                    <a:pt x="79" y="65"/>
                  </a:lnTo>
                  <a:lnTo>
                    <a:pt x="71" y="68"/>
                  </a:lnTo>
                  <a:lnTo>
                    <a:pt x="63" y="70"/>
                  </a:lnTo>
                  <a:lnTo>
                    <a:pt x="56" y="71"/>
                  </a:lnTo>
                  <a:lnTo>
                    <a:pt x="48" y="71"/>
                  </a:lnTo>
                  <a:lnTo>
                    <a:pt x="40" y="69"/>
                  </a:lnTo>
                  <a:lnTo>
                    <a:pt x="33" y="67"/>
                  </a:lnTo>
                  <a:lnTo>
                    <a:pt x="26" y="62"/>
                  </a:lnTo>
                  <a:lnTo>
                    <a:pt x="19" y="55"/>
                  </a:lnTo>
                  <a:lnTo>
                    <a:pt x="16" y="51"/>
                  </a:lnTo>
                  <a:lnTo>
                    <a:pt x="13" y="48"/>
                  </a:lnTo>
                  <a:lnTo>
                    <a:pt x="11" y="43"/>
                  </a:lnTo>
                  <a:lnTo>
                    <a:pt x="7" y="38"/>
                  </a:lnTo>
                  <a:lnTo>
                    <a:pt x="6" y="33"/>
                  </a:lnTo>
                  <a:lnTo>
                    <a:pt x="3" y="27"/>
                  </a:lnTo>
                  <a:lnTo>
                    <a:pt x="1" y="22"/>
                  </a:lnTo>
                  <a:lnTo>
                    <a:pt x="0" y="16"/>
                  </a:lnTo>
                  <a:lnTo>
                    <a:pt x="405" y="0"/>
                  </a:lnTo>
                  <a:lnTo>
                    <a:pt x="393" y="14"/>
                  </a:lnTo>
                  <a:lnTo>
                    <a:pt x="388" y="18"/>
                  </a:lnTo>
                  <a:lnTo>
                    <a:pt x="383" y="20"/>
                  </a:lnTo>
                  <a:lnTo>
                    <a:pt x="378" y="21"/>
                  </a:lnTo>
                  <a:lnTo>
                    <a:pt x="372" y="21"/>
                  </a:lnTo>
                  <a:lnTo>
                    <a:pt x="367" y="21"/>
                  </a:lnTo>
                  <a:lnTo>
                    <a:pt x="362" y="21"/>
                  </a:lnTo>
                  <a:lnTo>
                    <a:pt x="357" y="20"/>
                  </a:lnTo>
                  <a:lnTo>
                    <a:pt x="351" y="18"/>
                  </a:lnTo>
                  <a:lnTo>
                    <a:pt x="346" y="18"/>
                  </a:lnTo>
                  <a:lnTo>
                    <a:pt x="340" y="16"/>
                  </a:lnTo>
                  <a:lnTo>
                    <a:pt x="335" y="15"/>
                  </a:lnTo>
                  <a:lnTo>
                    <a:pt x="330" y="14"/>
                  </a:lnTo>
                  <a:lnTo>
                    <a:pt x="324" y="13"/>
                  </a:lnTo>
                  <a:lnTo>
                    <a:pt x="318" y="13"/>
                  </a:lnTo>
                  <a:lnTo>
                    <a:pt x="312" y="13"/>
                  </a:lnTo>
                  <a:lnTo>
                    <a:pt x="306" y="14"/>
                  </a:lnTo>
                  <a:lnTo>
                    <a:pt x="299" y="18"/>
                  </a:lnTo>
                  <a:lnTo>
                    <a:pt x="293" y="22"/>
                  </a:lnTo>
                  <a:lnTo>
                    <a:pt x="287" y="28"/>
                  </a:lnTo>
                  <a:lnTo>
                    <a:pt x="282" y="36"/>
                  </a:lnTo>
                  <a:lnTo>
                    <a:pt x="278" y="43"/>
                  </a:lnTo>
                  <a:lnTo>
                    <a:pt x="276" y="51"/>
                  </a:lnTo>
                  <a:lnTo>
                    <a:pt x="274" y="60"/>
                  </a:lnTo>
                  <a:lnTo>
                    <a:pt x="275" y="70"/>
                  </a:lnTo>
                  <a:lnTo>
                    <a:pt x="277" y="75"/>
                  </a:lnTo>
                  <a:lnTo>
                    <a:pt x="278" y="81"/>
                  </a:lnTo>
                  <a:lnTo>
                    <a:pt x="278" y="87"/>
                  </a:lnTo>
                  <a:lnTo>
                    <a:pt x="279" y="93"/>
                  </a:lnTo>
                  <a:lnTo>
                    <a:pt x="281" y="99"/>
                  </a:lnTo>
                  <a:lnTo>
                    <a:pt x="282" y="105"/>
                  </a:lnTo>
                  <a:lnTo>
                    <a:pt x="284" y="111"/>
                  </a:lnTo>
                  <a:lnTo>
                    <a:pt x="285" y="118"/>
                  </a:lnTo>
                  <a:lnTo>
                    <a:pt x="287" y="124"/>
                  </a:lnTo>
                  <a:lnTo>
                    <a:pt x="290" y="129"/>
                  </a:lnTo>
                  <a:lnTo>
                    <a:pt x="292" y="135"/>
                  </a:lnTo>
                  <a:lnTo>
                    <a:pt x="296" y="140"/>
                  </a:lnTo>
                  <a:lnTo>
                    <a:pt x="300" y="145"/>
                  </a:lnTo>
                  <a:lnTo>
                    <a:pt x="305" y="149"/>
                  </a:lnTo>
                  <a:lnTo>
                    <a:pt x="311" y="152"/>
                  </a:lnTo>
                  <a:lnTo>
                    <a:pt x="318" y="156"/>
                  </a:lnTo>
                  <a:lnTo>
                    <a:pt x="325" y="159"/>
                  </a:lnTo>
                  <a:lnTo>
                    <a:pt x="331" y="160"/>
                  </a:lnTo>
                  <a:lnTo>
                    <a:pt x="337" y="160"/>
                  </a:lnTo>
                  <a:lnTo>
                    <a:pt x="343" y="160"/>
                  </a:lnTo>
                  <a:lnTo>
                    <a:pt x="349" y="158"/>
                  </a:lnTo>
                  <a:lnTo>
                    <a:pt x="354" y="156"/>
                  </a:lnTo>
                  <a:lnTo>
                    <a:pt x="359" y="154"/>
                  </a:lnTo>
                  <a:lnTo>
                    <a:pt x="365" y="151"/>
                  </a:lnTo>
                  <a:lnTo>
                    <a:pt x="371" y="148"/>
                  </a:lnTo>
                  <a:lnTo>
                    <a:pt x="377" y="145"/>
                  </a:lnTo>
                  <a:lnTo>
                    <a:pt x="382" y="142"/>
                  </a:lnTo>
                  <a:lnTo>
                    <a:pt x="388" y="140"/>
                  </a:lnTo>
                  <a:lnTo>
                    <a:pt x="394" y="138"/>
                  </a:lnTo>
                  <a:lnTo>
                    <a:pt x="399" y="137"/>
                  </a:lnTo>
                  <a:lnTo>
                    <a:pt x="406" y="137"/>
                  </a:lnTo>
                  <a:lnTo>
                    <a:pt x="412" y="137"/>
                  </a:lnTo>
                  <a:lnTo>
                    <a:pt x="418" y="142"/>
                  </a:lnTo>
                  <a:lnTo>
                    <a:pt x="421" y="146"/>
                  </a:lnTo>
                  <a:lnTo>
                    <a:pt x="424" y="151"/>
                  </a:lnTo>
                  <a:lnTo>
                    <a:pt x="426" y="157"/>
                  </a:lnTo>
                  <a:lnTo>
                    <a:pt x="428" y="163"/>
                  </a:lnTo>
                  <a:lnTo>
                    <a:pt x="431" y="169"/>
                  </a:lnTo>
                  <a:lnTo>
                    <a:pt x="431" y="175"/>
                  </a:lnTo>
                  <a:lnTo>
                    <a:pt x="432" y="182"/>
                  </a:lnTo>
                  <a:lnTo>
                    <a:pt x="434" y="188"/>
                  </a:lnTo>
                  <a:lnTo>
                    <a:pt x="434" y="195"/>
                  </a:lnTo>
                  <a:lnTo>
                    <a:pt x="435" y="202"/>
                  </a:lnTo>
                  <a:lnTo>
                    <a:pt x="435" y="208"/>
                  </a:lnTo>
                  <a:lnTo>
                    <a:pt x="436" y="215"/>
                  </a:lnTo>
                  <a:lnTo>
                    <a:pt x="437" y="221"/>
                  </a:lnTo>
                  <a:lnTo>
                    <a:pt x="437" y="228"/>
                  </a:lnTo>
                  <a:lnTo>
                    <a:pt x="438" y="234"/>
                  </a:lnTo>
                  <a:lnTo>
                    <a:pt x="428" y="234"/>
                  </a:lnTo>
                  <a:lnTo>
                    <a:pt x="418" y="235"/>
                  </a:lnTo>
                  <a:lnTo>
                    <a:pt x="409" y="237"/>
                  </a:lnTo>
                  <a:lnTo>
                    <a:pt x="398" y="239"/>
                  </a:lnTo>
                  <a:lnTo>
                    <a:pt x="389" y="242"/>
                  </a:lnTo>
                  <a:lnTo>
                    <a:pt x="378" y="245"/>
                  </a:lnTo>
                  <a:lnTo>
                    <a:pt x="369" y="248"/>
                  </a:lnTo>
                  <a:lnTo>
                    <a:pt x="358" y="253"/>
                  </a:lnTo>
                  <a:lnTo>
                    <a:pt x="355" y="257"/>
                  </a:lnTo>
                  <a:lnTo>
                    <a:pt x="351" y="261"/>
                  </a:lnTo>
                  <a:lnTo>
                    <a:pt x="346" y="267"/>
                  </a:lnTo>
                  <a:lnTo>
                    <a:pt x="343" y="275"/>
                  </a:lnTo>
                  <a:lnTo>
                    <a:pt x="339" y="282"/>
                  </a:lnTo>
                  <a:lnTo>
                    <a:pt x="338" y="290"/>
                  </a:lnTo>
                  <a:lnTo>
                    <a:pt x="339" y="298"/>
                  </a:lnTo>
                  <a:lnTo>
                    <a:pt x="342" y="305"/>
                  </a:lnTo>
                  <a:lnTo>
                    <a:pt x="345" y="313"/>
                  </a:lnTo>
                  <a:lnTo>
                    <a:pt x="350" y="320"/>
                  </a:lnTo>
                  <a:lnTo>
                    <a:pt x="355" y="326"/>
                  </a:lnTo>
                  <a:lnTo>
                    <a:pt x="360" y="334"/>
                  </a:lnTo>
                  <a:lnTo>
                    <a:pt x="364" y="340"/>
                  </a:lnTo>
                  <a:lnTo>
                    <a:pt x="366" y="348"/>
                  </a:lnTo>
                  <a:lnTo>
                    <a:pt x="367" y="356"/>
                  </a:lnTo>
                  <a:lnTo>
                    <a:pt x="365" y="365"/>
                  </a:lnTo>
                  <a:lnTo>
                    <a:pt x="361" y="368"/>
                  </a:lnTo>
                  <a:lnTo>
                    <a:pt x="356" y="372"/>
                  </a:lnTo>
                  <a:lnTo>
                    <a:pt x="351" y="374"/>
                  </a:lnTo>
                  <a:lnTo>
                    <a:pt x="345" y="376"/>
                  </a:lnTo>
                  <a:lnTo>
                    <a:pt x="339" y="379"/>
                  </a:lnTo>
                  <a:lnTo>
                    <a:pt x="333" y="381"/>
                  </a:lnTo>
                  <a:lnTo>
                    <a:pt x="328" y="384"/>
                  </a:lnTo>
                  <a:lnTo>
                    <a:pt x="322" y="385"/>
                  </a:lnTo>
                  <a:lnTo>
                    <a:pt x="315" y="387"/>
                  </a:lnTo>
                  <a:lnTo>
                    <a:pt x="309" y="388"/>
                  </a:lnTo>
                  <a:lnTo>
                    <a:pt x="303" y="390"/>
                  </a:lnTo>
                  <a:lnTo>
                    <a:pt x="296" y="391"/>
                  </a:lnTo>
                  <a:lnTo>
                    <a:pt x="290" y="392"/>
                  </a:lnTo>
                  <a:lnTo>
                    <a:pt x="284" y="393"/>
                  </a:lnTo>
                  <a:lnTo>
                    <a:pt x="277" y="394"/>
                  </a:lnTo>
                  <a:lnTo>
                    <a:pt x="271" y="395"/>
                  </a:lnTo>
                  <a:lnTo>
                    <a:pt x="264" y="395"/>
                  </a:lnTo>
                </a:path>
              </a:pathLst>
            </a:custGeom>
            <a:solidFill>
              <a:schemeClr val="bg1"/>
            </a:solidFill>
            <a:ln>
              <a:noFill/>
            </a:ln>
            <a:effectLst>
              <a:prstShdw prst="shdw17" dist="17961" dir="2700000">
                <a:schemeClr val="bg1">
                  <a:gamma/>
                  <a:shade val="60000"/>
                  <a:invGamma/>
                </a:schemeClr>
              </a:prstShdw>
            </a:effectLst>
            <a:extLst>
              <a:ext uri="{91240B29-F687-4F45-9708-019B960494DF}">
                <a14:hiddenLine xmlns:a14="http://schemas.microsoft.com/office/drawing/2010/main" w="9525" cap="rnd">
                  <a:solidFill>
                    <a:schemeClr val="tx1"/>
                  </a:solidFill>
                  <a:round/>
                  <a:headEnd/>
                  <a:tailEnd/>
                </a14:hiddenLine>
              </a:ext>
            </a:extLst>
          </p:spPr>
          <p:txBody>
            <a:bodyPr/>
            <a:lstStyle/>
            <a:p>
              <a:endParaRPr lang="en-US" dirty="0"/>
            </a:p>
          </p:txBody>
        </p:sp>
        <p:sp>
          <p:nvSpPr>
            <p:cNvPr id="1037" name="Freeform 13"/>
            <p:cNvSpPr>
              <a:spLocks/>
            </p:cNvSpPr>
            <p:nvPr/>
          </p:nvSpPr>
          <p:spPr bwMode="grayWhite">
            <a:xfrm>
              <a:off x="-11" y="3121"/>
              <a:ext cx="513" cy="493"/>
            </a:xfrm>
            <a:custGeom>
              <a:avLst/>
              <a:gdLst>
                <a:gd name="T0" fmla="*/ 111 w 513"/>
                <a:gd name="T1" fmla="*/ 481 h 493"/>
                <a:gd name="T2" fmla="*/ 85 w 513"/>
                <a:gd name="T3" fmla="*/ 463 h 493"/>
                <a:gd name="T4" fmla="*/ 64 w 513"/>
                <a:gd name="T5" fmla="*/ 433 h 493"/>
                <a:gd name="T6" fmla="*/ 0 w 513"/>
                <a:gd name="T7" fmla="*/ 275 h 493"/>
                <a:gd name="T8" fmla="*/ 3 w 513"/>
                <a:gd name="T9" fmla="*/ 259 h 493"/>
                <a:gd name="T10" fmla="*/ 10 w 513"/>
                <a:gd name="T11" fmla="*/ 240 h 493"/>
                <a:gd name="T12" fmla="*/ 21 w 513"/>
                <a:gd name="T13" fmla="*/ 222 h 493"/>
                <a:gd name="T14" fmla="*/ 35 w 513"/>
                <a:gd name="T15" fmla="*/ 205 h 493"/>
                <a:gd name="T16" fmla="*/ 49 w 513"/>
                <a:gd name="T17" fmla="*/ 193 h 493"/>
                <a:gd name="T18" fmla="*/ 81 w 513"/>
                <a:gd name="T19" fmla="*/ 193 h 493"/>
                <a:gd name="T20" fmla="*/ 112 w 513"/>
                <a:gd name="T21" fmla="*/ 205 h 493"/>
                <a:gd name="T22" fmla="*/ 142 w 513"/>
                <a:gd name="T23" fmla="*/ 220 h 493"/>
                <a:gd name="T24" fmla="*/ 169 w 513"/>
                <a:gd name="T25" fmla="*/ 226 h 493"/>
                <a:gd name="T26" fmla="*/ 194 w 513"/>
                <a:gd name="T27" fmla="*/ 211 h 493"/>
                <a:gd name="T28" fmla="*/ 212 w 513"/>
                <a:gd name="T29" fmla="*/ 183 h 493"/>
                <a:gd name="T30" fmla="*/ 222 w 513"/>
                <a:gd name="T31" fmla="*/ 156 h 493"/>
                <a:gd name="T32" fmla="*/ 213 w 513"/>
                <a:gd name="T33" fmla="*/ 128 h 493"/>
                <a:gd name="T34" fmla="*/ 198 w 513"/>
                <a:gd name="T35" fmla="*/ 115 h 493"/>
                <a:gd name="T36" fmla="*/ 178 w 513"/>
                <a:gd name="T37" fmla="*/ 105 h 493"/>
                <a:gd name="T38" fmla="*/ 158 w 513"/>
                <a:gd name="T39" fmla="*/ 95 h 493"/>
                <a:gd name="T40" fmla="*/ 142 w 513"/>
                <a:gd name="T41" fmla="*/ 81 h 493"/>
                <a:gd name="T42" fmla="*/ 137 w 513"/>
                <a:gd name="T43" fmla="*/ 60 h 493"/>
                <a:gd name="T44" fmla="*/ 146 w 513"/>
                <a:gd name="T45" fmla="*/ 38 h 493"/>
                <a:gd name="T46" fmla="*/ 160 w 513"/>
                <a:gd name="T47" fmla="*/ 20 h 493"/>
                <a:gd name="T48" fmla="*/ 176 w 513"/>
                <a:gd name="T49" fmla="*/ 0 h 493"/>
                <a:gd name="T50" fmla="*/ 198 w 513"/>
                <a:gd name="T51" fmla="*/ 15 h 493"/>
                <a:gd name="T52" fmla="*/ 224 w 513"/>
                <a:gd name="T53" fmla="*/ 26 h 493"/>
                <a:gd name="T54" fmla="*/ 251 w 513"/>
                <a:gd name="T55" fmla="*/ 34 h 493"/>
                <a:gd name="T56" fmla="*/ 279 w 513"/>
                <a:gd name="T57" fmla="*/ 38 h 493"/>
                <a:gd name="T58" fmla="*/ 307 w 513"/>
                <a:gd name="T59" fmla="*/ 37 h 493"/>
                <a:gd name="T60" fmla="*/ 285 w 513"/>
                <a:gd name="T61" fmla="*/ 123 h 493"/>
                <a:gd name="T62" fmla="*/ 295 w 513"/>
                <a:gd name="T63" fmla="*/ 131 h 493"/>
                <a:gd name="T64" fmla="*/ 308 w 513"/>
                <a:gd name="T65" fmla="*/ 140 h 493"/>
                <a:gd name="T66" fmla="*/ 337 w 513"/>
                <a:gd name="T67" fmla="*/ 134 h 493"/>
                <a:gd name="T68" fmla="*/ 357 w 513"/>
                <a:gd name="T69" fmla="*/ 101 h 493"/>
                <a:gd name="T70" fmla="*/ 382 w 513"/>
                <a:gd name="T71" fmla="*/ 69 h 493"/>
                <a:gd name="T72" fmla="*/ 395 w 513"/>
                <a:gd name="T73" fmla="*/ 94 h 493"/>
                <a:gd name="T74" fmla="*/ 416 w 513"/>
                <a:gd name="T75" fmla="*/ 117 h 493"/>
                <a:gd name="T76" fmla="*/ 441 w 513"/>
                <a:gd name="T77" fmla="*/ 137 h 493"/>
                <a:gd name="T78" fmla="*/ 469 w 513"/>
                <a:gd name="T79" fmla="*/ 154 h 493"/>
                <a:gd name="T80" fmla="*/ 501 w 513"/>
                <a:gd name="T81" fmla="*/ 170 h 493"/>
                <a:gd name="T82" fmla="*/ 431 w 513"/>
                <a:gd name="T83" fmla="*/ 287 h 493"/>
                <a:gd name="T84" fmla="*/ 316 w 513"/>
                <a:gd name="T85" fmla="*/ 222 h 493"/>
                <a:gd name="T86" fmla="*/ 299 w 513"/>
                <a:gd name="T87" fmla="*/ 240 h 493"/>
                <a:gd name="T88" fmla="*/ 283 w 513"/>
                <a:gd name="T89" fmla="*/ 261 h 493"/>
                <a:gd name="T90" fmla="*/ 271 w 513"/>
                <a:gd name="T91" fmla="*/ 284 h 493"/>
                <a:gd name="T92" fmla="*/ 262 w 513"/>
                <a:gd name="T93" fmla="*/ 308 h 493"/>
                <a:gd name="T94" fmla="*/ 265 w 513"/>
                <a:gd name="T95" fmla="*/ 334 h 493"/>
                <a:gd name="T96" fmla="*/ 290 w 513"/>
                <a:gd name="T97" fmla="*/ 351 h 493"/>
                <a:gd name="T98" fmla="*/ 325 w 513"/>
                <a:gd name="T99" fmla="*/ 356 h 493"/>
                <a:gd name="T100" fmla="*/ 360 w 513"/>
                <a:gd name="T101" fmla="*/ 359 h 493"/>
                <a:gd name="T102" fmla="*/ 388 w 513"/>
                <a:gd name="T103" fmla="*/ 370 h 493"/>
                <a:gd name="T104" fmla="*/ 400 w 513"/>
                <a:gd name="T105" fmla="*/ 401 h 493"/>
                <a:gd name="T106" fmla="*/ 202 w 513"/>
                <a:gd name="T107" fmla="*/ 404 h 493"/>
                <a:gd name="T108" fmla="*/ 162 w 513"/>
                <a:gd name="T109" fmla="*/ 479 h 493"/>
                <a:gd name="T110" fmla="*/ 150 w 513"/>
                <a:gd name="T111" fmla="*/ 484 h 493"/>
                <a:gd name="T112" fmla="*/ 138 w 513"/>
                <a:gd name="T113" fmla="*/ 492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13" h="493">
                  <a:moveTo>
                    <a:pt x="130" y="492"/>
                  </a:moveTo>
                  <a:lnTo>
                    <a:pt x="120" y="486"/>
                  </a:lnTo>
                  <a:lnTo>
                    <a:pt x="111" y="481"/>
                  </a:lnTo>
                  <a:lnTo>
                    <a:pt x="101" y="475"/>
                  </a:lnTo>
                  <a:lnTo>
                    <a:pt x="93" y="469"/>
                  </a:lnTo>
                  <a:lnTo>
                    <a:pt x="85" y="463"/>
                  </a:lnTo>
                  <a:lnTo>
                    <a:pt x="78" y="454"/>
                  </a:lnTo>
                  <a:lnTo>
                    <a:pt x="71" y="444"/>
                  </a:lnTo>
                  <a:lnTo>
                    <a:pt x="64" y="433"/>
                  </a:lnTo>
                  <a:lnTo>
                    <a:pt x="111" y="353"/>
                  </a:lnTo>
                  <a:lnTo>
                    <a:pt x="0" y="280"/>
                  </a:lnTo>
                  <a:lnTo>
                    <a:pt x="0" y="275"/>
                  </a:lnTo>
                  <a:lnTo>
                    <a:pt x="0" y="270"/>
                  </a:lnTo>
                  <a:lnTo>
                    <a:pt x="1" y="264"/>
                  </a:lnTo>
                  <a:lnTo>
                    <a:pt x="3" y="259"/>
                  </a:lnTo>
                  <a:lnTo>
                    <a:pt x="5" y="252"/>
                  </a:lnTo>
                  <a:lnTo>
                    <a:pt x="7" y="246"/>
                  </a:lnTo>
                  <a:lnTo>
                    <a:pt x="10" y="240"/>
                  </a:lnTo>
                  <a:lnTo>
                    <a:pt x="13" y="234"/>
                  </a:lnTo>
                  <a:lnTo>
                    <a:pt x="17" y="227"/>
                  </a:lnTo>
                  <a:lnTo>
                    <a:pt x="21" y="222"/>
                  </a:lnTo>
                  <a:lnTo>
                    <a:pt x="26" y="216"/>
                  </a:lnTo>
                  <a:lnTo>
                    <a:pt x="30" y="211"/>
                  </a:lnTo>
                  <a:lnTo>
                    <a:pt x="35" y="205"/>
                  </a:lnTo>
                  <a:lnTo>
                    <a:pt x="40" y="201"/>
                  </a:lnTo>
                  <a:lnTo>
                    <a:pt x="44" y="196"/>
                  </a:lnTo>
                  <a:lnTo>
                    <a:pt x="49" y="193"/>
                  </a:lnTo>
                  <a:lnTo>
                    <a:pt x="60" y="191"/>
                  </a:lnTo>
                  <a:lnTo>
                    <a:pt x="70" y="191"/>
                  </a:lnTo>
                  <a:lnTo>
                    <a:pt x="81" y="193"/>
                  </a:lnTo>
                  <a:lnTo>
                    <a:pt x="92" y="196"/>
                  </a:lnTo>
                  <a:lnTo>
                    <a:pt x="102" y="201"/>
                  </a:lnTo>
                  <a:lnTo>
                    <a:pt x="112" y="205"/>
                  </a:lnTo>
                  <a:lnTo>
                    <a:pt x="122" y="211"/>
                  </a:lnTo>
                  <a:lnTo>
                    <a:pt x="132" y="216"/>
                  </a:lnTo>
                  <a:lnTo>
                    <a:pt x="142" y="220"/>
                  </a:lnTo>
                  <a:lnTo>
                    <a:pt x="150" y="223"/>
                  </a:lnTo>
                  <a:lnTo>
                    <a:pt x="160" y="226"/>
                  </a:lnTo>
                  <a:lnTo>
                    <a:pt x="169" y="226"/>
                  </a:lnTo>
                  <a:lnTo>
                    <a:pt x="178" y="223"/>
                  </a:lnTo>
                  <a:lnTo>
                    <a:pt x="186" y="219"/>
                  </a:lnTo>
                  <a:lnTo>
                    <a:pt x="194" y="211"/>
                  </a:lnTo>
                  <a:lnTo>
                    <a:pt x="202" y="200"/>
                  </a:lnTo>
                  <a:lnTo>
                    <a:pt x="207" y="192"/>
                  </a:lnTo>
                  <a:lnTo>
                    <a:pt x="212" y="183"/>
                  </a:lnTo>
                  <a:lnTo>
                    <a:pt x="216" y="174"/>
                  </a:lnTo>
                  <a:lnTo>
                    <a:pt x="219" y="165"/>
                  </a:lnTo>
                  <a:lnTo>
                    <a:pt x="222" y="156"/>
                  </a:lnTo>
                  <a:lnTo>
                    <a:pt x="222" y="146"/>
                  </a:lnTo>
                  <a:lnTo>
                    <a:pt x="219" y="138"/>
                  </a:lnTo>
                  <a:lnTo>
                    <a:pt x="213" y="128"/>
                  </a:lnTo>
                  <a:lnTo>
                    <a:pt x="210" y="123"/>
                  </a:lnTo>
                  <a:lnTo>
                    <a:pt x="204" y="119"/>
                  </a:lnTo>
                  <a:lnTo>
                    <a:pt x="198" y="115"/>
                  </a:lnTo>
                  <a:lnTo>
                    <a:pt x="192" y="112"/>
                  </a:lnTo>
                  <a:lnTo>
                    <a:pt x="186" y="109"/>
                  </a:lnTo>
                  <a:lnTo>
                    <a:pt x="178" y="105"/>
                  </a:lnTo>
                  <a:lnTo>
                    <a:pt x="171" y="102"/>
                  </a:lnTo>
                  <a:lnTo>
                    <a:pt x="165" y="98"/>
                  </a:lnTo>
                  <a:lnTo>
                    <a:pt x="158" y="95"/>
                  </a:lnTo>
                  <a:lnTo>
                    <a:pt x="152" y="91"/>
                  </a:lnTo>
                  <a:lnTo>
                    <a:pt x="146" y="86"/>
                  </a:lnTo>
                  <a:lnTo>
                    <a:pt x="142" y="81"/>
                  </a:lnTo>
                  <a:lnTo>
                    <a:pt x="139" y="74"/>
                  </a:lnTo>
                  <a:lnTo>
                    <a:pt x="137" y="68"/>
                  </a:lnTo>
                  <a:lnTo>
                    <a:pt x="137" y="60"/>
                  </a:lnTo>
                  <a:lnTo>
                    <a:pt x="138" y="51"/>
                  </a:lnTo>
                  <a:lnTo>
                    <a:pt x="142" y="44"/>
                  </a:lnTo>
                  <a:lnTo>
                    <a:pt x="146" y="38"/>
                  </a:lnTo>
                  <a:lnTo>
                    <a:pt x="150" y="32"/>
                  </a:lnTo>
                  <a:lnTo>
                    <a:pt x="155" y="26"/>
                  </a:lnTo>
                  <a:lnTo>
                    <a:pt x="160" y="20"/>
                  </a:lnTo>
                  <a:lnTo>
                    <a:pt x="165" y="14"/>
                  </a:lnTo>
                  <a:lnTo>
                    <a:pt x="170" y="8"/>
                  </a:lnTo>
                  <a:lnTo>
                    <a:pt x="176" y="0"/>
                  </a:lnTo>
                  <a:lnTo>
                    <a:pt x="183" y="5"/>
                  </a:lnTo>
                  <a:lnTo>
                    <a:pt x="191" y="10"/>
                  </a:lnTo>
                  <a:lnTo>
                    <a:pt x="198" y="15"/>
                  </a:lnTo>
                  <a:lnTo>
                    <a:pt x="207" y="19"/>
                  </a:lnTo>
                  <a:lnTo>
                    <a:pt x="215" y="23"/>
                  </a:lnTo>
                  <a:lnTo>
                    <a:pt x="224" y="26"/>
                  </a:lnTo>
                  <a:lnTo>
                    <a:pt x="233" y="29"/>
                  </a:lnTo>
                  <a:lnTo>
                    <a:pt x="242" y="32"/>
                  </a:lnTo>
                  <a:lnTo>
                    <a:pt x="251" y="34"/>
                  </a:lnTo>
                  <a:lnTo>
                    <a:pt x="261" y="36"/>
                  </a:lnTo>
                  <a:lnTo>
                    <a:pt x="270" y="37"/>
                  </a:lnTo>
                  <a:lnTo>
                    <a:pt x="279" y="38"/>
                  </a:lnTo>
                  <a:lnTo>
                    <a:pt x="288" y="38"/>
                  </a:lnTo>
                  <a:lnTo>
                    <a:pt x="298" y="38"/>
                  </a:lnTo>
                  <a:lnTo>
                    <a:pt x="307" y="37"/>
                  </a:lnTo>
                  <a:lnTo>
                    <a:pt x="316" y="36"/>
                  </a:lnTo>
                  <a:lnTo>
                    <a:pt x="282" y="120"/>
                  </a:lnTo>
                  <a:lnTo>
                    <a:pt x="285" y="123"/>
                  </a:lnTo>
                  <a:lnTo>
                    <a:pt x="288" y="126"/>
                  </a:lnTo>
                  <a:lnTo>
                    <a:pt x="291" y="129"/>
                  </a:lnTo>
                  <a:lnTo>
                    <a:pt x="295" y="131"/>
                  </a:lnTo>
                  <a:lnTo>
                    <a:pt x="298" y="134"/>
                  </a:lnTo>
                  <a:lnTo>
                    <a:pt x="303" y="137"/>
                  </a:lnTo>
                  <a:lnTo>
                    <a:pt x="308" y="140"/>
                  </a:lnTo>
                  <a:lnTo>
                    <a:pt x="313" y="142"/>
                  </a:lnTo>
                  <a:lnTo>
                    <a:pt x="327" y="140"/>
                  </a:lnTo>
                  <a:lnTo>
                    <a:pt x="337" y="134"/>
                  </a:lnTo>
                  <a:lnTo>
                    <a:pt x="345" y="125"/>
                  </a:lnTo>
                  <a:lnTo>
                    <a:pt x="352" y="113"/>
                  </a:lnTo>
                  <a:lnTo>
                    <a:pt x="357" y="101"/>
                  </a:lnTo>
                  <a:lnTo>
                    <a:pt x="363" y="89"/>
                  </a:lnTo>
                  <a:lnTo>
                    <a:pt x="372" y="78"/>
                  </a:lnTo>
                  <a:lnTo>
                    <a:pt x="382" y="69"/>
                  </a:lnTo>
                  <a:lnTo>
                    <a:pt x="385" y="77"/>
                  </a:lnTo>
                  <a:lnTo>
                    <a:pt x="390" y="86"/>
                  </a:lnTo>
                  <a:lnTo>
                    <a:pt x="395" y="94"/>
                  </a:lnTo>
                  <a:lnTo>
                    <a:pt x="402" y="101"/>
                  </a:lnTo>
                  <a:lnTo>
                    <a:pt x="409" y="109"/>
                  </a:lnTo>
                  <a:lnTo>
                    <a:pt x="416" y="117"/>
                  </a:lnTo>
                  <a:lnTo>
                    <a:pt x="424" y="123"/>
                  </a:lnTo>
                  <a:lnTo>
                    <a:pt x="432" y="130"/>
                  </a:lnTo>
                  <a:lnTo>
                    <a:pt x="441" y="137"/>
                  </a:lnTo>
                  <a:lnTo>
                    <a:pt x="450" y="143"/>
                  </a:lnTo>
                  <a:lnTo>
                    <a:pt x="459" y="149"/>
                  </a:lnTo>
                  <a:lnTo>
                    <a:pt x="469" y="154"/>
                  </a:lnTo>
                  <a:lnTo>
                    <a:pt x="480" y="159"/>
                  </a:lnTo>
                  <a:lnTo>
                    <a:pt x="490" y="165"/>
                  </a:lnTo>
                  <a:lnTo>
                    <a:pt x="501" y="170"/>
                  </a:lnTo>
                  <a:lnTo>
                    <a:pt x="512" y="174"/>
                  </a:lnTo>
                  <a:lnTo>
                    <a:pt x="447" y="287"/>
                  </a:lnTo>
                  <a:lnTo>
                    <a:pt x="431" y="287"/>
                  </a:lnTo>
                  <a:lnTo>
                    <a:pt x="328" y="211"/>
                  </a:lnTo>
                  <a:lnTo>
                    <a:pt x="322" y="216"/>
                  </a:lnTo>
                  <a:lnTo>
                    <a:pt x="316" y="222"/>
                  </a:lnTo>
                  <a:lnTo>
                    <a:pt x="311" y="227"/>
                  </a:lnTo>
                  <a:lnTo>
                    <a:pt x="305" y="234"/>
                  </a:lnTo>
                  <a:lnTo>
                    <a:pt x="299" y="240"/>
                  </a:lnTo>
                  <a:lnTo>
                    <a:pt x="293" y="247"/>
                  </a:lnTo>
                  <a:lnTo>
                    <a:pt x="288" y="253"/>
                  </a:lnTo>
                  <a:lnTo>
                    <a:pt x="283" y="261"/>
                  </a:lnTo>
                  <a:lnTo>
                    <a:pt x="279" y="268"/>
                  </a:lnTo>
                  <a:lnTo>
                    <a:pt x="275" y="276"/>
                  </a:lnTo>
                  <a:lnTo>
                    <a:pt x="271" y="284"/>
                  </a:lnTo>
                  <a:lnTo>
                    <a:pt x="267" y="292"/>
                  </a:lnTo>
                  <a:lnTo>
                    <a:pt x="265" y="300"/>
                  </a:lnTo>
                  <a:lnTo>
                    <a:pt x="262" y="308"/>
                  </a:lnTo>
                  <a:lnTo>
                    <a:pt x="261" y="316"/>
                  </a:lnTo>
                  <a:lnTo>
                    <a:pt x="259" y="324"/>
                  </a:lnTo>
                  <a:lnTo>
                    <a:pt x="265" y="334"/>
                  </a:lnTo>
                  <a:lnTo>
                    <a:pt x="272" y="342"/>
                  </a:lnTo>
                  <a:lnTo>
                    <a:pt x="281" y="347"/>
                  </a:lnTo>
                  <a:lnTo>
                    <a:pt x="290" y="351"/>
                  </a:lnTo>
                  <a:lnTo>
                    <a:pt x="302" y="353"/>
                  </a:lnTo>
                  <a:lnTo>
                    <a:pt x="313" y="355"/>
                  </a:lnTo>
                  <a:lnTo>
                    <a:pt x="325" y="356"/>
                  </a:lnTo>
                  <a:lnTo>
                    <a:pt x="337" y="357"/>
                  </a:lnTo>
                  <a:lnTo>
                    <a:pt x="348" y="357"/>
                  </a:lnTo>
                  <a:lnTo>
                    <a:pt x="360" y="359"/>
                  </a:lnTo>
                  <a:lnTo>
                    <a:pt x="370" y="361"/>
                  </a:lnTo>
                  <a:lnTo>
                    <a:pt x="380" y="365"/>
                  </a:lnTo>
                  <a:lnTo>
                    <a:pt x="388" y="370"/>
                  </a:lnTo>
                  <a:lnTo>
                    <a:pt x="394" y="378"/>
                  </a:lnTo>
                  <a:lnTo>
                    <a:pt x="399" y="387"/>
                  </a:lnTo>
                  <a:lnTo>
                    <a:pt x="400" y="401"/>
                  </a:lnTo>
                  <a:lnTo>
                    <a:pt x="347" y="480"/>
                  </a:lnTo>
                  <a:lnTo>
                    <a:pt x="225" y="398"/>
                  </a:lnTo>
                  <a:lnTo>
                    <a:pt x="202" y="404"/>
                  </a:lnTo>
                  <a:lnTo>
                    <a:pt x="168" y="477"/>
                  </a:lnTo>
                  <a:lnTo>
                    <a:pt x="165" y="478"/>
                  </a:lnTo>
                  <a:lnTo>
                    <a:pt x="162" y="479"/>
                  </a:lnTo>
                  <a:lnTo>
                    <a:pt x="158" y="481"/>
                  </a:lnTo>
                  <a:lnTo>
                    <a:pt x="154" y="483"/>
                  </a:lnTo>
                  <a:lnTo>
                    <a:pt x="150" y="484"/>
                  </a:lnTo>
                  <a:lnTo>
                    <a:pt x="146" y="487"/>
                  </a:lnTo>
                  <a:lnTo>
                    <a:pt x="142" y="489"/>
                  </a:lnTo>
                  <a:lnTo>
                    <a:pt x="138" y="492"/>
                  </a:lnTo>
                  <a:lnTo>
                    <a:pt x="130" y="492"/>
                  </a:lnTo>
                </a:path>
              </a:pathLst>
            </a:custGeom>
            <a:solidFill>
              <a:schemeClr val="bg1"/>
            </a:solidFill>
            <a:ln>
              <a:noFill/>
            </a:ln>
            <a:effectLst>
              <a:prstShdw prst="shdw17" dist="17961" dir="2700000">
                <a:schemeClr val="bg1">
                  <a:gamma/>
                  <a:shade val="60000"/>
                  <a:invGamma/>
                </a:schemeClr>
              </a:prstShdw>
            </a:effectLst>
            <a:extLst>
              <a:ext uri="{91240B29-F687-4F45-9708-019B960494DF}">
                <a14:hiddenLine xmlns:a14="http://schemas.microsoft.com/office/drawing/2010/main" w="9525" cap="rnd">
                  <a:solidFill>
                    <a:schemeClr val="tx1"/>
                  </a:solidFill>
                  <a:round/>
                  <a:headEnd/>
                  <a:tailEnd/>
                </a14:hiddenLine>
              </a:ext>
            </a:extLst>
          </p:spPr>
          <p:txBody>
            <a:bodyPr/>
            <a:lstStyle/>
            <a:p>
              <a:endParaRPr lang="en-US" dirty="0"/>
            </a:p>
          </p:txBody>
        </p:sp>
        <p:sp>
          <p:nvSpPr>
            <p:cNvPr id="1038" name="Freeform 14"/>
            <p:cNvSpPr>
              <a:spLocks/>
            </p:cNvSpPr>
            <p:nvPr/>
          </p:nvSpPr>
          <p:spPr bwMode="grayWhite">
            <a:xfrm>
              <a:off x="380" y="3463"/>
              <a:ext cx="512" cy="509"/>
            </a:xfrm>
            <a:custGeom>
              <a:avLst/>
              <a:gdLst>
                <a:gd name="T0" fmla="*/ 67 w 512"/>
                <a:gd name="T1" fmla="*/ 492 h 509"/>
                <a:gd name="T2" fmla="*/ 45 w 512"/>
                <a:gd name="T3" fmla="*/ 451 h 509"/>
                <a:gd name="T4" fmla="*/ 68 w 512"/>
                <a:gd name="T5" fmla="*/ 418 h 509"/>
                <a:gd name="T6" fmla="*/ 106 w 512"/>
                <a:gd name="T7" fmla="*/ 391 h 509"/>
                <a:gd name="T8" fmla="*/ 105 w 512"/>
                <a:gd name="T9" fmla="*/ 352 h 509"/>
                <a:gd name="T10" fmla="*/ 79 w 512"/>
                <a:gd name="T11" fmla="*/ 324 h 509"/>
                <a:gd name="T12" fmla="*/ 44 w 512"/>
                <a:gd name="T13" fmla="*/ 302 h 509"/>
                <a:gd name="T14" fmla="*/ 7 w 512"/>
                <a:gd name="T15" fmla="*/ 280 h 509"/>
                <a:gd name="T16" fmla="*/ 2 w 512"/>
                <a:gd name="T17" fmla="*/ 258 h 509"/>
                <a:gd name="T18" fmla="*/ 13 w 512"/>
                <a:gd name="T19" fmla="*/ 239 h 509"/>
                <a:gd name="T20" fmla="*/ 29 w 512"/>
                <a:gd name="T21" fmla="*/ 220 h 509"/>
                <a:gd name="T22" fmla="*/ 43 w 512"/>
                <a:gd name="T23" fmla="*/ 201 h 509"/>
                <a:gd name="T24" fmla="*/ 65 w 512"/>
                <a:gd name="T25" fmla="*/ 184 h 509"/>
                <a:gd name="T26" fmla="*/ 100 w 512"/>
                <a:gd name="T27" fmla="*/ 191 h 509"/>
                <a:gd name="T28" fmla="*/ 124 w 512"/>
                <a:gd name="T29" fmla="*/ 210 h 509"/>
                <a:gd name="T30" fmla="*/ 150 w 512"/>
                <a:gd name="T31" fmla="*/ 233 h 509"/>
                <a:gd name="T32" fmla="*/ 179 w 512"/>
                <a:gd name="T33" fmla="*/ 232 h 509"/>
                <a:gd name="T34" fmla="*/ 207 w 512"/>
                <a:gd name="T35" fmla="*/ 223 h 509"/>
                <a:gd name="T36" fmla="*/ 230 w 512"/>
                <a:gd name="T37" fmla="*/ 198 h 509"/>
                <a:gd name="T38" fmla="*/ 242 w 512"/>
                <a:gd name="T39" fmla="*/ 165 h 509"/>
                <a:gd name="T40" fmla="*/ 226 w 512"/>
                <a:gd name="T41" fmla="*/ 143 h 509"/>
                <a:gd name="T42" fmla="*/ 203 w 512"/>
                <a:gd name="T43" fmla="*/ 132 h 509"/>
                <a:gd name="T44" fmla="*/ 176 w 512"/>
                <a:gd name="T45" fmla="*/ 122 h 509"/>
                <a:gd name="T46" fmla="*/ 153 w 512"/>
                <a:gd name="T47" fmla="*/ 111 h 509"/>
                <a:gd name="T48" fmla="*/ 142 w 512"/>
                <a:gd name="T49" fmla="*/ 80 h 509"/>
                <a:gd name="T50" fmla="*/ 163 w 512"/>
                <a:gd name="T51" fmla="*/ 50 h 509"/>
                <a:gd name="T52" fmla="*/ 187 w 512"/>
                <a:gd name="T53" fmla="*/ 36 h 509"/>
                <a:gd name="T54" fmla="*/ 211 w 512"/>
                <a:gd name="T55" fmla="*/ 18 h 509"/>
                <a:gd name="T56" fmla="*/ 243 w 512"/>
                <a:gd name="T57" fmla="*/ 28 h 509"/>
                <a:gd name="T58" fmla="*/ 277 w 512"/>
                <a:gd name="T59" fmla="*/ 54 h 509"/>
                <a:gd name="T60" fmla="*/ 314 w 512"/>
                <a:gd name="T61" fmla="*/ 72 h 509"/>
                <a:gd name="T62" fmla="*/ 355 w 512"/>
                <a:gd name="T63" fmla="*/ 68 h 509"/>
                <a:gd name="T64" fmla="*/ 382 w 512"/>
                <a:gd name="T65" fmla="*/ 36 h 509"/>
                <a:gd name="T66" fmla="*/ 411 w 512"/>
                <a:gd name="T67" fmla="*/ 3 h 509"/>
                <a:gd name="T68" fmla="*/ 453 w 512"/>
                <a:gd name="T69" fmla="*/ 10 h 509"/>
                <a:gd name="T70" fmla="*/ 486 w 512"/>
                <a:gd name="T71" fmla="*/ 36 h 509"/>
                <a:gd name="T72" fmla="*/ 489 w 512"/>
                <a:gd name="T73" fmla="*/ 68 h 509"/>
                <a:gd name="T74" fmla="*/ 466 w 512"/>
                <a:gd name="T75" fmla="*/ 88 h 509"/>
                <a:gd name="T76" fmla="*/ 437 w 512"/>
                <a:gd name="T77" fmla="*/ 107 h 509"/>
                <a:gd name="T78" fmla="*/ 422 w 512"/>
                <a:gd name="T79" fmla="*/ 133 h 509"/>
                <a:gd name="T80" fmla="*/ 419 w 512"/>
                <a:gd name="T81" fmla="*/ 317 h 509"/>
                <a:gd name="T82" fmla="*/ 388 w 512"/>
                <a:gd name="T83" fmla="*/ 302 h 509"/>
                <a:gd name="T84" fmla="*/ 364 w 512"/>
                <a:gd name="T85" fmla="*/ 273 h 509"/>
                <a:gd name="T86" fmla="*/ 336 w 512"/>
                <a:gd name="T87" fmla="*/ 250 h 509"/>
                <a:gd name="T88" fmla="*/ 299 w 512"/>
                <a:gd name="T89" fmla="*/ 252 h 509"/>
                <a:gd name="T90" fmla="*/ 275 w 512"/>
                <a:gd name="T91" fmla="*/ 270 h 509"/>
                <a:gd name="T92" fmla="*/ 255 w 512"/>
                <a:gd name="T93" fmla="*/ 294 h 509"/>
                <a:gd name="T94" fmla="*/ 242 w 512"/>
                <a:gd name="T95" fmla="*/ 323 h 509"/>
                <a:gd name="T96" fmla="*/ 241 w 512"/>
                <a:gd name="T97" fmla="*/ 353 h 509"/>
                <a:gd name="T98" fmla="*/ 257 w 512"/>
                <a:gd name="T99" fmla="*/ 364 h 509"/>
                <a:gd name="T100" fmla="*/ 279 w 512"/>
                <a:gd name="T101" fmla="*/ 368 h 509"/>
                <a:gd name="T102" fmla="*/ 304 w 512"/>
                <a:gd name="T103" fmla="*/ 370 h 509"/>
                <a:gd name="T104" fmla="*/ 330 w 512"/>
                <a:gd name="T105" fmla="*/ 376 h 509"/>
                <a:gd name="T106" fmla="*/ 353 w 512"/>
                <a:gd name="T107" fmla="*/ 407 h 509"/>
                <a:gd name="T108" fmla="*/ 352 w 512"/>
                <a:gd name="T109" fmla="*/ 443 h 509"/>
                <a:gd name="T110" fmla="*/ 334 w 512"/>
                <a:gd name="T111" fmla="*/ 462 h 509"/>
                <a:gd name="T112" fmla="*/ 311 w 512"/>
                <a:gd name="T113" fmla="*/ 479 h 509"/>
                <a:gd name="T114" fmla="*/ 278 w 512"/>
                <a:gd name="T115" fmla="*/ 465 h 509"/>
                <a:gd name="T116" fmla="*/ 241 w 512"/>
                <a:gd name="T117" fmla="*/ 445 h 509"/>
                <a:gd name="T118" fmla="*/ 202 w 512"/>
                <a:gd name="T119" fmla="*/ 432 h 509"/>
                <a:gd name="T120" fmla="*/ 98 w 512"/>
                <a:gd name="T121" fmla="*/ 508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12" h="509">
                  <a:moveTo>
                    <a:pt x="98" y="508"/>
                  </a:moveTo>
                  <a:lnTo>
                    <a:pt x="86" y="504"/>
                  </a:lnTo>
                  <a:lnTo>
                    <a:pt x="76" y="498"/>
                  </a:lnTo>
                  <a:lnTo>
                    <a:pt x="67" y="492"/>
                  </a:lnTo>
                  <a:lnTo>
                    <a:pt x="60" y="483"/>
                  </a:lnTo>
                  <a:lnTo>
                    <a:pt x="53" y="474"/>
                  </a:lnTo>
                  <a:lnTo>
                    <a:pt x="49" y="463"/>
                  </a:lnTo>
                  <a:lnTo>
                    <a:pt x="45" y="451"/>
                  </a:lnTo>
                  <a:lnTo>
                    <a:pt x="43" y="439"/>
                  </a:lnTo>
                  <a:lnTo>
                    <a:pt x="49" y="432"/>
                  </a:lnTo>
                  <a:lnTo>
                    <a:pt x="58" y="425"/>
                  </a:lnTo>
                  <a:lnTo>
                    <a:pt x="68" y="418"/>
                  </a:lnTo>
                  <a:lnTo>
                    <a:pt x="78" y="413"/>
                  </a:lnTo>
                  <a:lnTo>
                    <a:pt x="88" y="407"/>
                  </a:lnTo>
                  <a:lnTo>
                    <a:pt x="98" y="399"/>
                  </a:lnTo>
                  <a:lnTo>
                    <a:pt x="106" y="391"/>
                  </a:lnTo>
                  <a:lnTo>
                    <a:pt x="113" y="380"/>
                  </a:lnTo>
                  <a:lnTo>
                    <a:pt x="112" y="370"/>
                  </a:lnTo>
                  <a:lnTo>
                    <a:pt x="109" y="360"/>
                  </a:lnTo>
                  <a:lnTo>
                    <a:pt x="105" y="352"/>
                  </a:lnTo>
                  <a:lnTo>
                    <a:pt x="100" y="344"/>
                  </a:lnTo>
                  <a:lnTo>
                    <a:pt x="93" y="337"/>
                  </a:lnTo>
                  <a:lnTo>
                    <a:pt x="87" y="330"/>
                  </a:lnTo>
                  <a:lnTo>
                    <a:pt x="79" y="324"/>
                  </a:lnTo>
                  <a:lnTo>
                    <a:pt x="71" y="318"/>
                  </a:lnTo>
                  <a:lnTo>
                    <a:pt x="62" y="313"/>
                  </a:lnTo>
                  <a:lnTo>
                    <a:pt x="53" y="308"/>
                  </a:lnTo>
                  <a:lnTo>
                    <a:pt x="44" y="302"/>
                  </a:lnTo>
                  <a:lnTo>
                    <a:pt x="35" y="297"/>
                  </a:lnTo>
                  <a:lnTo>
                    <a:pt x="25" y="291"/>
                  </a:lnTo>
                  <a:lnTo>
                    <a:pt x="17" y="286"/>
                  </a:lnTo>
                  <a:lnTo>
                    <a:pt x="7" y="280"/>
                  </a:lnTo>
                  <a:lnTo>
                    <a:pt x="0" y="273"/>
                  </a:lnTo>
                  <a:lnTo>
                    <a:pt x="0" y="268"/>
                  </a:lnTo>
                  <a:lnTo>
                    <a:pt x="0" y="263"/>
                  </a:lnTo>
                  <a:lnTo>
                    <a:pt x="2" y="258"/>
                  </a:lnTo>
                  <a:lnTo>
                    <a:pt x="4" y="253"/>
                  </a:lnTo>
                  <a:lnTo>
                    <a:pt x="7" y="248"/>
                  </a:lnTo>
                  <a:lnTo>
                    <a:pt x="10" y="244"/>
                  </a:lnTo>
                  <a:lnTo>
                    <a:pt x="13" y="239"/>
                  </a:lnTo>
                  <a:lnTo>
                    <a:pt x="17" y="234"/>
                  </a:lnTo>
                  <a:lnTo>
                    <a:pt x="20" y="230"/>
                  </a:lnTo>
                  <a:lnTo>
                    <a:pt x="24" y="225"/>
                  </a:lnTo>
                  <a:lnTo>
                    <a:pt x="29" y="220"/>
                  </a:lnTo>
                  <a:lnTo>
                    <a:pt x="32" y="216"/>
                  </a:lnTo>
                  <a:lnTo>
                    <a:pt x="37" y="210"/>
                  </a:lnTo>
                  <a:lnTo>
                    <a:pt x="40" y="205"/>
                  </a:lnTo>
                  <a:lnTo>
                    <a:pt x="43" y="201"/>
                  </a:lnTo>
                  <a:lnTo>
                    <a:pt x="46" y="195"/>
                  </a:lnTo>
                  <a:lnTo>
                    <a:pt x="51" y="190"/>
                  </a:lnTo>
                  <a:lnTo>
                    <a:pt x="58" y="186"/>
                  </a:lnTo>
                  <a:lnTo>
                    <a:pt x="65" y="184"/>
                  </a:lnTo>
                  <a:lnTo>
                    <a:pt x="73" y="184"/>
                  </a:lnTo>
                  <a:lnTo>
                    <a:pt x="82" y="186"/>
                  </a:lnTo>
                  <a:lnTo>
                    <a:pt x="91" y="187"/>
                  </a:lnTo>
                  <a:lnTo>
                    <a:pt x="100" y="191"/>
                  </a:lnTo>
                  <a:lnTo>
                    <a:pt x="109" y="195"/>
                  </a:lnTo>
                  <a:lnTo>
                    <a:pt x="114" y="199"/>
                  </a:lnTo>
                  <a:lnTo>
                    <a:pt x="120" y="205"/>
                  </a:lnTo>
                  <a:lnTo>
                    <a:pt x="124" y="210"/>
                  </a:lnTo>
                  <a:lnTo>
                    <a:pt x="130" y="216"/>
                  </a:lnTo>
                  <a:lnTo>
                    <a:pt x="136" y="222"/>
                  </a:lnTo>
                  <a:lnTo>
                    <a:pt x="143" y="228"/>
                  </a:lnTo>
                  <a:lnTo>
                    <a:pt x="150" y="233"/>
                  </a:lnTo>
                  <a:lnTo>
                    <a:pt x="160" y="237"/>
                  </a:lnTo>
                  <a:lnTo>
                    <a:pt x="166" y="236"/>
                  </a:lnTo>
                  <a:lnTo>
                    <a:pt x="173" y="234"/>
                  </a:lnTo>
                  <a:lnTo>
                    <a:pt x="179" y="232"/>
                  </a:lnTo>
                  <a:lnTo>
                    <a:pt x="186" y="230"/>
                  </a:lnTo>
                  <a:lnTo>
                    <a:pt x="193" y="228"/>
                  </a:lnTo>
                  <a:lnTo>
                    <a:pt x="200" y="225"/>
                  </a:lnTo>
                  <a:lnTo>
                    <a:pt x="207" y="223"/>
                  </a:lnTo>
                  <a:lnTo>
                    <a:pt x="215" y="220"/>
                  </a:lnTo>
                  <a:lnTo>
                    <a:pt x="218" y="213"/>
                  </a:lnTo>
                  <a:lnTo>
                    <a:pt x="224" y="205"/>
                  </a:lnTo>
                  <a:lnTo>
                    <a:pt x="230" y="198"/>
                  </a:lnTo>
                  <a:lnTo>
                    <a:pt x="235" y="190"/>
                  </a:lnTo>
                  <a:lnTo>
                    <a:pt x="239" y="182"/>
                  </a:lnTo>
                  <a:lnTo>
                    <a:pt x="242" y="174"/>
                  </a:lnTo>
                  <a:lnTo>
                    <a:pt x="242" y="165"/>
                  </a:lnTo>
                  <a:lnTo>
                    <a:pt x="238" y="156"/>
                  </a:lnTo>
                  <a:lnTo>
                    <a:pt x="235" y="151"/>
                  </a:lnTo>
                  <a:lnTo>
                    <a:pt x="230" y="147"/>
                  </a:lnTo>
                  <a:lnTo>
                    <a:pt x="226" y="143"/>
                  </a:lnTo>
                  <a:lnTo>
                    <a:pt x="220" y="140"/>
                  </a:lnTo>
                  <a:lnTo>
                    <a:pt x="215" y="136"/>
                  </a:lnTo>
                  <a:lnTo>
                    <a:pt x="209" y="134"/>
                  </a:lnTo>
                  <a:lnTo>
                    <a:pt x="203" y="132"/>
                  </a:lnTo>
                  <a:lnTo>
                    <a:pt x="196" y="129"/>
                  </a:lnTo>
                  <a:lnTo>
                    <a:pt x="189" y="127"/>
                  </a:lnTo>
                  <a:lnTo>
                    <a:pt x="183" y="125"/>
                  </a:lnTo>
                  <a:lnTo>
                    <a:pt x="176" y="122"/>
                  </a:lnTo>
                  <a:lnTo>
                    <a:pt x="170" y="121"/>
                  </a:lnTo>
                  <a:lnTo>
                    <a:pt x="164" y="117"/>
                  </a:lnTo>
                  <a:lnTo>
                    <a:pt x="158" y="114"/>
                  </a:lnTo>
                  <a:lnTo>
                    <a:pt x="153" y="111"/>
                  </a:lnTo>
                  <a:lnTo>
                    <a:pt x="148" y="106"/>
                  </a:lnTo>
                  <a:lnTo>
                    <a:pt x="143" y="98"/>
                  </a:lnTo>
                  <a:lnTo>
                    <a:pt x="142" y="90"/>
                  </a:lnTo>
                  <a:lnTo>
                    <a:pt x="142" y="80"/>
                  </a:lnTo>
                  <a:lnTo>
                    <a:pt x="145" y="72"/>
                  </a:lnTo>
                  <a:lnTo>
                    <a:pt x="149" y="64"/>
                  </a:lnTo>
                  <a:lnTo>
                    <a:pt x="156" y="57"/>
                  </a:lnTo>
                  <a:lnTo>
                    <a:pt x="163" y="50"/>
                  </a:lnTo>
                  <a:lnTo>
                    <a:pt x="172" y="46"/>
                  </a:lnTo>
                  <a:lnTo>
                    <a:pt x="177" y="43"/>
                  </a:lnTo>
                  <a:lnTo>
                    <a:pt x="183" y="39"/>
                  </a:lnTo>
                  <a:lnTo>
                    <a:pt x="187" y="36"/>
                  </a:lnTo>
                  <a:lnTo>
                    <a:pt x="193" y="31"/>
                  </a:lnTo>
                  <a:lnTo>
                    <a:pt x="199" y="27"/>
                  </a:lnTo>
                  <a:lnTo>
                    <a:pt x="205" y="23"/>
                  </a:lnTo>
                  <a:lnTo>
                    <a:pt x="211" y="18"/>
                  </a:lnTo>
                  <a:lnTo>
                    <a:pt x="218" y="14"/>
                  </a:lnTo>
                  <a:lnTo>
                    <a:pt x="226" y="18"/>
                  </a:lnTo>
                  <a:lnTo>
                    <a:pt x="235" y="22"/>
                  </a:lnTo>
                  <a:lnTo>
                    <a:pt x="243" y="28"/>
                  </a:lnTo>
                  <a:lnTo>
                    <a:pt x="251" y="34"/>
                  </a:lnTo>
                  <a:lnTo>
                    <a:pt x="259" y="40"/>
                  </a:lnTo>
                  <a:lnTo>
                    <a:pt x="267" y="47"/>
                  </a:lnTo>
                  <a:lnTo>
                    <a:pt x="277" y="54"/>
                  </a:lnTo>
                  <a:lnTo>
                    <a:pt x="286" y="60"/>
                  </a:lnTo>
                  <a:lnTo>
                    <a:pt x="294" y="65"/>
                  </a:lnTo>
                  <a:lnTo>
                    <a:pt x="304" y="69"/>
                  </a:lnTo>
                  <a:lnTo>
                    <a:pt x="314" y="72"/>
                  </a:lnTo>
                  <a:lnTo>
                    <a:pt x="324" y="75"/>
                  </a:lnTo>
                  <a:lnTo>
                    <a:pt x="334" y="74"/>
                  </a:lnTo>
                  <a:lnTo>
                    <a:pt x="344" y="72"/>
                  </a:lnTo>
                  <a:lnTo>
                    <a:pt x="355" y="68"/>
                  </a:lnTo>
                  <a:lnTo>
                    <a:pt x="367" y="60"/>
                  </a:lnTo>
                  <a:lnTo>
                    <a:pt x="373" y="54"/>
                  </a:lnTo>
                  <a:lnTo>
                    <a:pt x="378" y="46"/>
                  </a:lnTo>
                  <a:lnTo>
                    <a:pt x="382" y="36"/>
                  </a:lnTo>
                  <a:lnTo>
                    <a:pt x="387" y="27"/>
                  </a:lnTo>
                  <a:lnTo>
                    <a:pt x="393" y="18"/>
                  </a:lnTo>
                  <a:lnTo>
                    <a:pt x="401" y="10"/>
                  </a:lnTo>
                  <a:lnTo>
                    <a:pt x="411" y="3"/>
                  </a:lnTo>
                  <a:lnTo>
                    <a:pt x="422" y="0"/>
                  </a:lnTo>
                  <a:lnTo>
                    <a:pt x="432" y="3"/>
                  </a:lnTo>
                  <a:lnTo>
                    <a:pt x="442" y="6"/>
                  </a:lnTo>
                  <a:lnTo>
                    <a:pt x="453" y="10"/>
                  </a:lnTo>
                  <a:lnTo>
                    <a:pt x="463" y="15"/>
                  </a:lnTo>
                  <a:lnTo>
                    <a:pt x="472" y="21"/>
                  </a:lnTo>
                  <a:lnTo>
                    <a:pt x="479" y="28"/>
                  </a:lnTo>
                  <a:lnTo>
                    <a:pt x="486" y="36"/>
                  </a:lnTo>
                  <a:lnTo>
                    <a:pt x="492" y="46"/>
                  </a:lnTo>
                  <a:lnTo>
                    <a:pt x="493" y="54"/>
                  </a:lnTo>
                  <a:lnTo>
                    <a:pt x="492" y="61"/>
                  </a:lnTo>
                  <a:lnTo>
                    <a:pt x="489" y="68"/>
                  </a:lnTo>
                  <a:lnTo>
                    <a:pt x="485" y="73"/>
                  </a:lnTo>
                  <a:lnTo>
                    <a:pt x="479" y="79"/>
                  </a:lnTo>
                  <a:lnTo>
                    <a:pt x="473" y="83"/>
                  </a:lnTo>
                  <a:lnTo>
                    <a:pt x="466" y="88"/>
                  </a:lnTo>
                  <a:lnTo>
                    <a:pt x="458" y="93"/>
                  </a:lnTo>
                  <a:lnTo>
                    <a:pt x="451" y="97"/>
                  </a:lnTo>
                  <a:lnTo>
                    <a:pt x="443" y="101"/>
                  </a:lnTo>
                  <a:lnTo>
                    <a:pt x="437" y="107"/>
                  </a:lnTo>
                  <a:lnTo>
                    <a:pt x="431" y="112"/>
                  </a:lnTo>
                  <a:lnTo>
                    <a:pt x="427" y="118"/>
                  </a:lnTo>
                  <a:lnTo>
                    <a:pt x="423" y="125"/>
                  </a:lnTo>
                  <a:lnTo>
                    <a:pt x="422" y="133"/>
                  </a:lnTo>
                  <a:lnTo>
                    <a:pt x="422" y="142"/>
                  </a:lnTo>
                  <a:lnTo>
                    <a:pt x="511" y="227"/>
                  </a:lnTo>
                  <a:lnTo>
                    <a:pt x="429" y="316"/>
                  </a:lnTo>
                  <a:lnTo>
                    <a:pt x="419" y="317"/>
                  </a:lnTo>
                  <a:lnTo>
                    <a:pt x="411" y="315"/>
                  </a:lnTo>
                  <a:lnTo>
                    <a:pt x="402" y="312"/>
                  </a:lnTo>
                  <a:lnTo>
                    <a:pt x="395" y="308"/>
                  </a:lnTo>
                  <a:lnTo>
                    <a:pt x="388" y="302"/>
                  </a:lnTo>
                  <a:lnTo>
                    <a:pt x="382" y="295"/>
                  </a:lnTo>
                  <a:lnTo>
                    <a:pt x="376" y="288"/>
                  </a:lnTo>
                  <a:lnTo>
                    <a:pt x="370" y="281"/>
                  </a:lnTo>
                  <a:lnTo>
                    <a:pt x="364" y="273"/>
                  </a:lnTo>
                  <a:lnTo>
                    <a:pt x="358" y="266"/>
                  </a:lnTo>
                  <a:lnTo>
                    <a:pt x="351" y="260"/>
                  </a:lnTo>
                  <a:lnTo>
                    <a:pt x="344" y="255"/>
                  </a:lnTo>
                  <a:lnTo>
                    <a:pt x="336" y="250"/>
                  </a:lnTo>
                  <a:lnTo>
                    <a:pt x="327" y="248"/>
                  </a:lnTo>
                  <a:lnTo>
                    <a:pt x="317" y="247"/>
                  </a:lnTo>
                  <a:lnTo>
                    <a:pt x="305" y="248"/>
                  </a:lnTo>
                  <a:lnTo>
                    <a:pt x="299" y="252"/>
                  </a:lnTo>
                  <a:lnTo>
                    <a:pt x="293" y="255"/>
                  </a:lnTo>
                  <a:lnTo>
                    <a:pt x="287" y="260"/>
                  </a:lnTo>
                  <a:lnTo>
                    <a:pt x="281" y="265"/>
                  </a:lnTo>
                  <a:lnTo>
                    <a:pt x="275" y="270"/>
                  </a:lnTo>
                  <a:lnTo>
                    <a:pt x="270" y="275"/>
                  </a:lnTo>
                  <a:lnTo>
                    <a:pt x="265" y="281"/>
                  </a:lnTo>
                  <a:lnTo>
                    <a:pt x="260" y="288"/>
                  </a:lnTo>
                  <a:lnTo>
                    <a:pt x="255" y="294"/>
                  </a:lnTo>
                  <a:lnTo>
                    <a:pt x="251" y="300"/>
                  </a:lnTo>
                  <a:lnTo>
                    <a:pt x="247" y="308"/>
                  </a:lnTo>
                  <a:lnTo>
                    <a:pt x="244" y="315"/>
                  </a:lnTo>
                  <a:lnTo>
                    <a:pt x="242" y="323"/>
                  </a:lnTo>
                  <a:lnTo>
                    <a:pt x="239" y="331"/>
                  </a:lnTo>
                  <a:lnTo>
                    <a:pt x="238" y="339"/>
                  </a:lnTo>
                  <a:lnTo>
                    <a:pt x="238" y="348"/>
                  </a:lnTo>
                  <a:lnTo>
                    <a:pt x="241" y="353"/>
                  </a:lnTo>
                  <a:lnTo>
                    <a:pt x="244" y="356"/>
                  </a:lnTo>
                  <a:lnTo>
                    <a:pt x="248" y="360"/>
                  </a:lnTo>
                  <a:lnTo>
                    <a:pt x="252" y="362"/>
                  </a:lnTo>
                  <a:lnTo>
                    <a:pt x="257" y="364"/>
                  </a:lnTo>
                  <a:lnTo>
                    <a:pt x="262" y="366"/>
                  </a:lnTo>
                  <a:lnTo>
                    <a:pt x="267" y="367"/>
                  </a:lnTo>
                  <a:lnTo>
                    <a:pt x="274" y="368"/>
                  </a:lnTo>
                  <a:lnTo>
                    <a:pt x="279" y="368"/>
                  </a:lnTo>
                  <a:lnTo>
                    <a:pt x="285" y="369"/>
                  </a:lnTo>
                  <a:lnTo>
                    <a:pt x="292" y="370"/>
                  </a:lnTo>
                  <a:lnTo>
                    <a:pt x="298" y="370"/>
                  </a:lnTo>
                  <a:lnTo>
                    <a:pt x="304" y="370"/>
                  </a:lnTo>
                  <a:lnTo>
                    <a:pt x="309" y="371"/>
                  </a:lnTo>
                  <a:lnTo>
                    <a:pt x="315" y="371"/>
                  </a:lnTo>
                  <a:lnTo>
                    <a:pt x="320" y="373"/>
                  </a:lnTo>
                  <a:lnTo>
                    <a:pt x="330" y="376"/>
                  </a:lnTo>
                  <a:lnTo>
                    <a:pt x="337" y="382"/>
                  </a:lnTo>
                  <a:lnTo>
                    <a:pt x="344" y="389"/>
                  </a:lnTo>
                  <a:lnTo>
                    <a:pt x="349" y="398"/>
                  </a:lnTo>
                  <a:lnTo>
                    <a:pt x="353" y="407"/>
                  </a:lnTo>
                  <a:lnTo>
                    <a:pt x="355" y="417"/>
                  </a:lnTo>
                  <a:lnTo>
                    <a:pt x="356" y="427"/>
                  </a:lnTo>
                  <a:lnTo>
                    <a:pt x="355" y="436"/>
                  </a:lnTo>
                  <a:lnTo>
                    <a:pt x="352" y="443"/>
                  </a:lnTo>
                  <a:lnTo>
                    <a:pt x="348" y="448"/>
                  </a:lnTo>
                  <a:lnTo>
                    <a:pt x="343" y="453"/>
                  </a:lnTo>
                  <a:lnTo>
                    <a:pt x="339" y="458"/>
                  </a:lnTo>
                  <a:lnTo>
                    <a:pt x="334" y="462"/>
                  </a:lnTo>
                  <a:lnTo>
                    <a:pt x="330" y="468"/>
                  </a:lnTo>
                  <a:lnTo>
                    <a:pt x="324" y="473"/>
                  </a:lnTo>
                  <a:lnTo>
                    <a:pt x="320" y="479"/>
                  </a:lnTo>
                  <a:lnTo>
                    <a:pt x="311" y="479"/>
                  </a:lnTo>
                  <a:lnTo>
                    <a:pt x="304" y="477"/>
                  </a:lnTo>
                  <a:lnTo>
                    <a:pt x="295" y="474"/>
                  </a:lnTo>
                  <a:lnTo>
                    <a:pt x="286" y="470"/>
                  </a:lnTo>
                  <a:lnTo>
                    <a:pt x="278" y="465"/>
                  </a:lnTo>
                  <a:lnTo>
                    <a:pt x="268" y="461"/>
                  </a:lnTo>
                  <a:lnTo>
                    <a:pt x="259" y="455"/>
                  </a:lnTo>
                  <a:lnTo>
                    <a:pt x="250" y="450"/>
                  </a:lnTo>
                  <a:lnTo>
                    <a:pt x="241" y="445"/>
                  </a:lnTo>
                  <a:lnTo>
                    <a:pt x="231" y="441"/>
                  </a:lnTo>
                  <a:lnTo>
                    <a:pt x="222" y="437"/>
                  </a:lnTo>
                  <a:lnTo>
                    <a:pt x="211" y="435"/>
                  </a:lnTo>
                  <a:lnTo>
                    <a:pt x="202" y="432"/>
                  </a:lnTo>
                  <a:lnTo>
                    <a:pt x="193" y="432"/>
                  </a:lnTo>
                  <a:lnTo>
                    <a:pt x="182" y="433"/>
                  </a:lnTo>
                  <a:lnTo>
                    <a:pt x="172" y="436"/>
                  </a:lnTo>
                  <a:lnTo>
                    <a:pt x="98" y="508"/>
                  </a:lnTo>
                </a:path>
              </a:pathLst>
            </a:custGeom>
            <a:solidFill>
              <a:schemeClr val="bg1"/>
            </a:solidFill>
            <a:ln>
              <a:noFill/>
            </a:ln>
            <a:effectLst>
              <a:prstShdw prst="shdw17" dist="17961" dir="2700000">
                <a:schemeClr val="bg1">
                  <a:gamma/>
                  <a:shade val="60000"/>
                  <a:invGamma/>
                </a:schemeClr>
              </a:prstShdw>
            </a:effectLst>
            <a:extLst>
              <a:ext uri="{91240B29-F687-4F45-9708-019B960494DF}">
                <a14:hiddenLine xmlns:a14="http://schemas.microsoft.com/office/drawing/2010/main" w="9525" cap="rnd">
                  <a:solidFill>
                    <a:schemeClr val="tx1"/>
                  </a:solidFill>
                  <a:round/>
                  <a:headEnd/>
                  <a:tailEnd/>
                </a14:hiddenLine>
              </a:ext>
            </a:extLst>
          </p:spPr>
          <p:txBody>
            <a:bodyPr/>
            <a:lstStyle/>
            <a:p>
              <a:endParaRPr lang="en-US" dirty="0"/>
            </a:p>
          </p:txBody>
        </p:sp>
        <p:sp>
          <p:nvSpPr>
            <p:cNvPr id="1039" name="Freeform 15"/>
            <p:cNvSpPr>
              <a:spLocks/>
            </p:cNvSpPr>
            <p:nvPr/>
          </p:nvSpPr>
          <p:spPr bwMode="grayWhite">
            <a:xfrm>
              <a:off x="705" y="3827"/>
              <a:ext cx="513" cy="493"/>
            </a:xfrm>
            <a:custGeom>
              <a:avLst/>
              <a:gdLst>
                <a:gd name="T0" fmla="*/ 111 w 513"/>
                <a:gd name="T1" fmla="*/ 481 h 493"/>
                <a:gd name="T2" fmla="*/ 85 w 513"/>
                <a:gd name="T3" fmla="*/ 463 h 493"/>
                <a:gd name="T4" fmla="*/ 64 w 513"/>
                <a:gd name="T5" fmla="*/ 433 h 493"/>
                <a:gd name="T6" fmla="*/ 0 w 513"/>
                <a:gd name="T7" fmla="*/ 275 h 493"/>
                <a:gd name="T8" fmla="*/ 3 w 513"/>
                <a:gd name="T9" fmla="*/ 259 h 493"/>
                <a:gd name="T10" fmla="*/ 10 w 513"/>
                <a:gd name="T11" fmla="*/ 240 h 493"/>
                <a:gd name="T12" fmla="*/ 21 w 513"/>
                <a:gd name="T13" fmla="*/ 222 h 493"/>
                <a:gd name="T14" fmla="*/ 35 w 513"/>
                <a:gd name="T15" fmla="*/ 205 h 493"/>
                <a:gd name="T16" fmla="*/ 49 w 513"/>
                <a:gd name="T17" fmla="*/ 193 h 493"/>
                <a:gd name="T18" fmla="*/ 81 w 513"/>
                <a:gd name="T19" fmla="*/ 193 h 493"/>
                <a:gd name="T20" fmla="*/ 112 w 513"/>
                <a:gd name="T21" fmla="*/ 205 h 493"/>
                <a:gd name="T22" fmla="*/ 142 w 513"/>
                <a:gd name="T23" fmla="*/ 220 h 493"/>
                <a:gd name="T24" fmla="*/ 169 w 513"/>
                <a:gd name="T25" fmla="*/ 226 h 493"/>
                <a:gd name="T26" fmla="*/ 194 w 513"/>
                <a:gd name="T27" fmla="*/ 211 h 493"/>
                <a:gd name="T28" fmla="*/ 212 w 513"/>
                <a:gd name="T29" fmla="*/ 183 h 493"/>
                <a:gd name="T30" fmla="*/ 222 w 513"/>
                <a:gd name="T31" fmla="*/ 156 h 493"/>
                <a:gd name="T32" fmla="*/ 213 w 513"/>
                <a:gd name="T33" fmla="*/ 128 h 493"/>
                <a:gd name="T34" fmla="*/ 198 w 513"/>
                <a:gd name="T35" fmla="*/ 115 h 493"/>
                <a:gd name="T36" fmla="*/ 178 w 513"/>
                <a:gd name="T37" fmla="*/ 105 h 493"/>
                <a:gd name="T38" fmla="*/ 158 w 513"/>
                <a:gd name="T39" fmla="*/ 95 h 493"/>
                <a:gd name="T40" fmla="*/ 142 w 513"/>
                <a:gd name="T41" fmla="*/ 81 h 493"/>
                <a:gd name="T42" fmla="*/ 137 w 513"/>
                <a:gd name="T43" fmla="*/ 60 h 493"/>
                <a:gd name="T44" fmla="*/ 146 w 513"/>
                <a:gd name="T45" fmla="*/ 38 h 493"/>
                <a:gd name="T46" fmla="*/ 160 w 513"/>
                <a:gd name="T47" fmla="*/ 20 h 493"/>
                <a:gd name="T48" fmla="*/ 176 w 513"/>
                <a:gd name="T49" fmla="*/ 0 h 493"/>
                <a:gd name="T50" fmla="*/ 198 w 513"/>
                <a:gd name="T51" fmla="*/ 15 h 493"/>
                <a:gd name="T52" fmla="*/ 224 w 513"/>
                <a:gd name="T53" fmla="*/ 26 h 493"/>
                <a:gd name="T54" fmla="*/ 251 w 513"/>
                <a:gd name="T55" fmla="*/ 34 h 493"/>
                <a:gd name="T56" fmla="*/ 279 w 513"/>
                <a:gd name="T57" fmla="*/ 38 h 493"/>
                <a:gd name="T58" fmla="*/ 307 w 513"/>
                <a:gd name="T59" fmla="*/ 37 h 493"/>
                <a:gd name="T60" fmla="*/ 285 w 513"/>
                <a:gd name="T61" fmla="*/ 123 h 493"/>
                <a:gd name="T62" fmla="*/ 295 w 513"/>
                <a:gd name="T63" fmla="*/ 131 h 493"/>
                <a:gd name="T64" fmla="*/ 308 w 513"/>
                <a:gd name="T65" fmla="*/ 140 h 493"/>
                <a:gd name="T66" fmla="*/ 337 w 513"/>
                <a:gd name="T67" fmla="*/ 134 h 493"/>
                <a:gd name="T68" fmla="*/ 357 w 513"/>
                <a:gd name="T69" fmla="*/ 101 h 493"/>
                <a:gd name="T70" fmla="*/ 382 w 513"/>
                <a:gd name="T71" fmla="*/ 69 h 493"/>
                <a:gd name="T72" fmla="*/ 395 w 513"/>
                <a:gd name="T73" fmla="*/ 94 h 493"/>
                <a:gd name="T74" fmla="*/ 416 w 513"/>
                <a:gd name="T75" fmla="*/ 117 h 493"/>
                <a:gd name="T76" fmla="*/ 441 w 513"/>
                <a:gd name="T77" fmla="*/ 137 h 493"/>
                <a:gd name="T78" fmla="*/ 469 w 513"/>
                <a:gd name="T79" fmla="*/ 154 h 493"/>
                <a:gd name="T80" fmla="*/ 501 w 513"/>
                <a:gd name="T81" fmla="*/ 170 h 493"/>
                <a:gd name="T82" fmla="*/ 431 w 513"/>
                <a:gd name="T83" fmla="*/ 287 h 493"/>
                <a:gd name="T84" fmla="*/ 316 w 513"/>
                <a:gd name="T85" fmla="*/ 222 h 493"/>
                <a:gd name="T86" fmla="*/ 299 w 513"/>
                <a:gd name="T87" fmla="*/ 240 h 493"/>
                <a:gd name="T88" fmla="*/ 283 w 513"/>
                <a:gd name="T89" fmla="*/ 261 h 493"/>
                <a:gd name="T90" fmla="*/ 271 w 513"/>
                <a:gd name="T91" fmla="*/ 284 h 493"/>
                <a:gd name="T92" fmla="*/ 262 w 513"/>
                <a:gd name="T93" fmla="*/ 308 h 493"/>
                <a:gd name="T94" fmla="*/ 265 w 513"/>
                <a:gd name="T95" fmla="*/ 334 h 493"/>
                <a:gd name="T96" fmla="*/ 290 w 513"/>
                <a:gd name="T97" fmla="*/ 351 h 493"/>
                <a:gd name="T98" fmla="*/ 325 w 513"/>
                <a:gd name="T99" fmla="*/ 356 h 493"/>
                <a:gd name="T100" fmla="*/ 360 w 513"/>
                <a:gd name="T101" fmla="*/ 359 h 493"/>
                <a:gd name="T102" fmla="*/ 388 w 513"/>
                <a:gd name="T103" fmla="*/ 370 h 493"/>
                <a:gd name="T104" fmla="*/ 400 w 513"/>
                <a:gd name="T105" fmla="*/ 401 h 493"/>
                <a:gd name="T106" fmla="*/ 202 w 513"/>
                <a:gd name="T107" fmla="*/ 404 h 493"/>
                <a:gd name="T108" fmla="*/ 162 w 513"/>
                <a:gd name="T109" fmla="*/ 479 h 493"/>
                <a:gd name="T110" fmla="*/ 150 w 513"/>
                <a:gd name="T111" fmla="*/ 484 h 493"/>
                <a:gd name="T112" fmla="*/ 138 w 513"/>
                <a:gd name="T113" fmla="*/ 492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13" h="493">
                  <a:moveTo>
                    <a:pt x="130" y="492"/>
                  </a:moveTo>
                  <a:lnTo>
                    <a:pt x="120" y="486"/>
                  </a:lnTo>
                  <a:lnTo>
                    <a:pt x="111" y="481"/>
                  </a:lnTo>
                  <a:lnTo>
                    <a:pt x="101" y="475"/>
                  </a:lnTo>
                  <a:lnTo>
                    <a:pt x="93" y="469"/>
                  </a:lnTo>
                  <a:lnTo>
                    <a:pt x="85" y="463"/>
                  </a:lnTo>
                  <a:lnTo>
                    <a:pt x="78" y="454"/>
                  </a:lnTo>
                  <a:lnTo>
                    <a:pt x="71" y="444"/>
                  </a:lnTo>
                  <a:lnTo>
                    <a:pt x="64" y="433"/>
                  </a:lnTo>
                  <a:lnTo>
                    <a:pt x="111" y="353"/>
                  </a:lnTo>
                  <a:lnTo>
                    <a:pt x="0" y="280"/>
                  </a:lnTo>
                  <a:lnTo>
                    <a:pt x="0" y="275"/>
                  </a:lnTo>
                  <a:lnTo>
                    <a:pt x="0" y="270"/>
                  </a:lnTo>
                  <a:lnTo>
                    <a:pt x="1" y="264"/>
                  </a:lnTo>
                  <a:lnTo>
                    <a:pt x="3" y="259"/>
                  </a:lnTo>
                  <a:lnTo>
                    <a:pt x="5" y="252"/>
                  </a:lnTo>
                  <a:lnTo>
                    <a:pt x="7" y="246"/>
                  </a:lnTo>
                  <a:lnTo>
                    <a:pt x="10" y="240"/>
                  </a:lnTo>
                  <a:lnTo>
                    <a:pt x="13" y="234"/>
                  </a:lnTo>
                  <a:lnTo>
                    <a:pt x="17" y="227"/>
                  </a:lnTo>
                  <a:lnTo>
                    <a:pt x="21" y="222"/>
                  </a:lnTo>
                  <a:lnTo>
                    <a:pt x="26" y="216"/>
                  </a:lnTo>
                  <a:lnTo>
                    <a:pt x="30" y="211"/>
                  </a:lnTo>
                  <a:lnTo>
                    <a:pt x="35" y="205"/>
                  </a:lnTo>
                  <a:lnTo>
                    <a:pt x="40" y="201"/>
                  </a:lnTo>
                  <a:lnTo>
                    <a:pt x="44" y="196"/>
                  </a:lnTo>
                  <a:lnTo>
                    <a:pt x="49" y="193"/>
                  </a:lnTo>
                  <a:lnTo>
                    <a:pt x="60" y="191"/>
                  </a:lnTo>
                  <a:lnTo>
                    <a:pt x="70" y="191"/>
                  </a:lnTo>
                  <a:lnTo>
                    <a:pt x="81" y="193"/>
                  </a:lnTo>
                  <a:lnTo>
                    <a:pt x="92" y="196"/>
                  </a:lnTo>
                  <a:lnTo>
                    <a:pt x="102" y="201"/>
                  </a:lnTo>
                  <a:lnTo>
                    <a:pt x="112" y="205"/>
                  </a:lnTo>
                  <a:lnTo>
                    <a:pt x="122" y="211"/>
                  </a:lnTo>
                  <a:lnTo>
                    <a:pt x="132" y="216"/>
                  </a:lnTo>
                  <a:lnTo>
                    <a:pt x="142" y="220"/>
                  </a:lnTo>
                  <a:lnTo>
                    <a:pt x="150" y="223"/>
                  </a:lnTo>
                  <a:lnTo>
                    <a:pt x="160" y="226"/>
                  </a:lnTo>
                  <a:lnTo>
                    <a:pt x="169" y="226"/>
                  </a:lnTo>
                  <a:lnTo>
                    <a:pt x="178" y="223"/>
                  </a:lnTo>
                  <a:lnTo>
                    <a:pt x="186" y="219"/>
                  </a:lnTo>
                  <a:lnTo>
                    <a:pt x="194" y="211"/>
                  </a:lnTo>
                  <a:lnTo>
                    <a:pt x="202" y="200"/>
                  </a:lnTo>
                  <a:lnTo>
                    <a:pt x="207" y="192"/>
                  </a:lnTo>
                  <a:lnTo>
                    <a:pt x="212" y="183"/>
                  </a:lnTo>
                  <a:lnTo>
                    <a:pt x="216" y="174"/>
                  </a:lnTo>
                  <a:lnTo>
                    <a:pt x="219" y="165"/>
                  </a:lnTo>
                  <a:lnTo>
                    <a:pt x="222" y="156"/>
                  </a:lnTo>
                  <a:lnTo>
                    <a:pt x="222" y="146"/>
                  </a:lnTo>
                  <a:lnTo>
                    <a:pt x="219" y="138"/>
                  </a:lnTo>
                  <a:lnTo>
                    <a:pt x="213" y="128"/>
                  </a:lnTo>
                  <a:lnTo>
                    <a:pt x="210" y="123"/>
                  </a:lnTo>
                  <a:lnTo>
                    <a:pt x="204" y="119"/>
                  </a:lnTo>
                  <a:lnTo>
                    <a:pt x="198" y="115"/>
                  </a:lnTo>
                  <a:lnTo>
                    <a:pt x="192" y="112"/>
                  </a:lnTo>
                  <a:lnTo>
                    <a:pt x="186" y="109"/>
                  </a:lnTo>
                  <a:lnTo>
                    <a:pt x="178" y="105"/>
                  </a:lnTo>
                  <a:lnTo>
                    <a:pt x="171" y="102"/>
                  </a:lnTo>
                  <a:lnTo>
                    <a:pt x="165" y="98"/>
                  </a:lnTo>
                  <a:lnTo>
                    <a:pt x="158" y="95"/>
                  </a:lnTo>
                  <a:lnTo>
                    <a:pt x="152" y="91"/>
                  </a:lnTo>
                  <a:lnTo>
                    <a:pt x="146" y="86"/>
                  </a:lnTo>
                  <a:lnTo>
                    <a:pt x="142" y="81"/>
                  </a:lnTo>
                  <a:lnTo>
                    <a:pt x="139" y="74"/>
                  </a:lnTo>
                  <a:lnTo>
                    <a:pt x="137" y="68"/>
                  </a:lnTo>
                  <a:lnTo>
                    <a:pt x="137" y="60"/>
                  </a:lnTo>
                  <a:lnTo>
                    <a:pt x="138" y="51"/>
                  </a:lnTo>
                  <a:lnTo>
                    <a:pt x="142" y="44"/>
                  </a:lnTo>
                  <a:lnTo>
                    <a:pt x="146" y="38"/>
                  </a:lnTo>
                  <a:lnTo>
                    <a:pt x="150" y="32"/>
                  </a:lnTo>
                  <a:lnTo>
                    <a:pt x="155" y="26"/>
                  </a:lnTo>
                  <a:lnTo>
                    <a:pt x="160" y="20"/>
                  </a:lnTo>
                  <a:lnTo>
                    <a:pt x="165" y="14"/>
                  </a:lnTo>
                  <a:lnTo>
                    <a:pt x="170" y="8"/>
                  </a:lnTo>
                  <a:lnTo>
                    <a:pt x="176" y="0"/>
                  </a:lnTo>
                  <a:lnTo>
                    <a:pt x="183" y="5"/>
                  </a:lnTo>
                  <a:lnTo>
                    <a:pt x="191" y="10"/>
                  </a:lnTo>
                  <a:lnTo>
                    <a:pt x="198" y="15"/>
                  </a:lnTo>
                  <a:lnTo>
                    <a:pt x="207" y="19"/>
                  </a:lnTo>
                  <a:lnTo>
                    <a:pt x="215" y="23"/>
                  </a:lnTo>
                  <a:lnTo>
                    <a:pt x="224" y="26"/>
                  </a:lnTo>
                  <a:lnTo>
                    <a:pt x="233" y="29"/>
                  </a:lnTo>
                  <a:lnTo>
                    <a:pt x="242" y="32"/>
                  </a:lnTo>
                  <a:lnTo>
                    <a:pt x="251" y="34"/>
                  </a:lnTo>
                  <a:lnTo>
                    <a:pt x="261" y="36"/>
                  </a:lnTo>
                  <a:lnTo>
                    <a:pt x="270" y="37"/>
                  </a:lnTo>
                  <a:lnTo>
                    <a:pt x="279" y="38"/>
                  </a:lnTo>
                  <a:lnTo>
                    <a:pt x="288" y="38"/>
                  </a:lnTo>
                  <a:lnTo>
                    <a:pt x="298" y="38"/>
                  </a:lnTo>
                  <a:lnTo>
                    <a:pt x="307" y="37"/>
                  </a:lnTo>
                  <a:lnTo>
                    <a:pt x="316" y="36"/>
                  </a:lnTo>
                  <a:lnTo>
                    <a:pt x="282" y="120"/>
                  </a:lnTo>
                  <a:lnTo>
                    <a:pt x="285" y="123"/>
                  </a:lnTo>
                  <a:lnTo>
                    <a:pt x="288" y="126"/>
                  </a:lnTo>
                  <a:lnTo>
                    <a:pt x="291" y="129"/>
                  </a:lnTo>
                  <a:lnTo>
                    <a:pt x="295" y="131"/>
                  </a:lnTo>
                  <a:lnTo>
                    <a:pt x="298" y="134"/>
                  </a:lnTo>
                  <a:lnTo>
                    <a:pt x="303" y="137"/>
                  </a:lnTo>
                  <a:lnTo>
                    <a:pt x="308" y="140"/>
                  </a:lnTo>
                  <a:lnTo>
                    <a:pt x="313" y="142"/>
                  </a:lnTo>
                  <a:lnTo>
                    <a:pt x="327" y="140"/>
                  </a:lnTo>
                  <a:lnTo>
                    <a:pt x="337" y="134"/>
                  </a:lnTo>
                  <a:lnTo>
                    <a:pt x="345" y="125"/>
                  </a:lnTo>
                  <a:lnTo>
                    <a:pt x="352" y="113"/>
                  </a:lnTo>
                  <a:lnTo>
                    <a:pt x="357" y="101"/>
                  </a:lnTo>
                  <a:lnTo>
                    <a:pt x="363" y="89"/>
                  </a:lnTo>
                  <a:lnTo>
                    <a:pt x="372" y="78"/>
                  </a:lnTo>
                  <a:lnTo>
                    <a:pt x="382" y="69"/>
                  </a:lnTo>
                  <a:lnTo>
                    <a:pt x="385" y="77"/>
                  </a:lnTo>
                  <a:lnTo>
                    <a:pt x="390" y="86"/>
                  </a:lnTo>
                  <a:lnTo>
                    <a:pt x="395" y="94"/>
                  </a:lnTo>
                  <a:lnTo>
                    <a:pt x="402" y="101"/>
                  </a:lnTo>
                  <a:lnTo>
                    <a:pt x="409" y="109"/>
                  </a:lnTo>
                  <a:lnTo>
                    <a:pt x="416" y="117"/>
                  </a:lnTo>
                  <a:lnTo>
                    <a:pt x="424" y="123"/>
                  </a:lnTo>
                  <a:lnTo>
                    <a:pt x="432" y="130"/>
                  </a:lnTo>
                  <a:lnTo>
                    <a:pt x="441" y="137"/>
                  </a:lnTo>
                  <a:lnTo>
                    <a:pt x="450" y="143"/>
                  </a:lnTo>
                  <a:lnTo>
                    <a:pt x="459" y="149"/>
                  </a:lnTo>
                  <a:lnTo>
                    <a:pt x="469" y="154"/>
                  </a:lnTo>
                  <a:lnTo>
                    <a:pt x="480" y="159"/>
                  </a:lnTo>
                  <a:lnTo>
                    <a:pt x="490" y="165"/>
                  </a:lnTo>
                  <a:lnTo>
                    <a:pt x="501" y="170"/>
                  </a:lnTo>
                  <a:lnTo>
                    <a:pt x="512" y="174"/>
                  </a:lnTo>
                  <a:lnTo>
                    <a:pt x="447" y="287"/>
                  </a:lnTo>
                  <a:lnTo>
                    <a:pt x="431" y="287"/>
                  </a:lnTo>
                  <a:lnTo>
                    <a:pt x="328" y="211"/>
                  </a:lnTo>
                  <a:lnTo>
                    <a:pt x="322" y="216"/>
                  </a:lnTo>
                  <a:lnTo>
                    <a:pt x="316" y="222"/>
                  </a:lnTo>
                  <a:lnTo>
                    <a:pt x="311" y="227"/>
                  </a:lnTo>
                  <a:lnTo>
                    <a:pt x="305" y="234"/>
                  </a:lnTo>
                  <a:lnTo>
                    <a:pt x="299" y="240"/>
                  </a:lnTo>
                  <a:lnTo>
                    <a:pt x="293" y="247"/>
                  </a:lnTo>
                  <a:lnTo>
                    <a:pt x="288" y="253"/>
                  </a:lnTo>
                  <a:lnTo>
                    <a:pt x="283" y="261"/>
                  </a:lnTo>
                  <a:lnTo>
                    <a:pt x="279" y="268"/>
                  </a:lnTo>
                  <a:lnTo>
                    <a:pt x="275" y="276"/>
                  </a:lnTo>
                  <a:lnTo>
                    <a:pt x="271" y="284"/>
                  </a:lnTo>
                  <a:lnTo>
                    <a:pt x="267" y="292"/>
                  </a:lnTo>
                  <a:lnTo>
                    <a:pt x="265" y="300"/>
                  </a:lnTo>
                  <a:lnTo>
                    <a:pt x="262" y="308"/>
                  </a:lnTo>
                  <a:lnTo>
                    <a:pt x="261" y="316"/>
                  </a:lnTo>
                  <a:lnTo>
                    <a:pt x="259" y="324"/>
                  </a:lnTo>
                  <a:lnTo>
                    <a:pt x="265" y="334"/>
                  </a:lnTo>
                  <a:lnTo>
                    <a:pt x="272" y="342"/>
                  </a:lnTo>
                  <a:lnTo>
                    <a:pt x="281" y="347"/>
                  </a:lnTo>
                  <a:lnTo>
                    <a:pt x="290" y="351"/>
                  </a:lnTo>
                  <a:lnTo>
                    <a:pt x="302" y="353"/>
                  </a:lnTo>
                  <a:lnTo>
                    <a:pt x="313" y="355"/>
                  </a:lnTo>
                  <a:lnTo>
                    <a:pt x="325" y="356"/>
                  </a:lnTo>
                  <a:lnTo>
                    <a:pt x="337" y="357"/>
                  </a:lnTo>
                  <a:lnTo>
                    <a:pt x="348" y="357"/>
                  </a:lnTo>
                  <a:lnTo>
                    <a:pt x="360" y="359"/>
                  </a:lnTo>
                  <a:lnTo>
                    <a:pt x="370" y="361"/>
                  </a:lnTo>
                  <a:lnTo>
                    <a:pt x="380" y="365"/>
                  </a:lnTo>
                  <a:lnTo>
                    <a:pt x="388" y="370"/>
                  </a:lnTo>
                  <a:lnTo>
                    <a:pt x="394" y="378"/>
                  </a:lnTo>
                  <a:lnTo>
                    <a:pt x="399" y="387"/>
                  </a:lnTo>
                  <a:lnTo>
                    <a:pt x="400" y="401"/>
                  </a:lnTo>
                  <a:lnTo>
                    <a:pt x="347" y="480"/>
                  </a:lnTo>
                  <a:lnTo>
                    <a:pt x="225" y="398"/>
                  </a:lnTo>
                  <a:lnTo>
                    <a:pt x="202" y="404"/>
                  </a:lnTo>
                  <a:lnTo>
                    <a:pt x="168" y="477"/>
                  </a:lnTo>
                  <a:lnTo>
                    <a:pt x="165" y="478"/>
                  </a:lnTo>
                  <a:lnTo>
                    <a:pt x="162" y="479"/>
                  </a:lnTo>
                  <a:lnTo>
                    <a:pt x="158" y="481"/>
                  </a:lnTo>
                  <a:lnTo>
                    <a:pt x="154" y="483"/>
                  </a:lnTo>
                  <a:lnTo>
                    <a:pt x="150" y="484"/>
                  </a:lnTo>
                  <a:lnTo>
                    <a:pt x="146" y="487"/>
                  </a:lnTo>
                  <a:lnTo>
                    <a:pt x="142" y="489"/>
                  </a:lnTo>
                  <a:lnTo>
                    <a:pt x="138" y="492"/>
                  </a:lnTo>
                  <a:lnTo>
                    <a:pt x="130" y="492"/>
                  </a:lnTo>
                </a:path>
              </a:pathLst>
            </a:custGeom>
            <a:solidFill>
              <a:schemeClr val="bg1"/>
            </a:solidFill>
            <a:ln>
              <a:noFill/>
            </a:ln>
            <a:effectLst>
              <a:prstShdw prst="shdw17" dist="17961" dir="2700000">
                <a:schemeClr val="bg1">
                  <a:gamma/>
                  <a:shade val="60000"/>
                  <a:invGamma/>
                </a:schemeClr>
              </a:prstShdw>
            </a:effectLst>
            <a:extLst>
              <a:ext uri="{91240B29-F687-4F45-9708-019B960494DF}">
                <a14:hiddenLine xmlns:a14="http://schemas.microsoft.com/office/drawing/2010/main" w="9525" cap="rnd">
                  <a:solidFill>
                    <a:schemeClr val="tx1"/>
                  </a:solidFill>
                  <a:round/>
                  <a:headEnd/>
                  <a:tailEnd/>
                </a14:hiddenLine>
              </a:ext>
            </a:extLst>
          </p:spPr>
          <p:txBody>
            <a:bodyPr/>
            <a:lstStyle/>
            <a:p>
              <a:endParaRPr lang="en-US" dirty="0"/>
            </a:p>
          </p:txBody>
        </p:sp>
        <p:sp>
          <p:nvSpPr>
            <p:cNvPr id="1040" name="Freeform 16"/>
            <p:cNvSpPr>
              <a:spLocks/>
            </p:cNvSpPr>
            <p:nvPr/>
          </p:nvSpPr>
          <p:spPr bwMode="grayWhite">
            <a:xfrm>
              <a:off x="-3" y="3739"/>
              <a:ext cx="337" cy="355"/>
            </a:xfrm>
            <a:custGeom>
              <a:avLst/>
              <a:gdLst>
                <a:gd name="T0" fmla="*/ 315 w 337"/>
                <a:gd name="T1" fmla="*/ 160 h 355"/>
                <a:gd name="T2" fmla="*/ 280 w 337"/>
                <a:gd name="T3" fmla="*/ 168 h 355"/>
                <a:gd name="T4" fmla="*/ 247 w 337"/>
                <a:gd name="T5" fmla="*/ 179 h 355"/>
                <a:gd name="T6" fmla="*/ 232 w 337"/>
                <a:gd name="T7" fmla="*/ 209 h 355"/>
                <a:gd name="T8" fmla="*/ 240 w 337"/>
                <a:gd name="T9" fmla="*/ 243 h 355"/>
                <a:gd name="T10" fmla="*/ 243 w 337"/>
                <a:gd name="T11" fmla="*/ 275 h 355"/>
                <a:gd name="T12" fmla="*/ 227 w 337"/>
                <a:gd name="T13" fmla="*/ 291 h 355"/>
                <a:gd name="T14" fmla="*/ 202 w 337"/>
                <a:gd name="T15" fmla="*/ 300 h 355"/>
                <a:gd name="T16" fmla="*/ 175 w 337"/>
                <a:gd name="T17" fmla="*/ 303 h 355"/>
                <a:gd name="T18" fmla="*/ 149 w 337"/>
                <a:gd name="T19" fmla="*/ 303 h 355"/>
                <a:gd name="T20" fmla="*/ 142 w 337"/>
                <a:gd name="T21" fmla="*/ 276 h 355"/>
                <a:gd name="T22" fmla="*/ 149 w 337"/>
                <a:gd name="T23" fmla="*/ 243 h 355"/>
                <a:gd name="T24" fmla="*/ 139 w 337"/>
                <a:gd name="T25" fmla="*/ 220 h 355"/>
                <a:gd name="T26" fmla="*/ 121 w 337"/>
                <a:gd name="T27" fmla="*/ 210 h 355"/>
                <a:gd name="T28" fmla="*/ 99 w 337"/>
                <a:gd name="T29" fmla="*/ 206 h 355"/>
                <a:gd name="T30" fmla="*/ 75 w 337"/>
                <a:gd name="T31" fmla="*/ 207 h 355"/>
                <a:gd name="T32" fmla="*/ 51 w 337"/>
                <a:gd name="T33" fmla="*/ 216 h 355"/>
                <a:gd name="T34" fmla="*/ 34 w 337"/>
                <a:gd name="T35" fmla="*/ 234 h 355"/>
                <a:gd name="T36" fmla="*/ 32 w 337"/>
                <a:gd name="T37" fmla="*/ 260 h 355"/>
                <a:gd name="T38" fmla="*/ 43 w 337"/>
                <a:gd name="T39" fmla="*/ 284 h 355"/>
                <a:gd name="T40" fmla="*/ 50 w 337"/>
                <a:gd name="T41" fmla="*/ 309 h 355"/>
                <a:gd name="T42" fmla="*/ 41 w 337"/>
                <a:gd name="T43" fmla="*/ 333 h 355"/>
                <a:gd name="T44" fmla="*/ 25 w 337"/>
                <a:gd name="T45" fmla="*/ 345 h 355"/>
                <a:gd name="T46" fmla="*/ 7 w 337"/>
                <a:gd name="T47" fmla="*/ 353 h 355"/>
                <a:gd name="T48" fmla="*/ 14 w 337"/>
                <a:gd name="T49" fmla="*/ 34 h 355"/>
                <a:gd name="T50" fmla="*/ 16 w 337"/>
                <a:gd name="T51" fmla="*/ 51 h 355"/>
                <a:gd name="T52" fmla="*/ 13 w 337"/>
                <a:gd name="T53" fmla="*/ 68 h 355"/>
                <a:gd name="T54" fmla="*/ 9 w 337"/>
                <a:gd name="T55" fmla="*/ 87 h 355"/>
                <a:gd name="T56" fmla="*/ 12 w 337"/>
                <a:gd name="T57" fmla="*/ 107 h 355"/>
                <a:gd name="T58" fmla="*/ 33 w 337"/>
                <a:gd name="T59" fmla="*/ 126 h 355"/>
                <a:gd name="T60" fmla="*/ 61 w 337"/>
                <a:gd name="T61" fmla="*/ 127 h 355"/>
                <a:gd name="T62" fmla="*/ 81 w 337"/>
                <a:gd name="T63" fmla="*/ 124 h 355"/>
                <a:gd name="T64" fmla="*/ 103 w 337"/>
                <a:gd name="T65" fmla="*/ 121 h 355"/>
                <a:gd name="T66" fmla="*/ 122 w 337"/>
                <a:gd name="T67" fmla="*/ 110 h 355"/>
                <a:gd name="T68" fmla="*/ 135 w 337"/>
                <a:gd name="T69" fmla="*/ 91 h 355"/>
                <a:gd name="T70" fmla="*/ 134 w 337"/>
                <a:gd name="T71" fmla="*/ 71 h 355"/>
                <a:gd name="T72" fmla="*/ 126 w 337"/>
                <a:gd name="T73" fmla="*/ 52 h 355"/>
                <a:gd name="T74" fmla="*/ 118 w 337"/>
                <a:gd name="T75" fmla="*/ 33 h 355"/>
                <a:gd name="T76" fmla="*/ 122 w 337"/>
                <a:gd name="T77" fmla="*/ 13 h 355"/>
                <a:gd name="T78" fmla="*/ 140 w 337"/>
                <a:gd name="T79" fmla="*/ 6 h 355"/>
                <a:gd name="T80" fmla="*/ 163 w 337"/>
                <a:gd name="T81" fmla="*/ 1 h 355"/>
                <a:gd name="T82" fmla="*/ 186 w 337"/>
                <a:gd name="T83" fmla="*/ 1 h 355"/>
                <a:gd name="T84" fmla="*/ 202 w 337"/>
                <a:gd name="T85" fmla="*/ 8 h 355"/>
                <a:gd name="T86" fmla="*/ 207 w 337"/>
                <a:gd name="T87" fmla="*/ 41 h 355"/>
                <a:gd name="T88" fmla="*/ 219 w 337"/>
                <a:gd name="T89" fmla="*/ 68 h 355"/>
                <a:gd name="T90" fmla="*/ 241 w 337"/>
                <a:gd name="T91" fmla="*/ 82 h 355"/>
                <a:gd name="T92" fmla="*/ 267 w 337"/>
                <a:gd name="T93" fmla="*/ 78 h 355"/>
                <a:gd name="T94" fmla="*/ 292 w 337"/>
                <a:gd name="T95" fmla="*/ 64 h 355"/>
                <a:gd name="T96" fmla="*/ 316 w 337"/>
                <a:gd name="T97" fmla="*/ 67 h 355"/>
                <a:gd name="T98" fmla="*/ 323 w 337"/>
                <a:gd name="T99" fmla="*/ 85 h 355"/>
                <a:gd name="T100" fmla="*/ 329 w 337"/>
                <a:gd name="T101" fmla="*/ 105 h 355"/>
                <a:gd name="T102" fmla="*/ 334 w 337"/>
                <a:gd name="T103" fmla="*/ 126 h 355"/>
                <a:gd name="T104" fmla="*/ 335 w 337"/>
                <a:gd name="T105" fmla="*/ 147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37" h="355">
                  <a:moveTo>
                    <a:pt x="335" y="147"/>
                  </a:moveTo>
                  <a:lnTo>
                    <a:pt x="329" y="153"/>
                  </a:lnTo>
                  <a:lnTo>
                    <a:pt x="323" y="158"/>
                  </a:lnTo>
                  <a:lnTo>
                    <a:pt x="315" y="160"/>
                  </a:lnTo>
                  <a:lnTo>
                    <a:pt x="306" y="163"/>
                  </a:lnTo>
                  <a:lnTo>
                    <a:pt x="297" y="165"/>
                  </a:lnTo>
                  <a:lnTo>
                    <a:pt x="288" y="167"/>
                  </a:lnTo>
                  <a:lnTo>
                    <a:pt x="280" y="168"/>
                  </a:lnTo>
                  <a:lnTo>
                    <a:pt x="270" y="170"/>
                  </a:lnTo>
                  <a:lnTo>
                    <a:pt x="261" y="172"/>
                  </a:lnTo>
                  <a:lnTo>
                    <a:pt x="254" y="175"/>
                  </a:lnTo>
                  <a:lnTo>
                    <a:pt x="247" y="179"/>
                  </a:lnTo>
                  <a:lnTo>
                    <a:pt x="242" y="183"/>
                  </a:lnTo>
                  <a:lnTo>
                    <a:pt x="237" y="191"/>
                  </a:lnTo>
                  <a:lnTo>
                    <a:pt x="233" y="199"/>
                  </a:lnTo>
                  <a:lnTo>
                    <a:pt x="232" y="209"/>
                  </a:lnTo>
                  <a:lnTo>
                    <a:pt x="233" y="222"/>
                  </a:lnTo>
                  <a:lnTo>
                    <a:pt x="236" y="229"/>
                  </a:lnTo>
                  <a:lnTo>
                    <a:pt x="239" y="237"/>
                  </a:lnTo>
                  <a:lnTo>
                    <a:pt x="240" y="243"/>
                  </a:lnTo>
                  <a:lnTo>
                    <a:pt x="242" y="252"/>
                  </a:lnTo>
                  <a:lnTo>
                    <a:pt x="242" y="259"/>
                  </a:lnTo>
                  <a:lnTo>
                    <a:pt x="243" y="266"/>
                  </a:lnTo>
                  <a:lnTo>
                    <a:pt x="243" y="275"/>
                  </a:lnTo>
                  <a:lnTo>
                    <a:pt x="243" y="283"/>
                  </a:lnTo>
                  <a:lnTo>
                    <a:pt x="237" y="286"/>
                  </a:lnTo>
                  <a:lnTo>
                    <a:pt x="232" y="289"/>
                  </a:lnTo>
                  <a:lnTo>
                    <a:pt x="227" y="291"/>
                  </a:lnTo>
                  <a:lnTo>
                    <a:pt x="221" y="293"/>
                  </a:lnTo>
                  <a:lnTo>
                    <a:pt x="216" y="294"/>
                  </a:lnTo>
                  <a:lnTo>
                    <a:pt x="209" y="297"/>
                  </a:lnTo>
                  <a:lnTo>
                    <a:pt x="202" y="300"/>
                  </a:lnTo>
                  <a:lnTo>
                    <a:pt x="195" y="300"/>
                  </a:lnTo>
                  <a:lnTo>
                    <a:pt x="189" y="302"/>
                  </a:lnTo>
                  <a:lnTo>
                    <a:pt x="182" y="303"/>
                  </a:lnTo>
                  <a:lnTo>
                    <a:pt x="175" y="303"/>
                  </a:lnTo>
                  <a:lnTo>
                    <a:pt x="169" y="303"/>
                  </a:lnTo>
                  <a:lnTo>
                    <a:pt x="162" y="303"/>
                  </a:lnTo>
                  <a:lnTo>
                    <a:pt x="155" y="303"/>
                  </a:lnTo>
                  <a:lnTo>
                    <a:pt x="149" y="303"/>
                  </a:lnTo>
                  <a:lnTo>
                    <a:pt x="143" y="299"/>
                  </a:lnTo>
                  <a:lnTo>
                    <a:pt x="140" y="293"/>
                  </a:lnTo>
                  <a:lnTo>
                    <a:pt x="140" y="285"/>
                  </a:lnTo>
                  <a:lnTo>
                    <a:pt x="142" y="276"/>
                  </a:lnTo>
                  <a:lnTo>
                    <a:pt x="144" y="268"/>
                  </a:lnTo>
                  <a:lnTo>
                    <a:pt x="147" y="260"/>
                  </a:lnTo>
                  <a:lnTo>
                    <a:pt x="149" y="252"/>
                  </a:lnTo>
                  <a:lnTo>
                    <a:pt x="149" y="243"/>
                  </a:lnTo>
                  <a:lnTo>
                    <a:pt x="149" y="235"/>
                  </a:lnTo>
                  <a:lnTo>
                    <a:pt x="146" y="229"/>
                  </a:lnTo>
                  <a:lnTo>
                    <a:pt x="143" y="224"/>
                  </a:lnTo>
                  <a:lnTo>
                    <a:pt x="139" y="220"/>
                  </a:lnTo>
                  <a:lnTo>
                    <a:pt x="136" y="217"/>
                  </a:lnTo>
                  <a:lnTo>
                    <a:pt x="130" y="214"/>
                  </a:lnTo>
                  <a:lnTo>
                    <a:pt x="126" y="211"/>
                  </a:lnTo>
                  <a:lnTo>
                    <a:pt x="121" y="210"/>
                  </a:lnTo>
                  <a:lnTo>
                    <a:pt x="116" y="209"/>
                  </a:lnTo>
                  <a:lnTo>
                    <a:pt x="110" y="208"/>
                  </a:lnTo>
                  <a:lnTo>
                    <a:pt x="105" y="208"/>
                  </a:lnTo>
                  <a:lnTo>
                    <a:pt x="99" y="206"/>
                  </a:lnTo>
                  <a:lnTo>
                    <a:pt x="93" y="206"/>
                  </a:lnTo>
                  <a:lnTo>
                    <a:pt x="87" y="207"/>
                  </a:lnTo>
                  <a:lnTo>
                    <a:pt x="81" y="206"/>
                  </a:lnTo>
                  <a:lnTo>
                    <a:pt x="75" y="207"/>
                  </a:lnTo>
                  <a:lnTo>
                    <a:pt x="70" y="207"/>
                  </a:lnTo>
                  <a:lnTo>
                    <a:pt x="62" y="209"/>
                  </a:lnTo>
                  <a:lnTo>
                    <a:pt x="56" y="212"/>
                  </a:lnTo>
                  <a:lnTo>
                    <a:pt x="51" y="216"/>
                  </a:lnTo>
                  <a:lnTo>
                    <a:pt x="46" y="219"/>
                  </a:lnTo>
                  <a:lnTo>
                    <a:pt x="41" y="224"/>
                  </a:lnTo>
                  <a:lnTo>
                    <a:pt x="37" y="229"/>
                  </a:lnTo>
                  <a:lnTo>
                    <a:pt x="34" y="234"/>
                  </a:lnTo>
                  <a:lnTo>
                    <a:pt x="29" y="241"/>
                  </a:lnTo>
                  <a:lnTo>
                    <a:pt x="30" y="248"/>
                  </a:lnTo>
                  <a:lnTo>
                    <a:pt x="31" y="253"/>
                  </a:lnTo>
                  <a:lnTo>
                    <a:pt x="32" y="260"/>
                  </a:lnTo>
                  <a:lnTo>
                    <a:pt x="35" y="266"/>
                  </a:lnTo>
                  <a:lnTo>
                    <a:pt x="37" y="272"/>
                  </a:lnTo>
                  <a:lnTo>
                    <a:pt x="42" y="279"/>
                  </a:lnTo>
                  <a:lnTo>
                    <a:pt x="43" y="284"/>
                  </a:lnTo>
                  <a:lnTo>
                    <a:pt x="45" y="289"/>
                  </a:lnTo>
                  <a:lnTo>
                    <a:pt x="49" y="296"/>
                  </a:lnTo>
                  <a:lnTo>
                    <a:pt x="50" y="303"/>
                  </a:lnTo>
                  <a:lnTo>
                    <a:pt x="50" y="309"/>
                  </a:lnTo>
                  <a:lnTo>
                    <a:pt x="50" y="316"/>
                  </a:lnTo>
                  <a:lnTo>
                    <a:pt x="49" y="321"/>
                  </a:lnTo>
                  <a:lnTo>
                    <a:pt x="47" y="326"/>
                  </a:lnTo>
                  <a:lnTo>
                    <a:pt x="41" y="333"/>
                  </a:lnTo>
                  <a:lnTo>
                    <a:pt x="35" y="339"/>
                  </a:lnTo>
                  <a:lnTo>
                    <a:pt x="32" y="341"/>
                  </a:lnTo>
                  <a:lnTo>
                    <a:pt x="30" y="343"/>
                  </a:lnTo>
                  <a:lnTo>
                    <a:pt x="25" y="345"/>
                  </a:lnTo>
                  <a:lnTo>
                    <a:pt x="21" y="348"/>
                  </a:lnTo>
                  <a:lnTo>
                    <a:pt x="17" y="349"/>
                  </a:lnTo>
                  <a:lnTo>
                    <a:pt x="12" y="350"/>
                  </a:lnTo>
                  <a:lnTo>
                    <a:pt x="7" y="353"/>
                  </a:lnTo>
                  <a:lnTo>
                    <a:pt x="0" y="354"/>
                  </a:lnTo>
                  <a:lnTo>
                    <a:pt x="0" y="19"/>
                  </a:lnTo>
                  <a:lnTo>
                    <a:pt x="12" y="31"/>
                  </a:lnTo>
                  <a:lnTo>
                    <a:pt x="14" y="34"/>
                  </a:lnTo>
                  <a:lnTo>
                    <a:pt x="16" y="39"/>
                  </a:lnTo>
                  <a:lnTo>
                    <a:pt x="18" y="43"/>
                  </a:lnTo>
                  <a:lnTo>
                    <a:pt x="17" y="47"/>
                  </a:lnTo>
                  <a:lnTo>
                    <a:pt x="16" y="51"/>
                  </a:lnTo>
                  <a:lnTo>
                    <a:pt x="16" y="56"/>
                  </a:lnTo>
                  <a:lnTo>
                    <a:pt x="16" y="60"/>
                  </a:lnTo>
                  <a:lnTo>
                    <a:pt x="14" y="64"/>
                  </a:lnTo>
                  <a:lnTo>
                    <a:pt x="13" y="68"/>
                  </a:lnTo>
                  <a:lnTo>
                    <a:pt x="12" y="73"/>
                  </a:lnTo>
                  <a:lnTo>
                    <a:pt x="11" y="78"/>
                  </a:lnTo>
                  <a:lnTo>
                    <a:pt x="10" y="82"/>
                  </a:lnTo>
                  <a:lnTo>
                    <a:pt x="9" y="87"/>
                  </a:lnTo>
                  <a:lnTo>
                    <a:pt x="9" y="92"/>
                  </a:lnTo>
                  <a:lnTo>
                    <a:pt x="8" y="97"/>
                  </a:lnTo>
                  <a:lnTo>
                    <a:pt x="9" y="102"/>
                  </a:lnTo>
                  <a:lnTo>
                    <a:pt x="12" y="107"/>
                  </a:lnTo>
                  <a:lnTo>
                    <a:pt x="16" y="112"/>
                  </a:lnTo>
                  <a:lnTo>
                    <a:pt x="19" y="118"/>
                  </a:lnTo>
                  <a:lnTo>
                    <a:pt x="27" y="122"/>
                  </a:lnTo>
                  <a:lnTo>
                    <a:pt x="33" y="126"/>
                  </a:lnTo>
                  <a:lnTo>
                    <a:pt x="40" y="128"/>
                  </a:lnTo>
                  <a:lnTo>
                    <a:pt x="48" y="128"/>
                  </a:lnTo>
                  <a:lnTo>
                    <a:pt x="56" y="129"/>
                  </a:lnTo>
                  <a:lnTo>
                    <a:pt x="61" y="127"/>
                  </a:lnTo>
                  <a:lnTo>
                    <a:pt x="65" y="127"/>
                  </a:lnTo>
                  <a:lnTo>
                    <a:pt x="70" y="126"/>
                  </a:lnTo>
                  <a:lnTo>
                    <a:pt x="76" y="126"/>
                  </a:lnTo>
                  <a:lnTo>
                    <a:pt x="81" y="124"/>
                  </a:lnTo>
                  <a:lnTo>
                    <a:pt x="87" y="124"/>
                  </a:lnTo>
                  <a:lnTo>
                    <a:pt x="92" y="123"/>
                  </a:lnTo>
                  <a:lnTo>
                    <a:pt x="98" y="121"/>
                  </a:lnTo>
                  <a:lnTo>
                    <a:pt x="103" y="121"/>
                  </a:lnTo>
                  <a:lnTo>
                    <a:pt x="107" y="119"/>
                  </a:lnTo>
                  <a:lnTo>
                    <a:pt x="112" y="116"/>
                  </a:lnTo>
                  <a:lnTo>
                    <a:pt x="117" y="114"/>
                  </a:lnTo>
                  <a:lnTo>
                    <a:pt x="122" y="110"/>
                  </a:lnTo>
                  <a:lnTo>
                    <a:pt x="125" y="106"/>
                  </a:lnTo>
                  <a:lnTo>
                    <a:pt x="128" y="101"/>
                  </a:lnTo>
                  <a:lnTo>
                    <a:pt x="131" y="96"/>
                  </a:lnTo>
                  <a:lnTo>
                    <a:pt x="135" y="91"/>
                  </a:lnTo>
                  <a:lnTo>
                    <a:pt x="136" y="85"/>
                  </a:lnTo>
                  <a:lnTo>
                    <a:pt x="136" y="81"/>
                  </a:lnTo>
                  <a:lnTo>
                    <a:pt x="136" y="76"/>
                  </a:lnTo>
                  <a:lnTo>
                    <a:pt x="134" y="71"/>
                  </a:lnTo>
                  <a:lnTo>
                    <a:pt x="133" y="67"/>
                  </a:lnTo>
                  <a:lnTo>
                    <a:pt x="131" y="62"/>
                  </a:lnTo>
                  <a:lnTo>
                    <a:pt x="128" y="56"/>
                  </a:lnTo>
                  <a:lnTo>
                    <a:pt x="126" y="52"/>
                  </a:lnTo>
                  <a:lnTo>
                    <a:pt x="124" y="47"/>
                  </a:lnTo>
                  <a:lnTo>
                    <a:pt x="122" y="43"/>
                  </a:lnTo>
                  <a:lnTo>
                    <a:pt x="119" y="38"/>
                  </a:lnTo>
                  <a:lnTo>
                    <a:pt x="118" y="33"/>
                  </a:lnTo>
                  <a:lnTo>
                    <a:pt x="118" y="28"/>
                  </a:lnTo>
                  <a:lnTo>
                    <a:pt x="118" y="22"/>
                  </a:lnTo>
                  <a:lnTo>
                    <a:pt x="118" y="18"/>
                  </a:lnTo>
                  <a:lnTo>
                    <a:pt x="122" y="13"/>
                  </a:lnTo>
                  <a:lnTo>
                    <a:pt x="127" y="11"/>
                  </a:lnTo>
                  <a:lnTo>
                    <a:pt x="130" y="9"/>
                  </a:lnTo>
                  <a:lnTo>
                    <a:pt x="136" y="8"/>
                  </a:lnTo>
                  <a:lnTo>
                    <a:pt x="140" y="6"/>
                  </a:lnTo>
                  <a:lnTo>
                    <a:pt x="145" y="4"/>
                  </a:lnTo>
                  <a:lnTo>
                    <a:pt x="151" y="3"/>
                  </a:lnTo>
                  <a:lnTo>
                    <a:pt x="156" y="4"/>
                  </a:lnTo>
                  <a:lnTo>
                    <a:pt x="163" y="1"/>
                  </a:lnTo>
                  <a:lnTo>
                    <a:pt x="169" y="2"/>
                  </a:lnTo>
                  <a:lnTo>
                    <a:pt x="174" y="1"/>
                  </a:lnTo>
                  <a:lnTo>
                    <a:pt x="180" y="2"/>
                  </a:lnTo>
                  <a:lnTo>
                    <a:pt x="186" y="1"/>
                  </a:lnTo>
                  <a:lnTo>
                    <a:pt x="192" y="0"/>
                  </a:lnTo>
                  <a:lnTo>
                    <a:pt x="198" y="0"/>
                  </a:lnTo>
                  <a:lnTo>
                    <a:pt x="203" y="0"/>
                  </a:lnTo>
                  <a:lnTo>
                    <a:pt x="202" y="8"/>
                  </a:lnTo>
                  <a:lnTo>
                    <a:pt x="203" y="15"/>
                  </a:lnTo>
                  <a:lnTo>
                    <a:pt x="204" y="24"/>
                  </a:lnTo>
                  <a:lnTo>
                    <a:pt x="205" y="33"/>
                  </a:lnTo>
                  <a:lnTo>
                    <a:pt x="207" y="41"/>
                  </a:lnTo>
                  <a:lnTo>
                    <a:pt x="211" y="49"/>
                  </a:lnTo>
                  <a:lnTo>
                    <a:pt x="212" y="57"/>
                  </a:lnTo>
                  <a:lnTo>
                    <a:pt x="217" y="65"/>
                  </a:lnTo>
                  <a:lnTo>
                    <a:pt x="219" y="68"/>
                  </a:lnTo>
                  <a:lnTo>
                    <a:pt x="224" y="72"/>
                  </a:lnTo>
                  <a:lnTo>
                    <a:pt x="228" y="76"/>
                  </a:lnTo>
                  <a:lnTo>
                    <a:pt x="234" y="79"/>
                  </a:lnTo>
                  <a:lnTo>
                    <a:pt x="241" y="82"/>
                  </a:lnTo>
                  <a:lnTo>
                    <a:pt x="248" y="82"/>
                  </a:lnTo>
                  <a:lnTo>
                    <a:pt x="254" y="83"/>
                  </a:lnTo>
                  <a:lnTo>
                    <a:pt x="261" y="80"/>
                  </a:lnTo>
                  <a:lnTo>
                    <a:pt x="267" y="78"/>
                  </a:lnTo>
                  <a:lnTo>
                    <a:pt x="273" y="74"/>
                  </a:lnTo>
                  <a:lnTo>
                    <a:pt x="280" y="71"/>
                  </a:lnTo>
                  <a:lnTo>
                    <a:pt x="286" y="67"/>
                  </a:lnTo>
                  <a:lnTo>
                    <a:pt x="292" y="64"/>
                  </a:lnTo>
                  <a:lnTo>
                    <a:pt x="298" y="61"/>
                  </a:lnTo>
                  <a:lnTo>
                    <a:pt x="305" y="62"/>
                  </a:lnTo>
                  <a:lnTo>
                    <a:pt x="313" y="63"/>
                  </a:lnTo>
                  <a:lnTo>
                    <a:pt x="316" y="67"/>
                  </a:lnTo>
                  <a:lnTo>
                    <a:pt x="318" y="71"/>
                  </a:lnTo>
                  <a:lnTo>
                    <a:pt x="320" y="74"/>
                  </a:lnTo>
                  <a:lnTo>
                    <a:pt x="322" y="80"/>
                  </a:lnTo>
                  <a:lnTo>
                    <a:pt x="323" y="85"/>
                  </a:lnTo>
                  <a:lnTo>
                    <a:pt x="326" y="90"/>
                  </a:lnTo>
                  <a:lnTo>
                    <a:pt x="329" y="94"/>
                  </a:lnTo>
                  <a:lnTo>
                    <a:pt x="328" y="100"/>
                  </a:lnTo>
                  <a:lnTo>
                    <a:pt x="329" y="105"/>
                  </a:lnTo>
                  <a:lnTo>
                    <a:pt x="331" y="110"/>
                  </a:lnTo>
                  <a:lnTo>
                    <a:pt x="332" y="115"/>
                  </a:lnTo>
                  <a:lnTo>
                    <a:pt x="333" y="121"/>
                  </a:lnTo>
                  <a:lnTo>
                    <a:pt x="334" y="126"/>
                  </a:lnTo>
                  <a:lnTo>
                    <a:pt x="334" y="131"/>
                  </a:lnTo>
                  <a:lnTo>
                    <a:pt x="335" y="137"/>
                  </a:lnTo>
                  <a:lnTo>
                    <a:pt x="336" y="142"/>
                  </a:lnTo>
                  <a:lnTo>
                    <a:pt x="335" y="147"/>
                  </a:lnTo>
                </a:path>
              </a:pathLst>
            </a:custGeom>
            <a:solidFill>
              <a:schemeClr val="bg1"/>
            </a:solidFill>
            <a:ln>
              <a:noFill/>
            </a:ln>
            <a:effectLst>
              <a:prstShdw prst="shdw17" dist="17961" dir="2700000">
                <a:schemeClr val="bg1">
                  <a:gamma/>
                  <a:shade val="60000"/>
                  <a:invGamma/>
                </a:schemeClr>
              </a:prstShdw>
            </a:effectLst>
            <a:extLst>
              <a:ext uri="{91240B29-F687-4F45-9708-019B960494DF}">
                <a14:hiddenLine xmlns:a14="http://schemas.microsoft.com/office/drawing/2010/main" w="9525" cap="rnd">
                  <a:solidFill>
                    <a:schemeClr val="tx1"/>
                  </a:solidFill>
                  <a:round/>
                  <a:headEnd/>
                  <a:tailEnd/>
                </a14:hiddenLine>
              </a:ext>
            </a:extLst>
          </p:spPr>
          <p:txBody>
            <a:bodyPr/>
            <a:lstStyle/>
            <a:p>
              <a:endParaRPr lang="en-US" dirty="0"/>
            </a:p>
          </p:txBody>
        </p:sp>
        <p:sp>
          <p:nvSpPr>
            <p:cNvPr id="1041" name="Freeform 17"/>
            <p:cNvSpPr>
              <a:spLocks/>
            </p:cNvSpPr>
            <p:nvPr/>
          </p:nvSpPr>
          <p:spPr bwMode="grayWhite">
            <a:xfrm>
              <a:off x="165" y="3976"/>
              <a:ext cx="426" cy="341"/>
            </a:xfrm>
            <a:custGeom>
              <a:avLst/>
              <a:gdLst>
                <a:gd name="T0" fmla="*/ 131 w 426"/>
                <a:gd name="T1" fmla="*/ 340 h 341"/>
                <a:gd name="T2" fmla="*/ 132 w 426"/>
                <a:gd name="T3" fmla="*/ 311 h 341"/>
                <a:gd name="T4" fmla="*/ 128 w 426"/>
                <a:gd name="T5" fmla="*/ 290 h 341"/>
                <a:gd name="T6" fmla="*/ 100 w 426"/>
                <a:gd name="T7" fmla="*/ 265 h 341"/>
                <a:gd name="T8" fmla="*/ 37 w 426"/>
                <a:gd name="T9" fmla="*/ 249 h 341"/>
                <a:gd name="T10" fmla="*/ 2 w 426"/>
                <a:gd name="T11" fmla="*/ 210 h 341"/>
                <a:gd name="T12" fmla="*/ 0 w 426"/>
                <a:gd name="T13" fmla="*/ 174 h 341"/>
                <a:gd name="T14" fmla="*/ 10 w 426"/>
                <a:gd name="T15" fmla="*/ 150 h 341"/>
                <a:gd name="T16" fmla="*/ 32 w 426"/>
                <a:gd name="T17" fmla="*/ 135 h 341"/>
                <a:gd name="T18" fmla="*/ 48 w 426"/>
                <a:gd name="T19" fmla="*/ 136 h 341"/>
                <a:gd name="T20" fmla="*/ 82 w 426"/>
                <a:gd name="T21" fmla="*/ 142 h 341"/>
                <a:gd name="T22" fmla="*/ 98 w 426"/>
                <a:gd name="T23" fmla="*/ 145 h 341"/>
                <a:gd name="T24" fmla="*/ 123 w 426"/>
                <a:gd name="T25" fmla="*/ 146 h 341"/>
                <a:gd name="T26" fmla="*/ 154 w 426"/>
                <a:gd name="T27" fmla="*/ 136 h 341"/>
                <a:gd name="T28" fmla="*/ 172 w 426"/>
                <a:gd name="T29" fmla="*/ 117 h 341"/>
                <a:gd name="T30" fmla="*/ 181 w 426"/>
                <a:gd name="T31" fmla="*/ 103 h 341"/>
                <a:gd name="T32" fmla="*/ 185 w 426"/>
                <a:gd name="T33" fmla="*/ 91 h 341"/>
                <a:gd name="T34" fmla="*/ 181 w 426"/>
                <a:gd name="T35" fmla="*/ 75 h 341"/>
                <a:gd name="T36" fmla="*/ 178 w 426"/>
                <a:gd name="T37" fmla="*/ 57 h 341"/>
                <a:gd name="T38" fmla="*/ 175 w 426"/>
                <a:gd name="T39" fmla="*/ 41 h 341"/>
                <a:gd name="T40" fmla="*/ 177 w 426"/>
                <a:gd name="T41" fmla="*/ 23 h 341"/>
                <a:gd name="T42" fmla="*/ 185 w 426"/>
                <a:gd name="T43" fmla="*/ 4 h 341"/>
                <a:gd name="T44" fmla="*/ 201 w 426"/>
                <a:gd name="T45" fmla="*/ 0 h 341"/>
                <a:gd name="T46" fmla="*/ 220 w 426"/>
                <a:gd name="T47" fmla="*/ 0 h 341"/>
                <a:gd name="T48" fmla="*/ 240 w 426"/>
                <a:gd name="T49" fmla="*/ 4 h 341"/>
                <a:gd name="T50" fmla="*/ 246 w 426"/>
                <a:gd name="T51" fmla="*/ 7 h 341"/>
                <a:gd name="T52" fmla="*/ 265 w 426"/>
                <a:gd name="T53" fmla="*/ 16 h 341"/>
                <a:gd name="T54" fmla="*/ 275 w 426"/>
                <a:gd name="T55" fmla="*/ 25 h 341"/>
                <a:gd name="T56" fmla="*/ 284 w 426"/>
                <a:gd name="T57" fmla="*/ 37 h 341"/>
                <a:gd name="T58" fmla="*/ 287 w 426"/>
                <a:gd name="T59" fmla="*/ 58 h 341"/>
                <a:gd name="T60" fmla="*/ 280 w 426"/>
                <a:gd name="T61" fmla="*/ 80 h 341"/>
                <a:gd name="T62" fmla="*/ 269 w 426"/>
                <a:gd name="T63" fmla="*/ 101 h 341"/>
                <a:gd name="T64" fmla="*/ 261 w 426"/>
                <a:gd name="T65" fmla="*/ 132 h 341"/>
                <a:gd name="T66" fmla="*/ 271 w 426"/>
                <a:gd name="T67" fmla="*/ 157 h 341"/>
                <a:gd name="T68" fmla="*/ 286 w 426"/>
                <a:gd name="T69" fmla="*/ 171 h 341"/>
                <a:gd name="T70" fmla="*/ 305 w 426"/>
                <a:gd name="T71" fmla="*/ 181 h 341"/>
                <a:gd name="T72" fmla="*/ 326 w 426"/>
                <a:gd name="T73" fmla="*/ 185 h 341"/>
                <a:gd name="T74" fmla="*/ 337 w 426"/>
                <a:gd name="T75" fmla="*/ 186 h 341"/>
                <a:gd name="T76" fmla="*/ 360 w 426"/>
                <a:gd name="T77" fmla="*/ 188 h 341"/>
                <a:gd name="T78" fmla="*/ 395 w 426"/>
                <a:gd name="T79" fmla="*/ 190 h 341"/>
                <a:gd name="T80" fmla="*/ 417 w 426"/>
                <a:gd name="T81" fmla="*/ 208 h 341"/>
                <a:gd name="T82" fmla="*/ 425 w 426"/>
                <a:gd name="T83" fmla="*/ 246 h 341"/>
                <a:gd name="T84" fmla="*/ 412 w 426"/>
                <a:gd name="T85" fmla="*/ 300 h 341"/>
                <a:gd name="T86" fmla="*/ 400 w 426"/>
                <a:gd name="T87" fmla="*/ 329 h 341"/>
                <a:gd name="T88" fmla="*/ 393 w 426"/>
                <a:gd name="T89" fmla="*/ 334 h 341"/>
                <a:gd name="T90" fmla="*/ 377 w 426"/>
                <a:gd name="T91" fmla="*/ 339 h 341"/>
                <a:gd name="T92" fmla="*/ 362 w 426"/>
                <a:gd name="T93" fmla="*/ 338 h 341"/>
                <a:gd name="T94" fmla="*/ 338 w 426"/>
                <a:gd name="T95" fmla="*/ 331 h 341"/>
                <a:gd name="T96" fmla="*/ 329 w 426"/>
                <a:gd name="T97" fmla="*/ 327 h 341"/>
                <a:gd name="T98" fmla="*/ 313 w 426"/>
                <a:gd name="T99" fmla="*/ 322 h 341"/>
                <a:gd name="T100" fmla="*/ 297 w 426"/>
                <a:gd name="T101" fmla="*/ 317 h 341"/>
                <a:gd name="T102" fmla="*/ 280 w 426"/>
                <a:gd name="T103" fmla="*/ 315 h 341"/>
                <a:gd name="T104" fmla="*/ 260 w 426"/>
                <a:gd name="T105" fmla="*/ 324 h 341"/>
                <a:gd name="T106" fmla="*/ 246 w 426"/>
                <a:gd name="T107" fmla="*/ 340 h 341"/>
                <a:gd name="T108" fmla="*/ 131 w 426"/>
                <a:gd name="T109" fmla="*/ 34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26" h="341">
                  <a:moveTo>
                    <a:pt x="131" y="340"/>
                  </a:moveTo>
                  <a:lnTo>
                    <a:pt x="132" y="311"/>
                  </a:lnTo>
                  <a:lnTo>
                    <a:pt x="128" y="290"/>
                  </a:lnTo>
                  <a:lnTo>
                    <a:pt x="100" y="265"/>
                  </a:lnTo>
                  <a:lnTo>
                    <a:pt x="37" y="249"/>
                  </a:lnTo>
                  <a:lnTo>
                    <a:pt x="2" y="210"/>
                  </a:lnTo>
                  <a:lnTo>
                    <a:pt x="0" y="174"/>
                  </a:lnTo>
                  <a:lnTo>
                    <a:pt x="10" y="150"/>
                  </a:lnTo>
                  <a:lnTo>
                    <a:pt x="32" y="135"/>
                  </a:lnTo>
                  <a:lnTo>
                    <a:pt x="48" y="136"/>
                  </a:lnTo>
                  <a:lnTo>
                    <a:pt x="82" y="142"/>
                  </a:lnTo>
                  <a:lnTo>
                    <a:pt x="98" y="145"/>
                  </a:lnTo>
                  <a:lnTo>
                    <a:pt x="123" y="146"/>
                  </a:lnTo>
                  <a:lnTo>
                    <a:pt x="154" y="136"/>
                  </a:lnTo>
                  <a:lnTo>
                    <a:pt x="172" y="117"/>
                  </a:lnTo>
                  <a:lnTo>
                    <a:pt x="181" y="103"/>
                  </a:lnTo>
                  <a:lnTo>
                    <a:pt x="185" y="91"/>
                  </a:lnTo>
                  <a:lnTo>
                    <a:pt x="181" y="75"/>
                  </a:lnTo>
                  <a:lnTo>
                    <a:pt x="178" y="57"/>
                  </a:lnTo>
                  <a:lnTo>
                    <a:pt x="175" y="41"/>
                  </a:lnTo>
                  <a:lnTo>
                    <a:pt x="177" y="23"/>
                  </a:lnTo>
                  <a:lnTo>
                    <a:pt x="185" y="4"/>
                  </a:lnTo>
                  <a:lnTo>
                    <a:pt x="201" y="0"/>
                  </a:lnTo>
                  <a:lnTo>
                    <a:pt x="220" y="0"/>
                  </a:lnTo>
                  <a:lnTo>
                    <a:pt x="240" y="4"/>
                  </a:lnTo>
                  <a:lnTo>
                    <a:pt x="246" y="7"/>
                  </a:lnTo>
                  <a:lnTo>
                    <a:pt x="265" y="16"/>
                  </a:lnTo>
                  <a:lnTo>
                    <a:pt x="275" y="25"/>
                  </a:lnTo>
                  <a:lnTo>
                    <a:pt x="284" y="37"/>
                  </a:lnTo>
                  <a:lnTo>
                    <a:pt x="287" y="58"/>
                  </a:lnTo>
                  <a:lnTo>
                    <a:pt x="280" y="80"/>
                  </a:lnTo>
                  <a:lnTo>
                    <a:pt x="269" y="101"/>
                  </a:lnTo>
                  <a:lnTo>
                    <a:pt x="261" y="132"/>
                  </a:lnTo>
                  <a:lnTo>
                    <a:pt x="271" y="157"/>
                  </a:lnTo>
                  <a:lnTo>
                    <a:pt x="286" y="171"/>
                  </a:lnTo>
                  <a:lnTo>
                    <a:pt x="305" y="181"/>
                  </a:lnTo>
                  <a:lnTo>
                    <a:pt x="326" y="185"/>
                  </a:lnTo>
                  <a:lnTo>
                    <a:pt x="337" y="186"/>
                  </a:lnTo>
                  <a:lnTo>
                    <a:pt x="360" y="188"/>
                  </a:lnTo>
                  <a:lnTo>
                    <a:pt x="395" y="190"/>
                  </a:lnTo>
                  <a:lnTo>
                    <a:pt x="417" y="208"/>
                  </a:lnTo>
                  <a:lnTo>
                    <a:pt x="425" y="246"/>
                  </a:lnTo>
                  <a:lnTo>
                    <a:pt x="412" y="300"/>
                  </a:lnTo>
                  <a:lnTo>
                    <a:pt x="400" y="329"/>
                  </a:lnTo>
                  <a:lnTo>
                    <a:pt x="393" y="334"/>
                  </a:lnTo>
                  <a:lnTo>
                    <a:pt x="377" y="339"/>
                  </a:lnTo>
                  <a:lnTo>
                    <a:pt x="362" y="338"/>
                  </a:lnTo>
                  <a:lnTo>
                    <a:pt x="338" y="331"/>
                  </a:lnTo>
                  <a:lnTo>
                    <a:pt x="329" y="327"/>
                  </a:lnTo>
                  <a:lnTo>
                    <a:pt x="313" y="322"/>
                  </a:lnTo>
                  <a:lnTo>
                    <a:pt x="297" y="317"/>
                  </a:lnTo>
                  <a:lnTo>
                    <a:pt x="280" y="315"/>
                  </a:lnTo>
                  <a:lnTo>
                    <a:pt x="260" y="324"/>
                  </a:lnTo>
                  <a:lnTo>
                    <a:pt x="246" y="340"/>
                  </a:lnTo>
                  <a:lnTo>
                    <a:pt x="131" y="340"/>
                  </a:lnTo>
                </a:path>
              </a:pathLst>
            </a:custGeom>
            <a:solidFill>
              <a:schemeClr val="bg1"/>
            </a:solidFill>
            <a:ln>
              <a:noFill/>
            </a:ln>
            <a:effectLst>
              <a:prstShdw prst="shdw17" dist="17961" dir="2700000">
                <a:schemeClr val="bg1">
                  <a:gamma/>
                  <a:shade val="60000"/>
                  <a:invGamma/>
                </a:schemeClr>
              </a:prstShdw>
            </a:effectLst>
            <a:extLst>
              <a:ext uri="{91240B29-F687-4F45-9708-019B960494DF}">
                <a14:hiddenLine xmlns:a14="http://schemas.microsoft.com/office/drawing/2010/main" w="9525" cap="rnd">
                  <a:solidFill>
                    <a:schemeClr val="tx1"/>
                  </a:solidFill>
                  <a:round/>
                  <a:headEnd/>
                  <a:tailEnd/>
                </a14:hiddenLine>
              </a:ext>
            </a:extLst>
          </p:spPr>
          <p:txBody>
            <a:bodyPr/>
            <a:lstStyle/>
            <a:p>
              <a:endParaRPr lang="en-US" dirty="0"/>
            </a:p>
          </p:txBody>
        </p:sp>
      </p:grpSp>
      <p:sp>
        <p:nvSpPr>
          <p:cNvPr id="1043" name="Rectangle 19"/>
          <p:cNvSpPr>
            <a:spLocks noGrp="1" noChangeArrowheads="1"/>
          </p:cNvSpPr>
          <p:nvPr>
            <p:ph type="title"/>
          </p:nvPr>
        </p:nvSpPr>
        <p:spPr bwMode="auto">
          <a:xfrm>
            <a:off x="12700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en-US" smtClean="0"/>
              <a:t>Click to edit Master title style</a:t>
            </a:r>
            <a:endParaRPr lang="en-US" dirty="0" smtClean="0"/>
          </a:p>
        </p:txBody>
      </p:sp>
      <p:sp>
        <p:nvSpPr>
          <p:cNvPr id="1044" name="Rectangle 20"/>
          <p:cNvSpPr>
            <a:spLocks noGrp="1" noChangeArrowheads="1"/>
          </p:cNvSpPr>
          <p:nvPr>
            <p:ph type="body" idx="1"/>
          </p:nvPr>
        </p:nvSpPr>
        <p:spPr bwMode="auto">
          <a:xfrm>
            <a:off x="1254125"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45" name="Rectangle 21"/>
          <p:cNvSpPr>
            <a:spLocks noGrp="1" noChangeArrowheads="1"/>
          </p:cNvSpPr>
          <p:nvPr>
            <p:ph type="dt" sz="half" idx="2"/>
          </p:nvPr>
        </p:nvSpPr>
        <p:spPr bwMode="auto">
          <a:xfrm>
            <a:off x="1241425"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75" tIns="46038" rIns="92075" bIns="46038" numCol="1" anchor="ctr" anchorCtr="0" compatLnSpc="1">
            <a:prstTxWarp prst="textNoShape">
              <a:avLst/>
            </a:prstTxWarp>
          </a:bodyPr>
          <a:lstStyle>
            <a:lvl1pPr>
              <a:defRPr sz="1400">
                <a:latin typeface="+mn-lt"/>
              </a:defRPr>
            </a:lvl1pPr>
          </a:lstStyle>
          <a:p>
            <a:endParaRPr lang="en-US" dirty="0"/>
          </a:p>
        </p:txBody>
      </p:sp>
      <p:sp>
        <p:nvSpPr>
          <p:cNvPr id="1046" name="Rectangle 22"/>
          <p:cNvSpPr>
            <a:spLocks noGrp="1" noChangeArrowheads="1"/>
          </p:cNvSpPr>
          <p:nvPr>
            <p:ph type="ftr" sz="quarter" idx="3"/>
          </p:nvPr>
        </p:nvSpPr>
        <p:spPr bwMode="auto">
          <a:xfrm>
            <a:off x="3679825"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75" tIns="46038" rIns="92075" bIns="46038" numCol="1" anchor="ctr" anchorCtr="0" compatLnSpc="1">
            <a:prstTxWarp prst="textNoShape">
              <a:avLst/>
            </a:prstTxWarp>
          </a:bodyPr>
          <a:lstStyle>
            <a:lvl1pPr algn="ctr">
              <a:defRPr sz="1400">
                <a:latin typeface="+mn-lt"/>
              </a:defRPr>
            </a:lvl1pPr>
          </a:lstStyle>
          <a:p>
            <a:endParaRPr lang="en-US" dirty="0"/>
          </a:p>
        </p:txBody>
      </p:sp>
      <p:sp>
        <p:nvSpPr>
          <p:cNvPr id="1047" name="Rectangle 23"/>
          <p:cNvSpPr>
            <a:spLocks noGrp="1" noChangeArrowheads="1"/>
          </p:cNvSpPr>
          <p:nvPr>
            <p:ph type="sldNum" sz="quarter" idx="4"/>
          </p:nvPr>
        </p:nvSpPr>
        <p:spPr bwMode="auto">
          <a:xfrm>
            <a:off x="7108825"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75" tIns="46038" rIns="92075" bIns="46038" numCol="1" anchor="ctr" anchorCtr="0" compatLnSpc="1">
            <a:prstTxWarp prst="textNoShape">
              <a:avLst/>
            </a:prstTxWarp>
          </a:bodyPr>
          <a:lstStyle>
            <a:lvl1pPr algn="r">
              <a:defRPr sz="1400">
                <a:latin typeface="+mn-lt"/>
              </a:defRPr>
            </a:lvl1pPr>
          </a:lstStyle>
          <a:p>
            <a:fld id="{99F1CA9D-7821-47AD-A6E4-8DB98AEA0B3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2pPr>
      <a:lvl3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3pPr>
      <a:lvl4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4pPr>
      <a:lvl5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5pPr>
      <a:lvl6pPr marL="4572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6pPr>
      <a:lvl7pPr marL="9144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7pPr>
      <a:lvl8pPr marL="13716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8pPr>
      <a:lvl9pPr marL="18288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eaLnBrk="1" fontAlgn="base" hangingPunct="1">
        <a:spcBef>
          <a:spcPct val="20000"/>
        </a:spcBef>
        <a:spcAft>
          <a:spcPct val="0"/>
        </a:spcAft>
        <a:buClr>
          <a:schemeClr val="tx2"/>
        </a:buClr>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5.xml"/><Relationship Id="rId5" Type="http://schemas.openxmlformats.org/officeDocument/2006/relationships/image" Target="../media/image3.jpeg"/><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hyperlink" Target="Financial%20Literacy%20Tools/wants%20and%20needs%20for%20students.JPG"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p:txBody>
          <a:bodyPr/>
          <a:lstStyle/>
          <a:p>
            <a:r>
              <a:rPr lang="en-US" u="sng" dirty="0" smtClean="0"/>
              <a:t>The Budgeting Puzzle</a:t>
            </a:r>
            <a:r>
              <a:rPr lang="en-US" dirty="0" smtClean="0"/>
              <a:t>:</a:t>
            </a:r>
            <a:br>
              <a:rPr lang="en-US" dirty="0" smtClean="0"/>
            </a:br>
            <a:r>
              <a:rPr lang="en-US" sz="3600" dirty="0" smtClean="0"/>
              <a:t>Creating a Plan, Stopping the Leaks, and Putting Every Dollar to Work</a:t>
            </a:r>
            <a:endParaRPr lang="en-US" sz="3600" dirty="0"/>
          </a:p>
        </p:txBody>
      </p:sp>
      <p:sp>
        <p:nvSpPr>
          <p:cNvPr id="3" name="Subtitle 2"/>
          <p:cNvSpPr>
            <a:spLocks noGrp="1"/>
          </p:cNvSpPr>
          <p:nvPr>
            <p:ph type="subTitle" sz="quarter" idx="1"/>
          </p:nvPr>
        </p:nvSpPr>
        <p:spPr/>
        <p:txBody>
          <a:bodyPr/>
          <a:lstStyle/>
          <a:p>
            <a:r>
              <a:rPr lang="en-US" dirty="0" smtClean="0"/>
              <a:t>Emmalea Couch</a:t>
            </a:r>
          </a:p>
          <a:p>
            <a:r>
              <a:rPr lang="en-US" dirty="0" smtClean="0"/>
              <a:t>NCSU Kenan Fellow</a:t>
            </a:r>
          </a:p>
          <a:p>
            <a:r>
              <a:rPr lang="en-US" dirty="0" smtClean="0"/>
              <a:t>Coastal Federal Credit Union</a:t>
            </a:r>
            <a:endParaRPr lang="en-US" dirty="0"/>
          </a:p>
        </p:txBody>
      </p:sp>
    </p:spTree>
    <p:extLst>
      <p:ext uri="{BB962C8B-B14F-4D97-AF65-F5344CB8AC3E}">
        <p14:creationId xmlns:p14="http://schemas.microsoft.com/office/powerpoint/2010/main" val="26286176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Income</a:t>
            </a:r>
            <a:endParaRPr lang="en-US" dirty="0"/>
          </a:p>
        </p:txBody>
      </p:sp>
      <p:sp>
        <p:nvSpPr>
          <p:cNvPr id="4" name="Text Placeholder 3"/>
          <p:cNvSpPr>
            <a:spLocks noGrp="1"/>
          </p:cNvSpPr>
          <p:nvPr>
            <p:ph type="body" idx="1"/>
          </p:nvPr>
        </p:nvSpPr>
        <p:spPr>
          <a:xfrm>
            <a:off x="1217612" y="1535113"/>
            <a:ext cx="4040188" cy="522287"/>
          </a:xfrm>
        </p:spPr>
        <p:style>
          <a:lnRef idx="3">
            <a:schemeClr val="lt1"/>
          </a:lnRef>
          <a:fillRef idx="1">
            <a:schemeClr val="accent2"/>
          </a:fillRef>
          <a:effectRef idx="1">
            <a:schemeClr val="accent2"/>
          </a:effectRef>
          <a:fontRef idx="minor">
            <a:schemeClr val="lt1"/>
          </a:fontRef>
        </p:style>
        <p:txBody>
          <a:bodyPr/>
          <a:lstStyle/>
          <a:p>
            <a:r>
              <a:rPr lang="en-US" dirty="0" smtClean="0"/>
              <a:t>Now</a:t>
            </a:r>
            <a:endParaRPr lang="en-US" dirty="0"/>
          </a:p>
        </p:txBody>
      </p:sp>
      <p:sp>
        <p:nvSpPr>
          <p:cNvPr id="5" name="Content Placeholder 4"/>
          <p:cNvSpPr>
            <a:spLocks noGrp="1"/>
          </p:cNvSpPr>
          <p:nvPr>
            <p:ph sz="half" idx="2"/>
          </p:nvPr>
        </p:nvSpPr>
        <p:spPr>
          <a:xfrm>
            <a:off x="1217612" y="2174875"/>
            <a:ext cx="4040188" cy="2092325"/>
          </a:xfrm>
        </p:spPr>
        <p:style>
          <a:lnRef idx="3">
            <a:schemeClr val="lt1"/>
          </a:lnRef>
          <a:fillRef idx="1">
            <a:schemeClr val="accent2"/>
          </a:fillRef>
          <a:effectRef idx="1">
            <a:schemeClr val="accent2"/>
          </a:effectRef>
          <a:fontRef idx="minor">
            <a:schemeClr val="lt1"/>
          </a:fontRef>
        </p:style>
        <p:txBody>
          <a:bodyPr/>
          <a:lstStyle/>
          <a:p>
            <a:r>
              <a:rPr lang="en-US" dirty="0" smtClean="0"/>
              <a:t>What are all of your sources of income?</a:t>
            </a:r>
          </a:p>
          <a:p>
            <a:r>
              <a:rPr lang="en-US" dirty="0" smtClean="0"/>
              <a:t>Are these consistent, or do they change from month-to-month?</a:t>
            </a:r>
            <a:endParaRPr lang="en-US" dirty="0"/>
          </a:p>
        </p:txBody>
      </p:sp>
      <p:sp>
        <p:nvSpPr>
          <p:cNvPr id="6" name="Text Placeholder 5"/>
          <p:cNvSpPr>
            <a:spLocks noGrp="1"/>
          </p:cNvSpPr>
          <p:nvPr>
            <p:ph type="body" sz="quarter" idx="3"/>
          </p:nvPr>
        </p:nvSpPr>
        <p:spPr>
          <a:xfrm>
            <a:off x="4797425" y="4343400"/>
            <a:ext cx="4041775" cy="487362"/>
          </a:xfrm>
        </p:spPr>
        <p:style>
          <a:lnRef idx="3">
            <a:schemeClr val="lt1"/>
          </a:lnRef>
          <a:fillRef idx="1">
            <a:schemeClr val="accent1"/>
          </a:fillRef>
          <a:effectRef idx="1">
            <a:schemeClr val="accent1"/>
          </a:effectRef>
          <a:fontRef idx="minor">
            <a:schemeClr val="lt1"/>
          </a:fontRef>
        </p:style>
        <p:txBody>
          <a:bodyPr/>
          <a:lstStyle/>
          <a:p>
            <a:r>
              <a:rPr lang="en-US" dirty="0" smtClean="0"/>
              <a:t>Thinking about the Future</a:t>
            </a:r>
            <a:endParaRPr lang="en-US" dirty="0"/>
          </a:p>
        </p:txBody>
      </p:sp>
      <p:sp>
        <p:nvSpPr>
          <p:cNvPr id="7" name="Content Placeholder 6"/>
          <p:cNvSpPr>
            <a:spLocks noGrp="1"/>
          </p:cNvSpPr>
          <p:nvPr>
            <p:ph sz="quarter" idx="4"/>
          </p:nvPr>
        </p:nvSpPr>
        <p:spPr>
          <a:xfrm>
            <a:off x="4794250" y="4876799"/>
            <a:ext cx="4041775" cy="1935163"/>
          </a:xfrm>
        </p:spPr>
        <p:style>
          <a:lnRef idx="3">
            <a:schemeClr val="lt1"/>
          </a:lnRef>
          <a:fillRef idx="1">
            <a:schemeClr val="accent1"/>
          </a:fillRef>
          <a:effectRef idx="1">
            <a:schemeClr val="accent1"/>
          </a:effectRef>
          <a:fontRef idx="minor">
            <a:schemeClr val="lt1"/>
          </a:fontRef>
        </p:style>
        <p:txBody>
          <a:bodyPr/>
          <a:lstStyle/>
          <a:p>
            <a:pPr marL="0" indent="0">
              <a:buNone/>
            </a:pPr>
            <a:r>
              <a:rPr lang="en-US" dirty="0" smtClean="0"/>
              <a:t>In the future, you will have a job. This will mean more money to manage. But by this time you’ll also have more expenses!</a:t>
            </a:r>
            <a:endParaRPr lang="en-US" dirty="0"/>
          </a:p>
        </p:txBody>
      </p:sp>
    </p:spTree>
    <p:extLst>
      <p:ext uri="{BB962C8B-B14F-4D97-AF65-F5344CB8AC3E}">
        <p14:creationId xmlns:p14="http://schemas.microsoft.com/office/powerpoint/2010/main" val="3310807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5">
                                            <p:txEl>
                                              <p:pRg st="0" end="0"/>
                                            </p:txEl>
                                          </p:spTgt>
                                        </p:tgtEl>
                                        <p:attrNameLst>
                                          <p:attrName>style.visibility</p:attrName>
                                        </p:attrNameLst>
                                      </p:cBhvr>
                                      <p:to>
                                        <p:strVal val="visible"/>
                                      </p:to>
                                    </p:set>
                                    <p:anim calcmode="lin" valueType="num">
                                      <p:cBhvr additive="base">
                                        <p:cTn id="2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 calcmode="lin" valueType="num">
                                      <p:cBhvr additive="base">
                                        <p:cTn id="29"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7">
                                            <p:bg/>
                                          </p:spTgt>
                                        </p:tgtEl>
                                        <p:attrNameLst>
                                          <p:attrName>style.visibility</p:attrName>
                                        </p:attrNameLst>
                                      </p:cBhvr>
                                      <p:to>
                                        <p:strVal val="visible"/>
                                      </p:to>
                                    </p:set>
                                    <p:animEffect transition="in" filter="wipe(down)">
                                      <p:cBhvr>
                                        <p:cTn id="35" dur="500"/>
                                        <p:tgtEl>
                                          <p:spTgt spid="7">
                                            <p:bg/>
                                          </p:spTgt>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wipe(down)">
                                      <p:cBhvr>
                                        <p:cTn id="40" dur="500"/>
                                        <p:tgtEl>
                                          <p:spTgt spid="7">
                                            <p:txEl>
                                              <p:pRg st="0" end="0"/>
                                            </p:txEl>
                                          </p:spTgt>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6">
                                            <p:bg/>
                                          </p:spTgt>
                                        </p:tgtEl>
                                        <p:attrNameLst>
                                          <p:attrName>style.visibility</p:attrName>
                                        </p:attrNameLst>
                                      </p:cBhvr>
                                      <p:to>
                                        <p:strVal val="visible"/>
                                      </p:to>
                                    </p:set>
                                    <p:animEffect transition="in" filter="wipe(down)">
                                      <p:cBhvr>
                                        <p:cTn id="43" dur="500"/>
                                        <p:tgtEl>
                                          <p:spTgt spid="6">
                                            <p:bg/>
                                          </p:spTgt>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6">
                                            <p:txEl>
                                              <p:pRg st="0" end="0"/>
                                            </p:txEl>
                                          </p:spTgt>
                                        </p:tgtEl>
                                        <p:attrNameLst>
                                          <p:attrName>style.visibility</p:attrName>
                                        </p:attrNameLst>
                                      </p:cBhvr>
                                      <p:to>
                                        <p:strVal val="visible"/>
                                      </p:to>
                                    </p:set>
                                    <p:animEffect transition="in" filter="wipe(down)">
                                      <p:cBhvr>
                                        <p:cTn id="4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7"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Major Expenses</a:t>
            </a:r>
            <a:endParaRPr lang="en-US" dirty="0"/>
          </a:p>
        </p:txBody>
      </p:sp>
      <p:sp>
        <p:nvSpPr>
          <p:cNvPr id="3" name="Text Placeholder 2"/>
          <p:cNvSpPr>
            <a:spLocks noGrp="1"/>
          </p:cNvSpPr>
          <p:nvPr>
            <p:ph type="body" idx="1"/>
          </p:nvPr>
        </p:nvSpPr>
        <p:spPr>
          <a:xfrm>
            <a:off x="1371600" y="1066800"/>
            <a:ext cx="4953000" cy="639762"/>
          </a:xfrm>
        </p:spPr>
        <p:txBody>
          <a:bodyPr/>
          <a:lstStyle/>
          <a:p>
            <a:r>
              <a:rPr lang="en-US" u="sng" dirty="0" smtClean="0"/>
              <a:t>Now</a:t>
            </a:r>
            <a:r>
              <a:rPr lang="en-US" dirty="0" smtClean="0"/>
              <a:t>:</a:t>
            </a:r>
            <a:endParaRPr lang="en-US" dirty="0"/>
          </a:p>
        </p:txBody>
      </p:sp>
      <p:sp>
        <p:nvSpPr>
          <p:cNvPr id="4" name="Content Placeholder 3"/>
          <p:cNvSpPr>
            <a:spLocks noGrp="1"/>
          </p:cNvSpPr>
          <p:nvPr>
            <p:ph sz="half" idx="2"/>
          </p:nvPr>
        </p:nvSpPr>
        <p:spPr>
          <a:xfrm>
            <a:off x="990600" y="1706562"/>
            <a:ext cx="5334000" cy="4789488"/>
          </a:xfrm>
        </p:spPr>
        <p:txBody>
          <a:bodyPr/>
          <a:lstStyle/>
          <a:p>
            <a:pPr marL="0" indent="0" algn="ctr">
              <a:buNone/>
            </a:pPr>
            <a:r>
              <a:rPr lang="en-US" sz="2000" b="1" dirty="0" smtClean="0">
                <a:solidFill>
                  <a:srgbClr val="FF0000"/>
                </a:solidFill>
              </a:rPr>
              <a:t>This is very personal (and therefore must be personalized!)</a:t>
            </a:r>
          </a:p>
          <a:p>
            <a:pPr marL="0" indent="0">
              <a:buNone/>
            </a:pPr>
            <a:r>
              <a:rPr lang="en-US" u="sng" dirty="0" smtClean="0"/>
              <a:t>Some things to consider:</a:t>
            </a:r>
          </a:p>
          <a:p>
            <a:r>
              <a:rPr lang="en-US" dirty="0" smtClean="0"/>
              <a:t>How do you buy clothes?</a:t>
            </a:r>
          </a:p>
          <a:p>
            <a:r>
              <a:rPr lang="en-US" dirty="0" smtClean="0"/>
              <a:t>How do you pay for your cell phone?</a:t>
            </a:r>
          </a:p>
          <a:p>
            <a:r>
              <a:rPr lang="en-US" dirty="0" smtClean="0"/>
              <a:t>Do you have a car payment?</a:t>
            </a:r>
          </a:p>
          <a:p>
            <a:r>
              <a:rPr lang="en-US" dirty="0" smtClean="0"/>
              <a:t>What are your hobbies and how do you pay for the equipment and/or facilities?</a:t>
            </a:r>
          </a:p>
          <a:p>
            <a:r>
              <a:rPr lang="en-US" dirty="0" smtClean="0"/>
              <a:t>What other big expenses do you have?</a:t>
            </a:r>
          </a:p>
          <a:p>
            <a:r>
              <a:rPr lang="en-US" dirty="0" smtClean="0"/>
              <a:t>What big future events/purchases do you want/need to save for?</a:t>
            </a:r>
            <a:endParaRPr lang="en-US" dirty="0"/>
          </a:p>
        </p:txBody>
      </p:sp>
      <p:sp>
        <p:nvSpPr>
          <p:cNvPr id="5" name="Text Placeholder 4"/>
          <p:cNvSpPr>
            <a:spLocks noGrp="1"/>
          </p:cNvSpPr>
          <p:nvPr>
            <p:ph type="body" sz="quarter" idx="3"/>
          </p:nvPr>
        </p:nvSpPr>
        <p:spPr>
          <a:xfrm>
            <a:off x="6324600" y="1066800"/>
            <a:ext cx="2590800" cy="639762"/>
          </a:xfrm>
        </p:spPr>
        <p:txBody>
          <a:bodyPr/>
          <a:lstStyle/>
          <a:p>
            <a:r>
              <a:rPr lang="en-US" sz="1600" u="sng" dirty="0" smtClean="0"/>
              <a:t>Thinking about the Future</a:t>
            </a:r>
            <a:endParaRPr lang="en-US" sz="1600" u="sng" dirty="0"/>
          </a:p>
        </p:txBody>
      </p:sp>
      <p:sp>
        <p:nvSpPr>
          <p:cNvPr id="6" name="Content Placeholder 5"/>
          <p:cNvSpPr>
            <a:spLocks noGrp="1"/>
          </p:cNvSpPr>
          <p:nvPr>
            <p:ph sz="quarter" idx="4"/>
          </p:nvPr>
        </p:nvSpPr>
        <p:spPr>
          <a:xfrm>
            <a:off x="6477000" y="1706561"/>
            <a:ext cx="2667000" cy="5151439"/>
          </a:xfrm>
        </p:spPr>
        <p:txBody>
          <a:bodyPr/>
          <a:lstStyle/>
          <a:p>
            <a:pPr marL="0" indent="0">
              <a:buNone/>
            </a:pPr>
            <a:r>
              <a:rPr lang="en-US" sz="2000" dirty="0" smtClean="0"/>
              <a:t>For most adults, big expenses fall into the following categories:</a:t>
            </a:r>
          </a:p>
          <a:p>
            <a:r>
              <a:rPr lang="en-US" sz="2000" dirty="0"/>
              <a:t>h</a:t>
            </a:r>
            <a:r>
              <a:rPr lang="en-US" sz="2000" dirty="0" smtClean="0"/>
              <a:t>ousing</a:t>
            </a:r>
          </a:p>
          <a:p>
            <a:r>
              <a:rPr lang="en-US" sz="2000" dirty="0"/>
              <a:t>t</a:t>
            </a:r>
            <a:r>
              <a:rPr lang="en-US" sz="2000" dirty="0" smtClean="0"/>
              <a:t>ransportation</a:t>
            </a:r>
          </a:p>
          <a:p>
            <a:r>
              <a:rPr lang="en-US" sz="2000" dirty="0"/>
              <a:t>s</a:t>
            </a:r>
            <a:r>
              <a:rPr lang="en-US" sz="2000" dirty="0" smtClean="0"/>
              <a:t>avings</a:t>
            </a:r>
          </a:p>
          <a:p>
            <a:r>
              <a:rPr lang="en-US" sz="2000" dirty="0"/>
              <a:t>d</a:t>
            </a:r>
            <a:r>
              <a:rPr lang="en-US" sz="2000" dirty="0" smtClean="0"/>
              <a:t>ebt</a:t>
            </a:r>
          </a:p>
          <a:p>
            <a:r>
              <a:rPr lang="en-US" sz="2000" dirty="0"/>
              <a:t>o</a:t>
            </a:r>
            <a:r>
              <a:rPr lang="en-US" sz="2000" dirty="0" smtClean="0"/>
              <a:t>ther</a:t>
            </a:r>
          </a:p>
          <a:p>
            <a:pPr lvl="1"/>
            <a:r>
              <a:rPr lang="en-US" sz="1800" dirty="0"/>
              <a:t>f</a:t>
            </a:r>
            <a:r>
              <a:rPr lang="en-US" sz="1800" dirty="0" smtClean="0"/>
              <a:t>ood</a:t>
            </a:r>
          </a:p>
          <a:p>
            <a:pPr lvl="1"/>
            <a:r>
              <a:rPr lang="en-US" sz="1800" dirty="0"/>
              <a:t>e</a:t>
            </a:r>
            <a:r>
              <a:rPr lang="en-US" sz="1800" dirty="0" smtClean="0"/>
              <a:t>ducation</a:t>
            </a:r>
          </a:p>
          <a:p>
            <a:pPr lvl="1"/>
            <a:r>
              <a:rPr lang="en-US" sz="1800" dirty="0"/>
              <a:t>h</a:t>
            </a:r>
            <a:r>
              <a:rPr lang="en-US" sz="1800" dirty="0" smtClean="0"/>
              <a:t>ealth </a:t>
            </a:r>
            <a:r>
              <a:rPr lang="en-US" sz="1800" dirty="0"/>
              <a:t>c</a:t>
            </a:r>
            <a:r>
              <a:rPr lang="en-US" sz="1800" dirty="0" smtClean="0"/>
              <a:t>are</a:t>
            </a:r>
          </a:p>
          <a:p>
            <a:pPr lvl="1"/>
            <a:r>
              <a:rPr lang="en-US" sz="1800" dirty="0"/>
              <a:t>c</a:t>
            </a:r>
            <a:r>
              <a:rPr lang="en-US" sz="1800" dirty="0" smtClean="0"/>
              <a:t>lothing</a:t>
            </a:r>
          </a:p>
          <a:p>
            <a:pPr lvl="1"/>
            <a:r>
              <a:rPr lang="en-US" sz="1800" dirty="0"/>
              <a:t>e</a:t>
            </a:r>
            <a:r>
              <a:rPr lang="en-US" sz="1800" dirty="0" smtClean="0"/>
              <a:t>tc.</a:t>
            </a:r>
            <a:endParaRPr lang="en-US" sz="1800" dirty="0"/>
          </a:p>
        </p:txBody>
      </p:sp>
    </p:spTree>
    <p:extLst>
      <p:ext uri="{BB962C8B-B14F-4D97-AF65-F5344CB8AC3E}">
        <p14:creationId xmlns:p14="http://schemas.microsoft.com/office/powerpoint/2010/main" val="321768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down)">
                                      <p:cBhvr>
                                        <p:cTn id="7" dur="580">
                                          <p:stCondLst>
                                            <p:cond delay="0"/>
                                          </p:stCondLst>
                                        </p:cTn>
                                        <p:tgtEl>
                                          <p:spTgt spid="6">
                                            <p:txEl>
                                              <p:pRg st="0" end="0"/>
                                            </p:txEl>
                                          </p:spTgt>
                                        </p:tgtEl>
                                      </p:cBhvr>
                                    </p:animEffect>
                                    <p:anim calcmode="lin" valueType="num">
                                      <p:cBhvr>
                                        <p:cTn id="8" dur="1822" tmFilter="0,0; 0.14,0.36; 0.43,0.73; 0.71,0.91; 1.0,1.0">
                                          <p:stCondLst>
                                            <p:cond delay="0"/>
                                          </p:stCondLst>
                                        </p:cTn>
                                        <p:tgtEl>
                                          <p:spTgt spid="6">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xEl>
                                              <p:pRg st="0" end="0"/>
                                            </p:txEl>
                                          </p:spTgt>
                                        </p:tgtEl>
                                      </p:cBhvr>
                                      <p:to x="100000" y="60000"/>
                                    </p:animScale>
                                    <p:animScale>
                                      <p:cBhvr>
                                        <p:cTn id="14" dur="166" decel="50000">
                                          <p:stCondLst>
                                            <p:cond delay="676"/>
                                          </p:stCondLst>
                                        </p:cTn>
                                        <p:tgtEl>
                                          <p:spTgt spid="6">
                                            <p:txEl>
                                              <p:pRg st="0" end="0"/>
                                            </p:txEl>
                                          </p:spTgt>
                                        </p:tgtEl>
                                      </p:cBhvr>
                                      <p:to x="100000" y="100000"/>
                                    </p:animScale>
                                    <p:animScale>
                                      <p:cBhvr>
                                        <p:cTn id="15" dur="26">
                                          <p:stCondLst>
                                            <p:cond delay="1312"/>
                                          </p:stCondLst>
                                        </p:cTn>
                                        <p:tgtEl>
                                          <p:spTgt spid="6">
                                            <p:txEl>
                                              <p:pRg st="0" end="0"/>
                                            </p:txEl>
                                          </p:spTgt>
                                        </p:tgtEl>
                                      </p:cBhvr>
                                      <p:to x="100000" y="80000"/>
                                    </p:animScale>
                                    <p:animScale>
                                      <p:cBhvr>
                                        <p:cTn id="16" dur="166" decel="50000">
                                          <p:stCondLst>
                                            <p:cond delay="1338"/>
                                          </p:stCondLst>
                                        </p:cTn>
                                        <p:tgtEl>
                                          <p:spTgt spid="6">
                                            <p:txEl>
                                              <p:pRg st="0" end="0"/>
                                            </p:txEl>
                                          </p:spTgt>
                                        </p:tgtEl>
                                      </p:cBhvr>
                                      <p:to x="100000" y="100000"/>
                                    </p:animScale>
                                    <p:animScale>
                                      <p:cBhvr>
                                        <p:cTn id="17" dur="26">
                                          <p:stCondLst>
                                            <p:cond delay="1642"/>
                                          </p:stCondLst>
                                        </p:cTn>
                                        <p:tgtEl>
                                          <p:spTgt spid="6">
                                            <p:txEl>
                                              <p:pRg st="0" end="0"/>
                                            </p:txEl>
                                          </p:spTgt>
                                        </p:tgtEl>
                                      </p:cBhvr>
                                      <p:to x="100000" y="90000"/>
                                    </p:animScale>
                                    <p:animScale>
                                      <p:cBhvr>
                                        <p:cTn id="18" dur="166" decel="50000">
                                          <p:stCondLst>
                                            <p:cond delay="1668"/>
                                          </p:stCondLst>
                                        </p:cTn>
                                        <p:tgtEl>
                                          <p:spTgt spid="6">
                                            <p:txEl>
                                              <p:pRg st="0" end="0"/>
                                            </p:txEl>
                                          </p:spTgt>
                                        </p:tgtEl>
                                      </p:cBhvr>
                                      <p:to x="100000" y="100000"/>
                                    </p:animScale>
                                    <p:animScale>
                                      <p:cBhvr>
                                        <p:cTn id="19" dur="26">
                                          <p:stCondLst>
                                            <p:cond delay="1808"/>
                                          </p:stCondLst>
                                        </p:cTn>
                                        <p:tgtEl>
                                          <p:spTgt spid="6">
                                            <p:txEl>
                                              <p:pRg st="0" end="0"/>
                                            </p:txEl>
                                          </p:spTgt>
                                        </p:tgtEl>
                                      </p:cBhvr>
                                      <p:to x="100000" y="95000"/>
                                    </p:animScale>
                                    <p:animScale>
                                      <p:cBhvr>
                                        <p:cTn id="20" dur="166" decel="50000">
                                          <p:stCondLst>
                                            <p:cond delay="1834"/>
                                          </p:stCondLst>
                                        </p:cTn>
                                        <p:tgtEl>
                                          <p:spTgt spid="6">
                                            <p:txEl>
                                              <p:pRg st="0" end="0"/>
                                            </p:txEl>
                                          </p:spTgt>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6">
                                            <p:txEl>
                                              <p:pRg st="1" end="1"/>
                                            </p:txEl>
                                          </p:spTgt>
                                        </p:tgtEl>
                                        <p:attrNameLst>
                                          <p:attrName>style.visibility</p:attrName>
                                        </p:attrNameLst>
                                      </p:cBhvr>
                                      <p:to>
                                        <p:strVal val="visible"/>
                                      </p:to>
                                    </p:set>
                                    <p:animEffect transition="in" filter="wipe(down)">
                                      <p:cBhvr>
                                        <p:cTn id="23" dur="580">
                                          <p:stCondLst>
                                            <p:cond delay="0"/>
                                          </p:stCondLst>
                                        </p:cTn>
                                        <p:tgtEl>
                                          <p:spTgt spid="6">
                                            <p:txEl>
                                              <p:pRg st="1" end="1"/>
                                            </p:txEl>
                                          </p:spTgt>
                                        </p:tgtEl>
                                      </p:cBhvr>
                                    </p:animEffect>
                                    <p:anim calcmode="lin" valueType="num">
                                      <p:cBhvr>
                                        <p:cTn id="24" dur="1822" tmFilter="0,0; 0.14,0.36; 0.43,0.73; 0.71,0.91; 1.0,1.0">
                                          <p:stCondLst>
                                            <p:cond delay="0"/>
                                          </p:stCondLst>
                                        </p:cTn>
                                        <p:tgtEl>
                                          <p:spTgt spid="6">
                                            <p:txEl>
                                              <p:pRg st="1" end="1"/>
                                            </p:txEl>
                                          </p:spTgt>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6">
                                            <p:txEl>
                                              <p:pRg st="1" end="1"/>
                                            </p:txEl>
                                          </p:spTgt>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6">
                                            <p:txEl>
                                              <p:pRg st="1" end="1"/>
                                            </p:txEl>
                                          </p:spTgt>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6">
                                            <p:txEl>
                                              <p:pRg st="1" end="1"/>
                                            </p:txEl>
                                          </p:spTgt>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6">
                                            <p:txEl>
                                              <p:pRg st="1" end="1"/>
                                            </p:txEl>
                                          </p:spTgt>
                                        </p:tgtEl>
                                        <p:attrNameLst>
                                          <p:attrName>ppt_y</p:attrName>
                                        </p:attrNameLst>
                                      </p:cBhvr>
                                      <p:tavLst>
                                        <p:tav tm="0" fmla="#ppt_y-sin(pi*$)/81">
                                          <p:val>
                                            <p:fltVal val="0"/>
                                          </p:val>
                                        </p:tav>
                                        <p:tav tm="100000">
                                          <p:val>
                                            <p:fltVal val="1"/>
                                          </p:val>
                                        </p:tav>
                                      </p:tavLst>
                                    </p:anim>
                                    <p:animScale>
                                      <p:cBhvr>
                                        <p:cTn id="29" dur="26">
                                          <p:stCondLst>
                                            <p:cond delay="650"/>
                                          </p:stCondLst>
                                        </p:cTn>
                                        <p:tgtEl>
                                          <p:spTgt spid="6">
                                            <p:txEl>
                                              <p:pRg st="1" end="1"/>
                                            </p:txEl>
                                          </p:spTgt>
                                        </p:tgtEl>
                                      </p:cBhvr>
                                      <p:to x="100000" y="60000"/>
                                    </p:animScale>
                                    <p:animScale>
                                      <p:cBhvr>
                                        <p:cTn id="30" dur="166" decel="50000">
                                          <p:stCondLst>
                                            <p:cond delay="676"/>
                                          </p:stCondLst>
                                        </p:cTn>
                                        <p:tgtEl>
                                          <p:spTgt spid="6">
                                            <p:txEl>
                                              <p:pRg st="1" end="1"/>
                                            </p:txEl>
                                          </p:spTgt>
                                        </p:tgtEl>
                                      </p:cBhvr>
                                      <p:to x="100000" y="100000"/>
                                    </p:animScale>
                                    <p:animScale>
                                      <p:cBhvr>
                                        <p:cTn id="31" dur="26">
                                          <p:stCondLst>
                                            <p:cond delay="1312"/>
                                          </p:stCondLst>
                                        </p:cTn>
                                        <p:tgtEl>
                                          <p:spTgt spid="6">
                                            <p:txEl>
                                              <p:pRg st="1" end="1"/>
                                            </p:txEl>
                                          </p:spTgt>
                                        </p:tgtEl>
                                      </p:cBhvr>
                                      <p:to x="100000" y="80000"/>
                                    </p:animScale>
                                    <p:animScale>
                                      <p:cBhvr>
                                        <p:cTn id="32" dur="166" decel="50000">
                                          <p:stCondLst>
                                            <p:cond delay="1338"/>
                                          </p:stCondLst>
                                        </p:cTn>
                                        <p:tgtEl>
                                          <p:spTgt spid="6">
                                            <p:txEl>
                                              <p:pRg st="1" end="1"/>
                                            </p:txEl>
                                          </p:spTgt>
                                        </p:tgtEl>
                                      </p:cBhvr>
                                      <p:to x="100000" y="100000"/>
                                    </p:animScale>
                                    <p:animScale>
                                      <p:cBhvr>
                                        <p:cTn id="33" dur="26">
                                          <p:stCondLst>
                                            <p:cond delay="1642"/>
                                          </p:stCondLst>
                                        </p:cTn>
                                        <p:tgtEl>
                                          <p:spTgt spid="6">
                                            <p:txEl>
                                              <p:pRg st="1" end="1"/>
                                            </p:txEl>
                                          </p:spTgt>
                                        </p:tgtEl>
                                      </p:cBhvr>
                                      <p:to x="100000" y="90000"/>
                                    </p:animScale>
                                    <p:animScale>
                                      <p:cBhvr>
                                        <p:cTn id="34" dur="166" decel="50000">
                                          <p:stCondLst>
                                            <p:cond delay="1668"/>
                                          </p:stCondLst>
                                        </p:cTn>
                                        <p:tgtEl>
                                          <p:spTgt spid="6">
                                            <p:txEl>
                                              <p:pRg st="1" end="1"/>
                                            </p:txEl>
                                          </p:spTgt>
                                        </p:tgtEl>
                                      </p:cBhvr>
                                      <p:to x="100000" y="100000"/>
                                    </p:animScale>
                                    <p:animScale>
                                      <p:cBhvr>
                                        <p:cTn id="35" dur="26">
                                          <p:stCondLst>
                                            <p:cond delay="1808"/>
                                          </p:stCondLst>
                                        </p:cTn>
                                        <p:tgtEl>
                                          <p:spTgt spid="6">
                                            <p:txEl>
                                              <p:pRg st="1" end="1"/>
                                            </p:txEl>
                                          </p:spTgt>
                                        </p:tgtEl>
                                      </p:cBhvr>
                                      <p:to x="100000" y="95000"/>
                                    </p:animScale>
                                    <p:animScale>
                                      <p:cBhvr>
                                        <p:cTn id="36" dur="166" decel="50000">
                                          <p:stCondLst>
                                            <p:cond delay="1834"/>
                                          </p:stCondLst>
                                        </p:cTn>
                                        <p:tgtEl>
                                          <p:spTgt spid="6">
                                            <p:txEl>
                                              <p:pRg st="1" end="1"/>
                                            </p:txEl>
                                          </p:spTgt>
                                        </p:tgtEl>
                                      </p:cBhvr>
                                      <p:to x="100000" y="100000"/>
                                    </p:animScale>
                                  </p:childTnLst>
                                </p:cTn>
                              </p:par>
                              <p:par>
                                <p:cTn id="37" presetID="26" presetClass="entr" presetSubtype="0" fill="hold" grpId="0" nodeType="withEffect">
                                  <p:stCondLst>
                                    <p:cond delay="0"/>
                                  </p:stCondLst>
                                  <p:childTnLst>
                                    <p:set>
                                      <p:cBhvr>
                                        <p:cTn id="38" dur="1" fill="hold">
                                          <p:stCondLst>
                                            <p:cond delay="0"/>
                                          </p:stCondLst>
                                        </p:cTn>
                                        <p:tgtEl>
                                          <p:spTgt spid="6">
                                            <p:txEl>
                                              <p:pRg st="2" end="2"/>
                                            </p:txEl>
                                          </p:spTgt>
                                        </p:tgtEl>
                                        <p:attrNameLst>
                                          <p:attrName>style.visibility</p:attrName>
                                        </p:attrNameLst>
                                      </p:cBhvr>
                                      <p:to>
                                        <p:strVal val="visible"/>
                                      </p:to>
                                    </p:set>
                                    <p:animEffect transition="in" filter="wipe(down)">
                                      <p:cBhvr>
                                        <p:cTn id="39" dur="580">
                                          <p:stCondLst>
                                            <p:cond delay="0"/>
                                          </p:stCondLst>
                                        </p:cTn>
                                        <p:tgtEl>
                                          <p:spTgt spid="6">
                                            <p:txEl>
                                              <p:pRg st="2" end="2"/>
                                            </p:txEl>
                                          </p:spTgt>
                                        </p:tgtEl>
                                      </p:cBhvr>
                                    </p:animEffect>
                                    <p:anim calcmode="lin" valueType="num">
                                      <p:cBhvr>
                                        <p:cTn id="40" dur="1822" tmFilter="0,0; 0.14,0.36; 0.43,0.73; 0.71,0.91; 1.0,1.0">
                                          <p:stCondLst>
                                            <p:cond delay="0"/>
                                          </p:stCondLst>
                                        </p:cTn>
                                        <p:tgtEl>
                                          <p:spTgt spid="6">
                                            <p:txEl>
                                              <p:pRg st="2" end="2"/>
                                            </p:txEl>
                                          </p:spTgt>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6">
                                            <p:txEl>
                                              <p:pRg st="2" end="2"/>
                                            </p:txEl>
                                          </p:spTgt>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6">
                                            <p:txEl>
                                              <p:pRg st="2" end="2"/>
                                            </p:txEl>
                                          </p:spTgt>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6">
                                            <p:txEl>
                                              <p:pRg st="2" end="2"/>
                                            </p:txEl>
                                          </p:spTgt>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6">
                                            <p:txEl>
                                              <p:pRg st="2" end="2"/>
                                            </p:txEl>
                                          </p:spTgt>
                                        </p:tgtEl>
                                        <p:attrNameLst>
                                          <p:attrName>ppt_y</p:attrName>
                                        </p:attrNameLst>
                                      </p:cBhvr>
                                      <p:tavLst>
                                        <p:tav tm="0" fmla="#ppt_y-sin(pi*$)/81">
                                          <p:val>
                                            <p:fltVal val="0"/>
                                          </p:val>
                                        </p:tav>
                                        <p:tav tm="100000">
                                          <p:val>
                                            <p:fltVal val="1"/>
                                          </p:val>
                                        </p:tav>
                                      </p:tavLst>
                                    </p:anim>
                                    <p:animScale>
                                      <p:cBhvr>
                                        <p:cTn id="45" dur="26">
                                          <p:stCondLst>
                                            <p:cond delay="650"/>
                                          </p:stCondLst>
                                        </p:cTn>
                                        <p:tgtEl>
                                          <p:spTgt spid="6">
                                            <p:txEl>
                                              <p:pRg st="2" end="2"/>
                                            </p:txEl>
                                          </p:spTgt>
                                        </p:tgtEl>
                                      </p:cBhvr>
                                      <p:to x="100000" y="60000"/>
                                    </p:animScale>
                                    <p:animScale>
                                      <p:cBhvr>
                                        <p:cTn id="46" dur="166" decel="50000">
                                          <p:stCondLst>
                                            <p:cond delay="676"/>
                                          </p:stCondLst>
                                        </p:cTn>
                                        <p:tgtEl>
                                          <p:spTgt spid="6">
                                            <p:txEl>
                                              <p:pRg st="2" end="2"/>
                                            </p:txEl>
                                          </p:spTgt>
                                        </p:tgtEl>
                                      </p:cBhvr>
                                      <p:to x="100000" y="100000"/>
                                    </p:animScale>
                                    <p:animScale>
                                      <p:cBhvr>
                                        <p:cTn id="47" dur="26">
                                          <p:stCondLst>
                                            <p:cond delay="1312"/>
                                          </p:stCondLst>
                                        </p:cTn>
                                        <p:tgtEl>
                                          <p:spTgt spid="6">
                                            <p:txEl>
                                              <p:pRg st="2" end="2"/>
                                            </p:txEl>
                                          </p:spTgt>
                                        </p:tgtEl>
                                      </p:cBhvr>
                                      <p:to x="100000" y="80000"/>
                                    </p:animScale>
                                    <p:animScale>
                                      <p:cBhvr>
                                        <p:cTn id="48" dur="166" decel="50000">
                                          <p:stCondLst>
                                            <p:cond delay="1338"/>
                                          </p:stCondLst>
                                        </p:cTn>
                                        <p:tgtEl>
                                          <p:spTgt spid="6">
                                            <p:txEl>
                                              <p:pRg st="2" end="2"/>
                                            </p:txEl>
                                          </p:spTgt>
                                        </p:tgtEl>
                                      </p:cBhvr>
                                      <p:to x="100000" y="100000"/>
                                    </p:animScale>
                                    <p:animScale>
                                      <p:cBhvr>
                                        <p:cTn id="49" dur="26">
                                          <p:stCondLst>
                                            <p:cond delay="1642"/>
                                          </p:stCondLst>
                                        </p:cTn>
                                        <p:tgtEl>
                                          <p:spTgt spid="6">
                                            <p:txEl>
                                              <p:pRg st="2" end="2"/>
                                            </p:txEl>
                                          </p:spTgt>
                                        </p:tgtEl>
                                      </p:cBhvr>
                                      <p:to x="100000" y="90000"/>
                                    </p:animScale>
                                    <p:animScale>
                                      <p:cBhvr>
                                        <p:cTn id="50" dur="166" decel="50000">
                                          <p:stCondLst>
                                            <p:cond delay="1668"/>
                                          </p:stCondLst>
                                        </p:cTn>
                                        <p:tgtEl>
                                          <p:spTgt spid="6">
                                            <p:txEl>
                                              <p:pRg st="2" end="2"/>
                                            </p:txEl>
                                          </p:spTgt>
                                        </p:tgtEl>
                                      </p:cBhvr>
                                      <p:to x="100000" y="100000"/>
                                    </p:animScale>
                                    <p:animScale>
                                      <p:cBhvr>
                                        <p:cTn id="51" dur="26">
                                          <p:stCondLst>
                                            <p:cond delay="1808"/>
                                          </p:stCondLst>
                                        </p:cTn>
                                        <p:tgtEl>
                                          <p:spTgt spid="6">
                                            <p:txEl>
                                              <p:pRg st="2" end="2"/>
                                            </p:txEl>
                                          </p:spTgt>
                                        </p:tgtEl>
                                      </p:cBhvr>
                                      <p:to x="100000" y="95000"/>
                                    </p:animScale>
                                    <p:animScale>
                                      <p:cBhvr>
                                        <p:cTn id="52" dur="166" decel="50000">
                                          <p:stCondLst>
                                            <p:cond delay="1834"/>
                                          </p:stCondLst>
                                        </p:cTn>
                                        <p:tgtEl>
                                          <p:spTgt spid="6">
                                            <p:txEl>
                                              <p:pRg st="2" end="2"/>
                                            </p:txEl>
                                          </p:spTgt>
                                        </p:tgtEl>
                                      </p:cBhvr>
                                      <p:to x="100000" y="100000"/>
                                    </p:animScale>
                                  </p:childTnLst>
                                </p:cTn>
                              </p:par>
                              <p:par>
                                <p:cTn id="53" presetID="26" presetClass="entr" presetSubtype="0" fill="hold" grpId="0" nodeType="withEffect">
                                  <p:stCondLst>
                                    <p:cond delay="0"/>
                                  </p:stCondLst>
                                  <p:childTnLst>
                                    <p:set>
                                      <p:cBhvr>
                                        <p:cTn id="54" dur="1" fill="hold">
                                          <p:stCondLst>
                                            <p:cond delay="0"/>
                                          </p:stCondLst>
                                        </p:cTn>
                                        <p:tgtEl>
                                          <p:spTgt spid="6">
                                            <p:txEl>
                                              <p:pRg st="3" end="3"/>
                                            </p:txEl>
                                          </p:spTgt>
                                        </p:tgtEl>
                                        <p:attrNameLst>
                                          <p:attrName>style.visibility</p:attrName>
                                        </p:attrNameLst>
                                      </p:cBhvr>
                                      <p:to>
                                        <p:strVal val="visible"/>
                                      </p:to>
                                    </p:set>
                                    <p:animEffect transition="in" filter="wipe(down)">
                                      <p:cBhvr>
                                        <p:cTn id="55" dur="580">
                                          <p:stCondLst>
                                            <p:cond delay="0"/>
                                          </p:stCondLst>
                                        </p:cTn>
                                        <p:tgtEl>
                                          <p:spTgt spid="6">
                                            <p:txEl>
                                              <p:pRg st="3" end="3"/>
                                            </p:txEl>
                                          </p:spTgt>
                                        </p:tgtEl>
                                      </p:cBhvr>
                                    </p:animEffect>
                                    <p:anim calcmode="lin" valueType="num">
                                      <p:cBhvr>
                                        <p:cTn id="56" dur="1822" tmFilter="0,0; 0.14,0.36; 0.43,0.73; 0.71,0.91; 1.0,1.0">
                                          <p:stCondLst>
                                            <p:cond delay="0"/>
                                          </p:stCondLst>
                                        </p:cTn>
                                        <p:tgtEl>
                                          <p:spTgt spid="6">
                                            <p:txEl>
                                              <p:pRg st="3" end="3"/>
                                            </p:txEl>
                                          </p:spTgt>
                                        </p:tgtEl>
                                        <p:attrNameLst>
                                          <p:attrName>ppt_x</p:attrName>
                                        </p:attrNameLst>
                                      </p:cBhvr>
                                      <p:tavLst>
                                        <p:tav tm="0">
                                          <p:val>
                                            <p:strVal val="#ppt_x-0.25"/>
                                          </p:val>
                                        </p:tav>
                                        <p:tav tm="100000">
                                          <p:val>
                                            <p:strVal val="#ppt_x"/>
                                          </p:val>
                                        </p:tav>
                                      </p:tavLst>
                                    </p:anim>
                                    <p:anim calcmode="lin" valueType="num">
                                      <p:cBhvr>
                                        <p:cTn id="57" dur="664" tmFilter="0.0,0.0; 0.25,0.07; 0.50,0.2; 0.75,0.467; 1.0,1.0">
                                          <p:stCondLst>
                                            <p:cond delay="0"/>
                                          </p:stCondLst>
                                        </p:cTn>
                                        <p:tgtEl>
                                          <p:spTgt spid="6">
                                            <p:txEl>
                                              <p:pRg st="3" end="3"/>
                                            </p:txEl>
                                          </p:spTgt>
                                        </p:tgtEl>
                                        <p:attrNameLst>
                                          <p:attrName>ppt_y</p:attrName>
                                        </p:attrNameLst>
                                      </p:cBhvr>
                                      <p:tavLst>
                                        <p:tav tm="0" fmla="#ppt_y-sin(pi*$)/3">
                                          <p:val>
                                            <p:fltVal val="0.5"/>
                                          </p:val>
                                        </p:tav>
                                        <p:tav tm="100000">
                                          <p:val>
                                            <p:fltVal val="1"/>
                                          </p:val>
                                        </p:tav>
                                      </p:tavLst>
                                    </p:anim>
                                    <p:anim calcmode="lin" valueType="num">
                                      <p:cBhvr>
                                        <p:cTn id="58" dur="664" tmFilter="0, 0; 0.125,0.2665; 0.25,0.4; 0.375,0.465; 0.5,0.5;  0.625,0.535; 0.75,0.6; 0.875,0.7335; 1,1">
                                          <p:stCondLst>
                                            <p:cond delay="664"/>
                                          </p:stCondLst>
                                        </p:cTn>
                                        <p:tgtEl>
                                          <p:spTgt spid="6">
                                            <p:txEl>
                                              <p:pRg st="3" end="3"/>
                                            </p:txEl>
                                          </p:spTgt>
                                        </p:tgtEl>
                                        <p:attrNameLst>
                                          <p:attrName>ppt_y</p:attrName>
                                        </p:attrNameLst>
                                      </p:cBhvr>
                                      <p:tavLst>
                                        <p:tav tm="0" fmla="#ppt_y-sin(pi*$)/9">
                                          <p:val>
                                            <p:fltVal val="0"/>
                                          </p:val>
                                        </p:tav>
                                        <p:tav tm="100000">
                                          <p:val>
                                            <p:fltVal val="1"/>
                                          </p:val>
                                        </p:tav>
                                      </p:tavLst>
                                    </p:anim>
                                    <p:anim calcmode="lin" valueType="num">
                                      <p:cBhvr>
                                        <p:cTn id="59" dur="332" tmFilter="0, 0; 0.125,0.2665; 0.25,0.4; 0.375,0.465; 0.5,0.5;  0.625,0.535; 0.75,0.6; 0.875,0.7335; 1,1">
                                          <p:stCondLst>
                                            <p:cond delay="1324"/>
                                          </p:stCondLst>
                                        </p:cTn>
                                        <p:tgtEl>
                                          <p:spTgt spid="6">
                                            <p:txEl>
                                              <p:pRg st="3" end="3"/>
                                            </p:txEl>
                                          </p:spTgt>
                                        </p:tgtEl>
                                        <p:attrNameLst>
                                          <p:attrName>ppt_y</p:attrName>
                                        </p:attrNameLst>
                                      </p:cBhvr>
                                      <p:tavLst>
                                        <p:tav tm="0" fmla="#ppt_y-sin(pi*$)/27">
                                          <p:val>
                                            <p:fltVal val="0"/>
                                          </p:val>
                                        </p:tav>
                                        <p:tav tm="100000">
                                          <p:val>
                                            <p:fltVal val="1"/>
                                          </p:val>
                                        </p:tav>
                                      </p:tavLst>
                                    </p:anim>
                                    <p:anim calcmode="lin" valueType="num">
                                      <p:cBhvr>
                                        <p:cTn id="60" dur="164" tmFilter="0, 0; 0.125,0.2665; 0.25,0.4; 0.375,0.465; 0.5,0.5;  0.625,0.535; 0.75,0.6; 0.875,0.7335; 1,1">
                                          <p:stCondLst>
                                            <p:cond delay="1656"/>
                                          </p:stCondLst>
                                        </p:cTn>
                                        <p:tgtEl>
                                          <p:spTgt spid="6">
                                            <p:txEl>
                                              <p:pRg st="3" end="3"/>
                                            </p:txEl>
                                          </p:spTgt>
                                        </p:tgtEl>
                                        <p:attrNameLst>
                                          <p:attrName>ppt_y</p:attrName>
                                        </p:attrNameLst>
                                      </p:cBhvr>
                                      <p:tavLst>
                                        <p:tav tm="0" fmla="#ppt_y-sin(pi*$)/81">
                                          <p:val>
                                            <p:fltVal val="0"/>
                                          </p:val>
                                        </p:tav>
                                        <p:tav tm="100000">
                                          <p:val>
                                            <p:fltVal val="1"/>
                                          </p:val>
                                        </p:tav>
                                      </p:tavLst>
                                    </p:anim>
                                    <p:animScale>
                                      <p:cBhvr>
                                        <p:cTn id="61" dur="26">
                                          <p:stCondLst>
                                            <p:cond delay="650"/>
                                          </p:stCondLst>
                                        </p:cTn>
                                        <p:tgtEl>
                                          <p:spTgt spid="6">
                                            <p:txEl>
                                              <p:pRg st="3" end="3"/>
                                            </p:txEl>
                                          </p:spTgt>
                                        </p:tgtEl>
                                      </p:cBhvr>
                                      <p:to x="100000" y="60000"/>
                                    </p:animScale>
                                    <p:animScale>
                                      <p:cBhvr>
                                        <p:cTn id="62" dur="166" decel="50000">
                                          <p:stCondLst>
                                            <p:cond delay="676"/>
                                          </p:stCondLst>
                                        </p:cTn>
                                        <p:tgtEl>
                                          <p:spTgt spid="6">
                                            <p:txEl>
                                              <p:pRg st="3" end="3"/>
                                            </p:txEl>
                                          </p:spTgt>
                                        </p:tgtEl>
                                      </p:cBhvr>
                                      <p:to x="100000" y="100000"/>
                                    </p:animScale>
                                    <p:animScale>
                                      <p:cBhvr>
                                        <p:cTn id="63" dur="26">
                                          <p:stCondLst>
                                            <p:cond delay="1312"/>
                                          </p:stCondLst>
                                        </p:cTn>
                                        <p:tgtEl>
                                          <p:spTgt spid="6">
                                            <p:txEl>
                                              <p:pRg st="3" end="3"/>
                                            </p:txEl>
                                          </p:spTgt>
                                        </p:tgtEl>
                                      </p:cBhvr>
                                      <p:to x="100000" y="80000"/>
                                    </p:animScale>
                                    <p:animScale>
                                      <p:cBhvr>
                                        <p:cTn id="64" dur="166" decel="50000">
                                          <p:stCondLst>
                                            <p:cond delay="1338"/>
                                          </p:stCondLst>
                                        </p:cTn>
                                        <p:tgtEl>
                                          <p:spTgt spid="6">
                                            <p:txEl>
                                              <p:pRg st="3" end="3"/>
                                            </p:txEl>
                                          </p:spTgt>
                                        </p:tgtEl>
                                      </p:cBhvr>
                                      <p:to x="100000" y="100000"/>
                                    </p:animScale>
                                    <p:animScale>
                                      <p:cBhvr>
                                        <p:cTn id="65" dur="26">
                                          <p:stCondLst>
                                            <p:cond delay="1642"/>
                                          </p:stCondLst>
                                        </p:cTn>
                                        <p:tgtEl>
                                          <p:spTgt spid="6">
                                            <p:txEl>
                                              <p:pRg st="3" end="3"/>
                                            </p:txEl>
                                          </p:spTgt>
                                        </p:tgtEl>
                                      </p:cBhvr>
                                      <p:to x="100000" y="90000"/>
                                    </p:animScale>
                                    <p:animScale>
                                      <p:cBhvr>
                                        <p:cTn id="66" dur="166" decel="50000">
                                          <p:stCondLst>
                                            <p:cond delay="1668"/>
                                          </p:stCondLst>
                                        </p:cTn>
                                        <p:tgtEl>
                                          <p:spTgt spid="6">
                                            <p:txEl>
                                              <p:pRg st="3" end="3"/>
                                            </p:txEl>
                                          </p:spTgt>
                                        </p:tgtEl>
                                      </p:cBhvr>
                                      <p:to x="100000" y="100000"/>
                                    </p:animScale>
                                    <p:animScale>
                                      <p:cBhvr>
                                        <p:cTn id="67" dur="26">
                                          <p:stCondLst>
                                            <p:cond delay="1808"/>
                                          </p:stCondLst>
                                        </p:cTn>
                                        <p:tgtEl>
                                          <p:spTgt spid="6">
                                            <p:txEl>
                                              <p:pRg st="3" end="3"/>
                                            </p:txEl>
                                          </p:spTgt>
                                        </p:tgtEl>
                                      </p:cBhvr>
                                      <p:to x="100000" y="95000"/>
                                    </p:animScale>
                                    <p:animScale>
                                      <p:cBhvr>
                                        <p:cTn id="68" dur="166" decel="50000">
                                          <p:stCondLst>
                                            <p:cond delay="1834"/>
                                          </p:stCondLst>
                                        </p:cTn>
                                        <p:tgtEl>
                                          <p:spTgt spid="6">
                                            <p:txEl>
                                              <p:pRg st="3" end="3"/>
                                            </p:txEl>
                                          </p:spTgt>
                                        </p:tgtEl>
                                      </p:cBhvr>
                                      <p:to x="100000" y="100000"/>
                                    </p:animScale>
                                  </p:childTnLst>
                                </p:cTn>
                              </p:par>
                              <p:par>
                                <p:cTn id="69" presetID="26" presetClass="entr" presetSubtype="0" fill="hold" grpId="0" nodeType="withEffect">
                                  <p:stCondLst>
                                    <p:cond delay="0"/>
                                  </p:stCondLst>
                                  <p:childTnLst>
                                    <p:set>
                                      <p:cBhvr>
                                        <p:cTn id="70" dur="1" fill="hold">
                                          <p:stCondLst>
                                            <p:cond delay="0"/>
                                          </p:stCondLst>
                                        </p:cTn>
                                        <p:tgtEl>
                                          <p:spTgt spid="6">
                                            <p:txEl>
                                              <p:pRg st="4" end="4"/>
                                            </p:txEl>
                                          </p:spTgt>
                                        </p:tgtEl>
                                        <p:attrNameLst>
                                          <p:attrName>style.visibility</p:attrName>
                                        </p:attrNameLst>
                                      </p:cBhvr>
                                      <p:to>
                                        <p:strVal val="visible"/>
                                      </p:to>
                                    </p:set>
                                    <p:animEffect transition="in" filter="wipe(down)">
                                      <p:cBhvr>
                                        <p:cTn id="71" dur="580">
                                          <p:stCondLst>
                                            <p:cond delay="0"/>
                                          </p:stCondLst>
                                        </p:cTn>
                                        <p:tgtEl>
                                          <p:spTgt spid="6">
                                            <p:txEl>
                                              <p:pRg st="4" end="4"/>
                                            </p:txEl>
                                          </p:spTgt>
                                        </p:tgtEl>
                                      </p:cBhvr>
                                    </p:animEffect>
                                    <p:anim calcmode="lin" valueType="num">
                                      <p:cBhvr>
                                        <p:cTn id="72" dur="1822" tmFilter="0,0; 0.14,0.36; 0.43,0.73; 0.71,0.91; 1.0,1.0">
                                          <p:stCondLst>
                                            <p:cond delay="0"/>
                                          </p:stCondLst>
                                        </p:cTn>
                                        <p:tgtEl>
                                          <p:spTgt spid="6">
                                            <p:txEl>
                                              <p:pRg st="4" end="4"/>
                                            </p:txEl>
                                          </p:spTgt>
                                        </p:tgtEl>
                                        <p:attrNameLst>
                                          <p:attrName>ppt_x</p:attrName>
                                        </p:attrNameLst>
                                      </p:cBhvr>
                                      <p:tavLst>
                                        <p:tav tm="0">
                                          <p:val>
                                            <p:strVal val="#ppt_x-0.25"/>
                                          </p:val>
                                        </p:tav>
                                        <p:tav tm="100000">
                                          <p:val>
                                            <p:strVal val="#ppt_x"/>
                                          </p:val>
                                        </p:tav>
                                      </p:tavLst>
                                    </p:anim>
                                    <p:anim calcmode="lin" valueType="num">
                                      <p:cBhvr>
                                        <p:cTn id="73" dur="664" tmFilter="0.0,0.0; 0.25,0.07; 0.50,0.2; 0.75,0.467; 1.0,1.0">
                                          <p:stCondLst>
                                            <p:cond delay="0"/>
                                          </p:stCondLst>
                                        </p:cTn>
                                        <p:tgtEl>
                                          <p:spTgt spid="6">
                                            <p:txEl>
                                              <p:pRg st="4" end="4"/>
                                            </p:txEl>
                                          </p:spTgt>
                                        </p:tgtEl>
                                        <p:attrNameLst>
                                          <p:attrName>ppt_y</p:attrName>
                                        </p:attrNameLst>
                                      </p:cBhvr>
                                      <p:tavLst>
                                        <p:tav tm="0" fmla="#ppt_y-sin(pi*$)/3">
                                          <p:val>
                                            <p:fltVal val="0.5"/>
                                          </p:val>
                                        </p:tav>
                                        <p:tav tm="100000">
                                          <p:val>
                                            <p:fltVal val="1"/>
                                          </p:val>
                                        </p:tav>
                                      </p:tavLst>
                                    </p:anim>
                                    <p:anim calcmode="lin" valueType="num">
                                      <p:cBhvr>
                                        <p:cTn id="74" dur="664" tmFilter="0, 0; 0.125,0.2665; 0.25,0.4; 0.375,0.465; 0.5,0.5;  0.625,0.535; 0.75,0.6; 0.875,0.7335; 1,1">
                                          <p:stCondLst>
                                            <p:cond delay="664"/>
                                          </p:stCondLst>
                                        </p:cTn>
                                        <p:tgtEl>
                                          <p:spTgt spid="6">
                                            <p:txEl>
                                              <p:pRg st="4" end="4"/>
                                            </p:txEl>
                                          </p:spTgt>
                                        </p:tgtEl>
                                        <p:attrNameLst>
                                          <p:attrName>ppt_y</p:attrName>
                                        </p:attrNameLst>
                                      </p:cBhvr>
                                      <p:tavLst>
                                        <p:tav tm="0" fmla="#ppt_y-sin(pi*$)/9">
                                          <p:val>
                                            <p:fltVal val="0"/>
                                          </p:val>
                                        </p:tav>
                                        <p:tav tm="100000">
                                          <p:val>
                                            <p:fltVal val="1"/>
                                          </p:val>
                                        </p:tav>
                                      </p:tavLst>
                                    </p:anim>
                                    <p:anim calcmode="lin" valueType="num">
                                      <p:cBhvr>
                                        <p:cTn id="75" dur="332" tmFilter="0, 0; 0.125,0.2665; 0.25,0.4; 0.375,0.465; 0.5,0.5;  0.625,0.535; 0.75,0.6; 0.875,0.7335; 1,1">
                                          <p:stCondLst>
                                            <p:cond delay="1324"/>
                                          </p:stCondLst>
                                        </p:cTn>
                                        <p:tgtEl>
                                          <p:spTgt spid="6">
                                            <p:txEl>
                                              <p:pRg st="4" end="4"/>
                                            </p:txEl>
                                          </p:spTgt>
                                        </p:tgtEl>
                                        <p:attrNameLst>
                                          <p:attrName>ppt_y</p:attrName>
                                        </p:attrNameLst>
                                      </p:cBhvr>
                                      <p:tavLst>
                                        <p:tav tm="0" fmla="#ppt_y-sin(pi*$)/27">
                                          <p:val>
                                            <p:fltVal val="0"/>
                                          </p:val>
                                        </p:tav>
                                        <p:tav tm="100000">
                                          <p:val>
                                            <p:fltVal val="1"/>
                                          </p:val>
                                        </p:tav>
                                      </p:tavLst>
                                    </p:anim>
                                    <p:anim calcmode="lin" valueType="num">
                                      <p:cBhvr>
                                        <p:cTn id="76" dur="164" tmFilter="0, 0; 0.125,0.2665; 0.25,0.4; 0.375,0.465; 0.5,0.5;  0.625,0.535; 0.75,0.6; 0.875,0.7335; 1,1">
                                          <p:stCondLst>
                                            <p:cond delay="1656"/>
                                          </p:stCondLst>
                                        </p:cTn>
                                        <p:tgtEl>
                                          <p:spTgt spid="6">
                                            <p:txEl>
                                              <p:pRg st="4" end="4"/>
                                            </p:txEl>
                                          </p:spTgt>
                                        </p:tgtEl>
                                        <p:attrNameLst>
                                          <p:attrName>ppt_y</p:attrName>
                                        </p:attrNameLst>
                                      </p:cBhvr>
                                      <p:tavLst>
                                        <p:tav tm="0" fmla="#ppt_y-sin(pi*$)/81">
                                          <p:val>
                                            <p:fltVal val="0"/>
                                          </p:val>
                                        </p:tav>
                                        <p:tav tm="100000">
                                          <p:val>
                                            <p:fltVal val="1"/>
                                          </p:val>
                                        </p:tav>
                                      </p:tavLst>
                                    </p:anim>
                                    <p:animScale>
                                      <p:cBhvr>
                                        <p:cTn id="77" dur="26">
                                          <p:stCondLst>
                                            <p:cond delay="650"/>
                                          </p:stCondLst>
                                        </p:cTn>
                                        <p:tgtEl>
                                          <p:spTgt spid="6">
                                            <p:txEl>
                                              <p:pRg st="4" end="4"/>
                                            </p:txEl>
                                          </p:spTgt>
                                        </p:tgtEl>
                                      </p:cBhvr>
                                      <p:to x="100000" y="60000"/>
                                    </p:animScale>
                                    <p:animScale>
                                      <p:cBhvr>
                                        <p:cTn id="78" dur="166" decel="50000">
                                          <p:stCondLst>
                                            <p:cond delay="676"/>
                                          </p:stCondLst>
                                        </p:cTn>
                                        <p:tgtEl>
                                          <p:spTgt spid="6">
                                            <p:txEl>
                                              <p:pRg st="4" end="4"/>
                                            </p:txEl>
                                          </p:spTgt>
                                        </p:tgtEl>
                                      </p:cBhvr>
                                      <p:to x="100000" y="100000"/>
                                    </p:animScale>
                                    <p:animScale>
                                      <p:cBhvr>
                                        <p:cTn id="79" dur="26">
                                          <p:stCondLst>
                                            <p:cond delay="1312"/>
                                          </p:stCondLst>
                                        </p:cTn>
                                        <p:tgtEl>
                                          <p:spTgt spid="6">
                                            <p:txEl>
                                              <p:pRg st="4" end="4"/>
                                            </p:txEl>
                                          </p:spTgt>
                                        </p:tgtEl>
                                      </p:cBhvr>
                                      <p:to x="100000" y="80000"/>
                                    </p:animScale>
                                    <p:animScale>
                                      <p:cBhvr>
                                        <p:cTn id="80" dur="166" decel="50000">
                                          <p:stCondLst>
                                            <p:cond delay="1338"/>
                                          </p:stCondLst>
                                        </p:cTn>
                                        <p:tgtEl>
                                          <p:spTgt spid="6">
                                            <p:txEl>
                                              <p:pRg st="4" end="4"/>
                                            </p:txEl>
                                          </p:spTgt>
                                        </p:tgtEl>
                                      </p:cBhvr>
                                      <p:to x="100000" y="100000"/>
                                    </p:animScale>
                                    <p:animScale>
                                      <p:cBhvr>
                                        <p:cTn id="81" dur="26">
                                          <p:stCondLst>
                                            <p:cond delay="1642"/>
                                          </p:stCondLst>
                                        </p:cTn>
                                        <p:tgtEl>
                                          <p:spTgt spid="6">
                                            <p:txEl>
                                              <p:pRg st="4" end="4"/>
                                            </p:txEl>
                                          </p:spTgt>
                                        </p:tgtEl>
                                      </p:cBhvr>
                                      <p:to x="100000" y="90000"/>
                                    </p:animScale>
                                    <p:animScale>
                                      <p:cBhvr>
                                        <p:cTn id="82" dur="166" decel="50000">
                                          <p:stCondLst>
                                            <p:cond delay="1668"/>
                                          </p:stCondLst>
                                        </p:cTn>
                                        <p:tgtEl>
                                          <p:spTgt spid="6">
                                            <p:txEl>
                                              <p:pRg st="4" end="4"/>
                                            </p:txEl>
                                          </p:spTgt>
                                        </p:tgtEl>
                                      </p:cBhvr>
                                      <p:to x="100000" y="100000"/>
                                    </p:animScale>
                                    <p:animScale>
                                      <p:cBhvr>
                                        <p:cTn id="83" dur="26">
                                          <p:stCondLst>
                                            <p:cond delay="1808"/>
                                          </p:stCondLst>
                                        </p:cTn>
                                        <p:tgtEl>
                                          <p:spTgt spid="6">
                                            <p:txEl>
                                              <p:pRg st="4" end="4"/>
                                            </p:txEl>
                                          </p:spTgt>
                                        </p:tgtEl>
                                      </p:cBhvr>
                                      <p:to x="100000" y="95000"/>
                                    </p:animScale>
                                    <p:animScale>
                                      <p:cBhvr>
                                        <p:cTn id="84" dur="166" decel="50000">
                                          <p:stCondLst>
                                            <p:cond delay="1834"/>
                                          </p:stCondLst>
                                        </p:cTn>
                                        <p:tgtEl>
                                          <p:spTgt spid="6">
                                            <p:txEl>
                                              <p:pRg st="4" end="4"/>
                                            </p:txEl>
                                          </p:spTgt>
                                        </p:tgtEl>
                                      </p:cBhvr>
                                      <p:to x="100000" y="100000"/>
                                    </p:animScale>
                                  </p:childTnLst>
                                </p:cTn>
                              </p:par>
                              <p:par>
                                <p:cTn id="85" presetID="26" presetClass="entr" presetSubtype="0" fill="hold" grpId="0" nodeType="withEffect">
                                  <p:stCondLst>
                                    <p:cond delay="0"/>
                                  </p:stCondLst>
                                  <p:childTnLst>
                                    <p:set>
                                      <p:cBhvr>
                                        <p:cTn id="86" dur="1" fill="hold">
                                          <p:stCondLst>
                                            <p:cond delay="0"/>
                                          </p:stCondLst>
                                        </p:cTn>
                                        <p:tgtEl>
                                          <p:spTgt spid="6">
                                            <p:txEl>
                                              <p:pRg st="5" end="5"/>
                                            </p:txEl>
                                          </p:spTgt>
                                        </p:tgtEl>
                                        <p:attrNameLst>
                                          <p:attrName>style.visibility</p:attrName>
                                        </p:attrNameLst>
                                      </p:cBhvr>
                                      <p:to>
                                        <p:strVal val="visible"/>
                                      </p:to>
                                    </p:set>
                                    <p:animEffect transition="in" filter="wipe(down)">
                                      <p:cBhvr>
                                        <p:cTn id="87" dur="580">
                                          <p:stCondLst>
                                            <p:cond delay="0"/>
                                          </p:stCondLst>
                                        </p:cTn>
                                        <p:tgtEl>
                                          <p:spTgt spid="6">
                                            <p:txEl>
                                              <p:pRg st="5" end="5"/>
                                            </p:txEl>
                                          </p:spTgt>
                                        </p:tgtEl>
                                      </p:cBhvr>
                                    </p:animEffect>
                                    <p:anim calcmode="lin" valueType="num">
                                      <p:cBhvr>
                                        <p:cTn id="88" dur="1822" tmFilter="0,0; 0.14,0.36; 0.43,0.73; 0.71,0.91; 1.0,1.0">
                                          <p:stCondLst>
                                            <p:cond delay="0"/>
                                          </p:stCondLst>
                                        </p:cTn>
                                        <p:tgtEl>
                                          <p:spTgt spid="6">
                                            <p:txEl>
                                              <p:pRg st="5" end="5"/>
                                            </p:txEl>
                                          </p:spTgt>
                                        </p:tgtEl>
                                        <p:attrNameLst>
                                          <p:attrName>ppt_x</p:attrName>
                                        </p:attrNameLst>
                                      </p:cBhvr>
                                      <p:tavLst>
                                        <p:tav tm="0">
                                          <p:val>
                                            <p:strVal val="#ppt_x-0.25"/>
                                          </p:val>
                                        </p:tav>
                                        <p:tav tm="100000">
                                          <p:val>
                                            <p:strVal val="#ppt_x"/>
                                          </p:val>
                                        </p:tav>
                                      </p:tavLst>
                                    </p:anim>
                                    <p:anim calcmode="lin" valueType="num">
                                      <p:cBhvr>
                                        <p:cTn id="89" dur="664" tmFilter="0.0,0.0; 0.25,0.07; 0.50,0.2; 0.75,0.467; 1.0,1.0">
                                          <p:stCondLst>
                                            <p:cond delay="0"/>
                                          </p:stCondLst>
                                        </p:cTn>
                                        <p:tgtEl>
                                          <p:spTgt spid="6">
                                            <p:txEl>
                                              <p:pRg st="5" end="5"/>
                                            </p:txEl>
                                          </p:spTgt>
                                        </p:tgtEl>
                                        <p:attrNameLst>
                                          <p:attrName>ppt_y</p:attrName>
                                        </p:attrNameLst>
                                      </p:cBhvr>
                                      <p:tavLst>
                                        <p:tav tm="0" fmla="#ppt_y-sin(pi*$)/3">
                                          <p:val>
                                            <p:fltVal val="0.5"/>
                                          </p:val>
                                        </p:tav>
                                        <p:tav tm="100000">
                                          <p:val>
                                            <p:fltVal val="1"/>
                                          </p:val>
                                        </p:tav>
                                      </p:tavLst>
                                    </p:anim>
                                    <p:anim calcmode="lin" valueType="num">
                                      <p:cBhvr>
                                        <p:cTn id="90" dur="664" tmFilter="0, 0; 0.125,0.2665; 0.25,0.4; 0.375,0.465; 0.5,0.5;  0.625,0.535; 0.75,0.6; 0.875,0.7335; 1,1">
                                          <p:stCondLst>
                                            <p:cond delay="664"/>
                                          </p:stCondLst>
                                        </p:cTn>
                                        <p:tgtEl>
                                          <p:spTgt spid="6">
                                            <p:txEl>
                                              <p:pRg st="5" end="5"/>
                                            </p:txEl>
                                          </p:spTgt>
                                        </p:tgtEl>
                                        <p:attrNameLst>
                                          <p:attrName>ppt_y</p:attrName>
                                        </p:attrNameLst>
                                      </p:cBhvr>
                                      <p:tavLst>
                                        <p:tav tm="0" fmla="#ppt_y-sin(pi*$)/9">
                                          <p:val>
                                            <p:fltVal val="0"/>
                                          </p:val>
                                        </p:tav>
                                        <p:tav tm="100000">
                                          <p:val>
                                            <p:fltVal val="1"/>
                                          </p:val>
                                        </p:tav>
                                      </p:tavLst>
                                    </p:anim>
                                    <p:anim calcmode="lin" valueType="num">
                                      <p:cBhvr>
                                        <p:cTn id="91" dur="332" tmFilter="0, 0; 0.125,0.2665; 0.25,0.4; 0.375,0.465; 0.5,0.5;  0.625,0.535; 0.75,0.6; 0.875,0.7335; 1,1">
                                          <p:stCondLst>
                                            <p:cond delay="1324"/>
                                          </p:stCondLst>
                                        </p:cTn>
                                        <p:tgtEl>
                                          <p:spTgt spid="6">
                                            <p:txEl>
                                              <p:pRg st="5" end="5"/>
                                            </p:txEl>
                                          </p:spTgt>
                                        </p:tgtEl>
                                        <p:attrNameLst>
                                          <p:attrName>ppt_y</p:attrName>
                                        </p:attrNameLst>
                                      </p:cBhvr>
                                      <p:tavLst>
                                        <p:tav tm="0" fmla="#ppt_y-sin(pi*$)/27">
                                          <p:val>
                                            <p:fltVal val="0"/>
                                          </p:val>
                                        </p:tav>
                                        <p:tav tm="100000">
                                          <p:val>
                                            <p:fltVal val="1"/>
                                          </p:val>
                                        </p:tav>
                                      </p:tavLst>
                                    </p:anim>
                                    <p:anim calcmode="lin" valueType="num">
                                      <p:cBhvr>
                                        <p:cTn id="92" dur="164" tmFilter="0, 0; 0.125,0.2665; 0.25,0.4; 0.375,0.465; 0.5,0.5;  0.625,0.535; 0.75,0.6; 0.875,0.7335; 1,1">
                                          <p:stCondLst>
                                            <p:cond delay="1656"/>
                                          </p:stCondLst>
                                        </p:cTn>
                                        <p:tgtEl>
                                          <p:spTgt spid="6">
                                            <p:txEl>
                                              <p:pRg st="5" end="5"/>
                                            </p:txEl>
                                          </p:spTgt>
                                        </p:tgtEl>
                                        <p:attrNameLst>
                                          <p:attrName>ppt_y</p:attrName>
                                        </p:attrNameLst>
                                      </p:cBhvr>
                                      <p:tavLst>
                                        <p:tav tm="0" fmla="#ppt_y-sin(pi*$)/81">
                                          <p:val>
                                            <p:fltVal val="0"/>
                                          </p:val>
                                        </p:tav>
                                        <p:tav tm="100000">
                                          <p:val>
                                            <p:fltVal val="1"/>
                                          </p:val>
                                        </p:tav>
                                      </p:tavLst>
                                    </p:anim>
                                    <p:animScale>
                                      <p:cBhvr>
                                        <p:cTn id="93" dur="26">
                                          <p:stCondLst>
                                            <p:cond delay="650"/>
                                          </p:stCondLst>
                                        </p:cTn>
                                        <p:tgtEl>
                                          <p:spTgt spid="6">
                                            <p:txEl>
                                              <p:pRg st="5" end="5"/>
                                            </p:txEl>
                                          </p:spTgt>
                                        </p:tgtEl>
                                      </p:cBhvr>
                                      <p:to x="100000" y="60000"/>
                                    </p:animScale>
                                    <p:animScale>
                                      <p:cBhvr>
                                        <p:cTn id="94" dur="166" decel="50000">
                                          <p:stCondLst>
                                            <p:cond delay="676"/>
                                          </p:stCondLst>
                                        </p:cTn>
                                        <p:tgtEl>
                                          <p:spTgt spid="6">
                                            <p:txEl>
                                              <p:pRg st="5" end="5"/>
                                            </p:txEl>
                                          </p:spTgt>
                                        </p:tgtEl>
                                      </p:cBhvr>
                                      <p:to x="100000" y="100000"/>
                                    </p:animScale>
                                    <p:animScale>
                                      <p:cBhvr>
                                        <p:cTn id="95" dur="26">
                                          <p:stCondLst>
                                            <p:cond delay="1312"/>
                                          </p:stCondLst>
                                        </p:cTn>
                                        <p:tgtEl>
                                          <p:spTgt spid="6">
                                            <p:txEl>
                                              <p:pRg st="5" end="5"/>
                                            </p:txEl>
                                          </p:spTgt>
                                        </p:tgtEl>
                                      </p:cBhvr>
                                      <p:to x="100000" y="80000"/>
                                    </p:animScale>
                                    <p:animScale>
                                      <p:cBhvr>
                                        <p:cTn id="96" dur="166" decel="50000">
                                          <p:stCondLst>
                                            <p:cond delay="1338"/>
                                          </p:stCondLst>
                                        </p:cTn>
                                        <p:tgtEl>
                                          <p:spTgt spid="6">
                                            <p:txEl>
                                              <p:pRg st="5" end="5"/>
                                            </p:txEl>
                                          </p:spTgt>
                                        </p:tgtEl>
                                      </p:cBhvr>
                                      <p:to x="100000" y="100000"/>
                                    </p:animScale>
                                    <p:animScale>
                                      <p:cBhvr>
                                        <p:cTn id="97" dur="26">
                                          <p:stCondLst>
                                            <p:cond delay="1642"/>
                                          </p:stCondLst>
                                        </p:cTn>
                                        <p:tgtEl>
                                          <p:spTgt spid="6">
                                            <p:txEl>
                                              <p:pRg st="5" end="5"/>
                                            </p:txEl>
                                          </p:spTgt>
                                        </p:tgtEl>
                                      </p:cBhvr>
                                      <p:to x="100000" y="90000"/>
                                    </p:animScale>
                                    <p:animScale>
                                      <p:cBhvr>
                                        <p:cTn id="98" dur="166" decel="50000">
                                          <p:stCondLst>
                                            <p:cond delay="1668"/>
                                          </p:stCondLst>
                                        </p:cTn>
                                        <p:tgtEl>
                                          <p:spTgt spid="6">
                                            <p:txEl>
                                              <p:pRg st="5" end="5"/>
                                            </p:txEl>
                                          </p:spTgt>
                                        </p:tgtEl>
                                      </p:cBhvr>
                                      <p:to x="100000" y="100000"/>
                                    </p:animScale>
                                    <p:animScale>
                                      <p:cBhvr>
                                        <p:cTn id="99" dur="26">
                                          <p:stCondLst>
                                            <p:cond delay="1808"/>
                                          </p:stCondLst>
                                        </p:cTn>
                                        <p:tgtEl>
                                          <p:spTgt spid="6">
                                            <p:txEl>
                                              <p:pRg st="5" end="5"/>
                                            </p:txEl>
                                          </p:spTgt>
                                        </p:tgtEl>
                                      </p:cBhvr>
                                      <p:to x="100000" y="95000"/>
                                    </p:animScale>
                                    <p:animScale>
                                      <p:cBhvr>
                                        <p:cTn id="100" dur="166" decel="50000">
                                          <p:stCondLst>
                                            <p:cond delay="1834"/>
                                          </p:stCondLst>
                                        </p:cTn>
                                        <p:tgtEl>
                                          <p:spTgt spid="6">
                                            <p:txEl>
                                              <p:pRg st="5" end="5"/>
                                            </p:txEl>
                                          </p:spTgt>
                                        </p:tgtEl>
                                      </p:cBhvr>
                                      <p:to x="100000" y="100000"/>
                                    </p:animScale>
                                  </p:childTnLst>
                                </p:cTn>
                              </p:par>
                              <p:par>
                                <p:cTn id="101" presetID="26" presetClass="entr" presetSubtype="0" fill="hold" grpId="0" nodeType="withEffect">
                                  <p:stCondLst>
                                    <p:cond delay="0"/>
                                  </p:stCondLst>
                                  <p:childTnLst>
                                    <p:set>
                                      <p:cBhvr>
                                        <p:cTn id="102" dur="1" fill="hold">
                                          <p:stCondLst>
                                            <p:cond delay="0"/>
                                          </p:stCondLst>
                                        </p:cTn>
                                        <p:tgtEl>
                                          <p:spTgt spid="6">
                                            <p:txEl>
                                              <p:pRg st="6" end="6"/>
                                            </p:txEl>
                                          </p:spTgt>
                                        </p:tgtEl>
                                        <p:attrNameLst>
                                          <p:attrName>style.visibility</p:attrName>
                                        </p:attrNameLst>
                                      </p:cBhvr>
                                      <p:to>
                                        <p:strVal val="visible"/>
                                      </p:to>
                                    </p:set>
                                    <p:animEffect transition="in" filter="wipe(down)">
                                      <p:cBhvr>
                                        <p:cTn id="103" dur="580">
                                          <p:stCondLst>
                                            <p:cond delay="0"/>
                                          </p:stCondLst>
                                        </p:cTn>
                                        <p:tgtEl>
                                          <p:spTgt spid="6">
                                            <p:txEl>
                                              <p:pRg st="6" end="6"/>
                                            </p:txEl>
                                          </p:spTgt>
                                        </p:tgtEl>
                                      </p:cBhvr>
                                    </p:animEffect>
                                    <p:anim calcmode="lin" valueType="num">
                                      <p:cBhvr>
                                        <p:cTn id="104" dur="1822" tmFilter="0,0; 0.14,0.36; 0.43,0.73; 0.71,0.91; 1.0,1.0">
                                          <p:stCondLst>
                                            <p:cond delay="0"/>
                                          </p:stCondLst>
                                        </p:cTn>
                                        <p:tgtEl>
                                          <p:spTgt spid="6">
                                            <p:txEl>
                                              <p:pRg st="6" end="6"/>
                                            </p:txEl>
                                          </p:spTgt>
                                        </p:tgtEl>
                                        <p:attrNameLst>
                                          <p:attrName>ppt_x</p:attrName>
                                        </p:attrNameLst>
                                      </p:cBhvr>
                                      <p:tavLst>
                                        <p:tav tm="0">
                                          <p:val>
                                            <p:strVal val="#ppt_x-0.25"/>
                                          </p:val>
                                        </p:tav>
                                        <p:tav tm="100000">
                                          <p:val>
                                            <p:strVal val="#ppt_x"/>
                                          </p:val>
                                        </p:tav>
                                      </p:tavLst>
                                    </p:anim>
                                    <p:anim calcmode="lin" valueType="num">
                                      <p:cBhvr>
                                        <p:cTn id="105" dur="664" tmFilter="0.0,0.0; 0.25,0.07; 0.50,0.2; 0.75,0.467; 1.0,1.0">
                                          <p:stCondLst>
                                            <p:cond delay="0"/>
                                          </p:stCondLst>
                                        </p:cTn>
                                        <p:tgtEl>
                                          <p:spTgt spid="6">
                                            <p:txEl>
                                              <p:pRg st="6" end="6"/>
                                            </p:txEl>
                                          </p:spTgt>
                                        </p:tgtEl>
                                        <p:attrNameLst>
                                          <p:attrName>ppt_y</p:attrName>
                                        </p:attrNameLst>
                                      </p:cBhvr>
                                      <p:tavLst>
                                        <p:tav tm="0" fmla="#ppt_y-sin(pi*$)/3">
                                          <p:val>
                                            <p:fltVal val="0.5"/>
                                          </p:val>
                                        </p:tav>
                                        <p:tav tm="100000">
                                          <p:val>
                                            <p:fltVal val="1"/>
                                          </p:val>
                                        </p:tav>
                                      </p:tavLst>
                                    </p:anim>
                                    <p:anim calcmode="lin" valueType="num">
                                      <p:cBhvr>
                                        <p:cTn id="106" dur="664" tmFilter="0, 0; 0.125,0.2665; 0.25,0.4; 0.375,0.465; 0.5,0.5;  0.625,0.535; 0.75,0.6; 0.875,0.7335; 1,1">
                                          <p:stCondLst>
                                            <p:cond delay="664"/>
                                          </p:stCondLst>
                                        </p:cTn>
                                        <p:tgtEl>
                                          <p:spTgt spid="6">
                                            <p:txEl>
                                              <p:pRg st="6" end="6"/>
                                            </p:txEl>
                                          </p:spTgt>
                                        </p:tgtEl>
                                        <p:attrNameLst>
                                          <p:attrName>ppt_y</p:attrName>
                                        </p:attrNameLst>
                                      </p:cBhvr>
                                      <p:tavLst>
                                        <p:tav tm="0" fmla="#ppt_y-sin(pi*$)/9">
                                          <p:val>
                                            <p:fltVal val="0"/>
                                          </p:val>
                                        </p:tav>
                                        <p:tav tm="100000">
                                          <p:val>
                                            <p:fltVal val="1"/>
                                          </p:val>
                                        </p:tav>
                                      </p:tavLst>
                                    </p:anim>
                                    <p:anim calcmode="lin" valueType="num">
                                      <p:cBhvr>
                                        <p:cTn id="107" dur="332" tmFilter="0, 0; 0.125,0.2665; 0.25,0.4; 0.375,0.465; 0.5,0.5;  0.625,0.535; 0.75,0.6; 0.875,0.7335; 1,1">
                                          <p:stCondLst>
                                            <p:cond delay="1324"/>
                                          </p:stCondLst>
                                        </p:cTn>
                                        <p:tgtEl>
                                          <p:spTgt spid="6">
                                            <p:txEl>
                                              <p:pRg st="6" end="6"/>
                                            </p:txEl>
                                          </p:spTgt>
                                        </p:tgtEl>
                                        <p:attrNameLst>
                                          <p:attrName>ppt_y</p:attrName>
                                        </p:attrNameLst>
                                      </p:cBhvr>
                                      <p:tavLst>
                                        <p:tav tm="0" fmla="#ppt_y-sin(pi*$)/27">
                                          <p:val>
                                            <p:fltVal val="0"/>
                                          </p:val>
                                        </p:tav>
                                        <p:tav tm="100000">
                                          <p:val>
                                            <p:fltVal val="1"/>
                                          </p:val>
                                        </p:tav>
                                      </p:tavLst>
                                    </p:anim>
                                    <p:anim calcmode="lin" valueType="num">
                                      <p:cBhvr>
                                        <p:cTn id="108" dur="164" tmFilter="0, 0; 0.125,0.2665; 0.25,0.4; 0.375,0.465; 0.5,0.5;  0.625,0.535; 0.75,0.6; 0.875,0.7335; 1,1">
                                          <p:stCondLst>
                                            <p:cond delay="1656"/>
                                          </p:stCondLst>
                                        </p:cTn>
                                        <p:tgtEl>
                                          <p:spTgt spid="6">
                                            <p:txEl>
                                              <p:pRg st="6" end="6"/>
                                            </p:txEl>
                                          </p:spTgt>
                                        </p:tgtEl>
                                        <p:attrNameLst>
                                          <p:attrName>ppt_y</p:attrName>
                                        </p:attrNameLst>
                                      </p:cBhvr>
                                      <p:tavLst>
                                        <p:tav tm="0" fmla="#ppt_y-sin(pi*$)/81">
                                          <p:val>
                                            <p:fltVal val="0"/>
                                          </p:val>
                                        </p:tav>
                                        <p:tav tm="100000">
                                          <p:val>
                                            <p:fltVal val="1"/>
                                          </p:val>
                                        </p:tav>
                                      </p:tavLst>
                                    </p:anim>
                                    <p:animScale>
                                      <p:cBhvr>
                                        <p:cTn id="109" dur="26">
                                          <p:stCondLst>
                                            <p:cond delay="650"/>
                                          </p:stCondLst>
                                        </p:cTn>
                                        <p:tgtEl>
                                          <p:spTgt spid="6">
                                            <p:txEl>
                                              <p:pRg st="6" end="6"/>
                                            </p:txEl>
                                          </p:spTgt>
                                        </p:tgtEl>
                                      </p:cBhvr>
                                      <p:to x="100000" y="60000"/>
                                    </p:animScale>
                                    <p:animScale>
                                      <p:cBhvr>
                                        <p:cTn id="110" dur="166" decel="50000">
                                          <p:stCondLst>
                                            <p:cond delay="676"/>
                                          </p:stCondLst>
                                        </p:cTn>
                                        <p:tgtEl>
                                          <p:spTgt spid="6">
                                            <p:txEl>
                                              <p:pRg st="6" end="6"/>
                                            </p:txEl>
                                          </p:spTgt>
                                        </p:tgtEl>
                                      </p:cBhvr>
                                      <p:to x="100000" y="100000"/>
                                    </p:animScale>
                                    <p:animScale>
                                      <p:cBhvr>
                                        <p:cTn id="111" dur="26">
                                          <p:stCondLst>
                                            <p:cond delay="1312"/>
                                          </p:stCondLst>
                                        </p:cTn>
                                        <p:tgtEl>
                                          <p:spTgt spid="6">
                                            <p:txEl>
                                              <p:pRg st="6" end="6"/>
                                            </p:txEl>
                                          </p:spTgt>
                                        </p:tgtEl>
                                      </p:cBhvr>
                                      <p:to x="100000" y="80000"/>
                                    </p:animScale>
                                    <p:animScale>
                                      <p:cBhvr>
                                        <p:cTn id="112" dur="166" decel="50000">
                                          <p:stCondLst>
                                            <p:cond delay="1338"/>
                                          </p:stCondLst>
                                        </p:cTn>
                                        <p:tgtEl>
                                          <p:spTgt spid="6">
                                            <p:txEl>
                                              <p:pRg st="6" end="6"/>
                                            </p:txEl>
                                          </p:spTgt>
                                        </p:tgtEl>
                                      </p:cBhvr>
                                      <p:to x="100000" y="100000"/>
                                    </p:animScale>
                                    <p:animScale>
                                      <p:cBhvr>
                                        <p:cTn id="113" dur="26">
                                          <p:stCondLst>
                                            <p:cond delay="1642"/>
                                          </p:stCondLst>
                                        </p:cTn>
                                        <p:tgtEl>
                                          <p:spTgt spid="6">
                                            <p:txEl>
                                              <p:pRg st="6" end="6"/>
                                            </p:txEl>
                                          </p:spTgt>
                                        </p:tgtEl>
                                      </p:cBhvr>
                                      <p:to x="100000" y="90000"/>
                                    </p:animScale>
                                    <p:animScale>
                                      <p:cBhvr>
                                        <p:cTn id="114" dur="166" decel="50000">
                                          <p:stCondLst>
                                            <p:cond delay="1668"/>
                                          </p:stCondLst>
                                        </p:cTn>
                                        <p:tgtEl>
                                          <p:spTgt spid="6">
                                            <p:txEl>
                                              <p:pRg st="6" end="6"/>
                                            </p:txEl>
                                          </p:spTgt>
                                        </p:tgtEl>
                                      </p:cBhvr>
                                      <p:to x="100000" y="100000"/>
                                    </p:animScale>
                                    <p:animScale>
                                      <p:cBhvr>
                                        <p:cTn id="115" dur="26">
                                          <p:stCondLst>
                                            <p:cond delay="1808"/>
                                          </p:stCondLst>
                                        </p:cTn>
                                        <p:tgtEl>
                                          <p:spTgt spid="6">
                                            <p:txEl>
                                              <p:pRg st="6" end="6"/>
                                            </p:txEl>
                                          </p:spTgt>
                                        </p:tgtEl>
                                      </p:cBhvr>
                                      <p:to x="100000" y="95000"/>
                                    </p:animScale>
                                    <p:animScale>
                                      <p:cBhvr>
                                        <p:cTn id="116" dur="166" decel="50000">
                                          <p:stCondLst>
                                            <p:cond delay="1834"/>
                                          </p:stCondLst>
                                        </p:cTn>
                                        <p:tgtEl>
                                          <p:spTgt spid="6">
                                            <p:txEl>
                                              <p:pRg st="6" end="6"/>
                                            </p:txEl>
                                          </p:spTgt>
                                        </p:tgtEl>
                                      </p:cBhvr>
                                      <p:to x="100000" y="100000"/>
                                    </p:animScale>
                                  </p:childTnLst>
                                </p:cTn>
                              </p:par>
                              <p:par>
                                <p:cTn id="117" presetID="26" presetClass="entr" presetSubtype="0" fill="hold" grpId="0" nodeType="withEffect">
                                  <p:stCondLst>
                                    <p:cond delay="0"/>
                                  </p:stCondLst>
                                  <p:childTnLst>
                                    <p:set>
                                      <p:cBhvr>
                                        <p:cTn id="118" dur="1" fill="hold">
                                          <p:stCondLst>
                                            <p:cond delay="0"/>
                                          </p:stCondLst>
                                        </p:cTn>
                                        <p:tgtEl>
                                          <p:spTgt spid="6">
                                            <p:txEl>
                                              <p:pRg st="7" end="7"/>
                                            </p:txEl>
                                          </p:spTgt>
                                        </p:tgtEl>
                                        <p:attrNameLst>
                                          <p:attrName>style.visibility</p:attrName>
                                        </p:attrNameLst>
                                      </p:cBhvr>
                                      <p:to>
                                        <p:strVal val="visible"/>
                                      </p:to>
                                    </p:set>
                                    <p:animEffect transition="in" filter="wipe(down)">
                                      <p:cBhvr>
                                        <p:cTn id="119" dur="580">
                                          <p:stCondLst>
                                            <p:cond delay="0"/>
                                          </p:stCondLst>
                                        </p:cTn>
                                        <p:tgtEl>
                                          <p:spTgt spid="6">
                                            <p:txEl>
                                              <p:pRg st="7" end="7"/>
                                            </p:txEl>
                                          </p:spTgt>
                                        </p:tgtEl>
                                      </p:cBhvr>
                                    </p:animEffect>
                                    <p:anim calcmode="lin" valueType="num">
                                      <p:cBhvr>
                                        <p:cTn id="120" dur="1822" tmFilter="0,0; 0.14,0.36; 0.43,0.73; 0.71,0.91; 1.0,1.0">
                                          <p:stCondLst>
                                            <p:cond delay="0"/>
                                          </p:stCondLst>
                                        </p:cTn>
                                        <p:tgtEl>
                                          <p:spTgt spid="6">
                                            <p:txEl>
                                              <p:pRg st="7" end="7"/>
                                            </p:txEl>
                                          </p:spTgt>
                                        </p:tgtEl>
                                        <p:attrNameLst>
                                          <p:attrName>ppt_x</p:attrName>
                                        </p:attrNameLst>
                                      </p:cBhvr>
                                      <p:tavLst>
                                        <p:tav tm="0">
                                          <p:val>
                                            <p:strVal val="#ppt_x-0.25"/>
                                          </p:val>
                                        </p:tav>
                                        <p:tav tm="100000">
                                          <p:val>
                                            <p:strVal val="#ppt_x"/>
                                          </p:val>
                                        </p:tav>
                                      </p:tavLst>
                                    </p:anim>
                                    <p:anim calcmode="lin" valueType="num">
                                      <p:cBhvr>
                                        <p:cTn id="121" dur="664" tmFilter="0.0,0.0; 0.25,0.07; 0.50,0.2; 0.75,0.467; 1.0,1.0">
                                          <p:stCondLst>
                                            <p:cond delay="0"/>
                                          </p:stCondLst>
                                        </p:cTn>
                                        <p:tgtEl>
                                          <p:spTgt spid="6">
                                            <p:txEl>
                                              <p:pRg st="7" end="7"/>
                                            </p:txEl>
                                          </p:spTgt>
                                        </p:tgtEl>
                                        <p:attrNameLst>
                                          <p:attrName>ppt_y</p:attrName>
                                        </p:attrNameLst>
                                      </p:cBhvr>
                                      <p:tavLst>
                                        <p:tav tm="0" fmla="#ppt_y-sin(pi*$)/3">
                                          <p:val>
                                            <p:fltVal val="0.5"/>
                                          </p:val>
                                        </p:tav>
                                        <p:tav tm="100000">
                                          <p:val>
                                            <p:fltVal val="1"/>
                                          </p:val>
                                        </p:tav>
                                      </p:tavLst>
                                    </p:anim>
                                    <p:anim calcmode="lin" valueType="num">
                                      <p:cBhvr>
                                        <p:cTn id="122" dur="664" tmFilter="0, 0; 0.125,0.2665; 0.25,0.4; 0.375,0.465; 0.5,0.5;  0.625,0.535; 0.75,0.6; 0.875,0.7335; 1,1">
                                          <p:stCondLst>
                                            <p:cond delay="664"/>
                                          </p:stCondLst>
                                        </p:cTn>
                                        <p:tgtEl>
                                          <p:spTgt spid="6">
                                            <p:txEl>
                                              <p:pRg st="7" end="7"/>
                                            </p:txEl>
                                          </p:spTgt>
                                        </p:tgtEl>
                                        <p:attrNameLst>
                                          <p:attrName>ppt_y</p:attrName>
                                        </p:attrNameLst>
                                      </p:cBhvr>
                                      <p:tavLst>
                                        <p:tav tm="0" fmla="#ppt_y-sin(pi*$)/9">
                                          <p:val>
                                            <p:fltVal val="0"/>
                                          </p:val>
                                        </p:tav>
                                        <p:tav tm="100000">
                                          <p:val>
                                            <p:fltVal val="1"/>
                                          </p:val>
                                        </p:tav>
                                      </p:tavLst>
                                    </p:anim>
                                    <p:anim calcmode="lin" valueType="num">
                                      <p:cBhvr>
                                        <p:cTn id="123" dur="332" tmFilter="0, 0; 0.125,0.2665; 0.25,0.4; 0.375,0.465; 0.5,0.5;  0.625,0.535; 0.75,0.6; 0.875,0.7335; 1,1">
                                          <p:stCondLst>
                                            <p:cond delay="1324"/>
                                          </p:stCondLst>
                                        </p:cTn>
                                        <p:tgtEl>
                                          <p:spTgt spid="6">
                                            <p:txEl>
                                              <p:pRg st="7" end="7"/>
                                            </p:txEl>
                                          </p:spTgt>
                                        </p:tgtEl>
                                        <p:attrNameLst>
                                          <p:attrName>ppt_y</p:attrName>
                                        </p:attrNameLst>
                                      </p:cBhvr>
                                      <p:tavLst>
                                        <p:tav tm="0" fmla="#ppt_y-sin(pi*$)/27">
                                          <p:val>
                                            <p:fltVal val="0"/>
                                          </p:val>
                                        </p:tav>
                                        <p:tav tm="100000">
                                          <p:val>
                                            <p:fltVal val="1"/>
                                          </p:val>
                                        </p:tav>
                                      </p:tavLst>
                                    </p:anim>
                                    <p:anim calcmode="lin" valueType="num">
                                      <p:cBhvr>
                                        <p:cTn id="124" dur="164" tmFilter="0, 0; 0.125,0.2665; 0.25,0.4; 0.375,0.465; 0.5,0.5;  0.625,0.535; 0.75,0.6; 0.875,0.7335; 1,1">
                                          <p:stCondLst>
                                            <p:cond delay="1656"/>
                                          </p:stCondLst>
                                        </p:cTn>
                                        <p:tgtEl>
                                          <p:spTgt spid="6">
                                            <p:txEl>
                                              <p:pRg st="7" end="7"/>
                                            </p:txEl>
                                          </p:spTgt>
                                        </p:tgtEl>
                                        <p:attrNameLst>
                                          <p:attrName>ppt_y</p:attrName>
                                        </p:attrNameLst>
                                      </p:cBhvr>
                                      <p:tavLst>
                                        <p:tav tm="0" fmla="#ppt_y-sin(pi*$)/81">
                                          <p:val>
                                            <p:fltVal val="0"/>
                                          </p:val>
                                        </p:tav>
                                        <p:tav tm="100000">
                                          <p:val>
                                            <p:fltVal val="1"/>
                                          </p:val>
                                        </p:tav>
                                      </p:tavLst>
                                    </p:anim>
                                    <p:animScale>
                                      <p:cBhvr>
                                        <p:cTn id="125" dur="26">
                                          <p:stCondLst>
                                            <p:cond delay="650"/>
                                          </p:stCondLst>
                                        </p:cTn>
                                        <p:tgtEl>
                                          <p:spTgt spid="6">
                                            <p:txEl>
                                              <p:pRg st="7" end="7"/>
                                            </p:txEl>
                                          </p:spTgt>
                                        </p:tgtEl>
                                      </p:cBhvr>
                                      <p:to x="100000" y="60000"/>
                                    </p:animScale>
                                    <p:animScale>
                                      <p:cBhvr>
                                        <p:cTn id="126" dur="166" decel="50000">
                                          <p:stCondLst>
                                            <p:cond delay="676"/>
                                          </p:stCondLst>
                                        </p:cTn>
                                        <p:tgtEl>
                                          <p:spTgt spid="6">
                                            <p:txEl>
                                              <p:pRg st="7" end="7"/>
                                            </p:txEl>
                                          </p:spTgt>
                                        </p:tgtEl>
                                      </p:cBhvr>
                                      <p:to x="100000" y="100000"/>
                                    </p:animScale>
                                    <p:animScale>
                                      <p:cBhvr>
                                        <p:cTn id="127" dur="26">
                                          <p:stCondLst>
                                            <p:cond delay="1312"/>
                                          </p:stCondLst>
                                        </p:cTn>
                                        <p:tgtEl>
                                          <p:spTgt spid="6">
                                            <p:txEl>
                                              <p:pRg st="7" end="7"/>
                                            </p:txEl>
                                          </p:spTgt>
                                        </p:tgtEl>
                                      </p:cBhvr>
                                      <p:to x="100000" y="80000"/>
                                    </p:animScale>
                                    <p:animScale>
                                      <p:cBhvr>
                                        <p:cTn id="128" dur="166" decel="50000">
                                          <p:stCondLst>
                                            <p:cond delay="1338"/>
                                          </p:stCondLst>
                                        </p:cTn>
                                        <p:tgtEl>
                                          <p:spTgt spid="6">
                                            <p:txEl>
                                              <p:pRg st="7" end="7"/>
                                            </p:txEl>
                                          </p:spTgt>
                                        </p:tgtEl>
                                      </p:cBhvr>
                                      <p:to x="100000" y="100000"/>
                                    </p:animScale>
                                    <p:animScale>
                                      <p:cBhvr>
                                        <p:cTn id="129" dur="26">
                                          <p:stCondLst>
                                            <p:cond delay="1642"/>
                                          </p:stCondLst>
                                        </p:cTn>
                                        <p:tgtEl>
                                          <p:spTgt spid="6">
                                            <p:txEl>
                                              <p:pRg st="7" end="7"/>
                                            </p:txEl>
                                          </p:spTgt>
                                        </p:tgtEl>
                                      </p:cBhvr>
                                      <p:to x="100000" y="90000"/>
                                    </p:animScale>
                                    <p:animScale>
                                      <p:cBhvr>
                                        <p:cTn id="130" dur="166" decel="50000">
                                          <p:stCondLst>
                                            <p:cond delay="1668"/>
                                          </p:stCondLst>
                                        </p:cTn>
                                        <p:tgtEl>
                                          <p:spTgt spid="6">
                                            <p:txEl>
                                              <p:pRg st="7" end="7"/>
                                            </p:txEl>
                                          </p:spTgt>
                                        </p:tgtEl>
                                      </p:cBhvr>
                                      <p:to x="100000" y="100000"/>
                                    </p:animScale>
                                    <p:animScale>
                                      <p:cBhvr>
                                        <p:cTn id="131" dur="26">
                                          <p:stCondLst>
                                            <p:cond delay="1808"/>
                                          </p:stCondLst>
                                        </p:cTn>
                                        <p:tgtEl>
                                          <p:spTgt spid="6">
                                            <p:txEl>
                                              <p:pRg st="7" end="7"/>
                                            </p:txEl>
                                          </p:spTgt>
                                        </p:tgtEl>
                                      </p:cBhvr>
                                      <p:to x="100000" y="95000"/>
                                    </p:animScale>
                                    <p:animScale>
                                      <p:cBhvr>
                                        <p:cTn id="132" dur="166" decel="50000">
                                          <p:stCondLst>
                                            <p:cond delay="1834"/>
                                          </p:stCondLst>
                                        </p:cTn>
                                        <p:tgtEl>
                                          <p:spTgt spid="6">
                                            <p:txEl>
                                              <p:pRg st="7" end="7"/>
                                            </p:txEl>
                                          </p:spTgt>
                                        </p:tgtEl>
                                      </p:cBhvr>
                                      <p:to x="100000" y="100000"/>
                                    </p:animScale>
                                  </p:childTnLst>
                                </p:cTn>
                              </p:par>
                              <p:par>
                                <p:cTn id="133" presetID="26" presetClass="entr" presetSubtype="0" fill="hold" grpId="0" nodeType="withEffect">
                                  <p:stCondLst>
                                    <p:cond delay="0"/>
                                  </p:stCondLst>
                                  <p:childTnLst>
                                    <p:set>
                                      <p:cBhvr>
                                        <p:cTn id="134" dur="1" fill="hold">
                                          <p:stCondLst>
                                            <p:cond delay="0"/>
                                          </p:stCondLst>
                                        </p:cTn>
                                        <p:tgtEl>
                                          <p:spTgt spid="6">
                                            <p:txEl>
                                              <p:pRg st="8" end="8"/>
                                            </p:txEl>
                                          </p:spTgt>
                                        </p:tgtEl>
                                        <p:attrNameLst>
                                          <p:attrName>style.visibility</p:attrName>
                                        </p:attrNameLst>
                                      </p:cBhvr>
                                      <p:to>
                                        <p:strVal val="visible"/>
                                      </p:to>
                                    </p:set>
                                    <p:animEffect transition="in" filter="wipe(down)">
                                      <p:cBhvr>
                                        <p:cTn id="135" dur="580">
                                          <p:stCondLst>
                                            <p:cond delay="0"/>
                                          </p:stCondLst>
                                        </p:cTn>
                                        <p:tgtEl>
                                          <p:spTgt spid="6">
                                            <p:txEl>
                                              <p:pRg st="8" end="8"/>
                                            </p:txEl>
                                          </p:spTgt>
                                        </p:tgtEl>
                                      </p:cBhvr>
                                    </p:animEffect>
                                    <p:anim calcmode="lin" valueType="num">
                                      <p:cBhvr>
                                        <p:cTn id="136" dur="1822" tmFilter="0,0; 0.14,0.36; 0.43,0.73; 0.71,0.91; 1.0,1.0">
                                          <p:stCondLst>
                                            <p:cond delay="0"/>
                                          </p:stCondLst>
                                        </p:cTn>
                                        <p:tgtEl>
                                          <p:spTgt spid="6">
                                            <p:txEl>
                                              <p:pRg st="8" end="8"/>
                                            </p:txEl>
                                          </p:spTgt>
                                        </p:tgtEl>
                                        <p:attrNameLst>
                                          <p:attrName>ppt_x</p:attrName>
                                        </p:attrNameLst>
                                      </p:cBhvr>
                                      <p:tavLst>
                                        <p:tav tm="0">
                                          <p:val>
                                            <p:strVal val="#ppt_x-0.25"/>
                                          </p:val>
                                        </p:tav>
                                        <p:tav tm="100000">
                                          <p:val>
                                            <p:strVal val="#ppt_x"/>
                                          </p:val>
                                        </p:tav>
                                      </p:tavLst>
                                    </p:anim>
                                    <p:anim calcmode="lin" valueType="num">
                                      <p:cBhvr>
                                        <p:cTn id="137" dur="664" tmFilter="0.0,0.0; 0.25,0.07; 0.50,0.2; 0.75,0.467; 1.0,1.0">
                                          <p:stCondLst>
                                            <p:cond delay="0"/>
                                          </p:stCondLst>
                                        </p:cTn>
                                        <p:tgtEl>
                                          <p:spTgt spid="6">
                                            <p:txEl>
                                              <p:pRg st="8" end="8"/>
                                            </p:txEl>
                                          </p:spTgt>
                                        </p:tgtEl>
                                        <p:attrNameLst>
                                          <p:attrName>ppt_y</p:attrName>
                                        </p:attrNameLst>
                                      </p:cBhvr>
                                      <p:tavLst>
                                        <p:tav tm="0" fmla="#ppt_y-sin(pi*$)/3">
                                          <p:val>
                                            <p:fltVal val="0.5"/>
                                          </p:val>
                                        </p:tav>
                                        <p:tav tm="100000">
                                          <p:val>
                                            <p:fltVal val="1"/>
                                          </p:val>
                                        </p:tav>
                                      </p:tavLst>
                                    </p:anim>
                                    <p:anim calcmode="lin" valueType="num">
                                      <p:cBhvr>
                                        <p:cTn id="138" dur="664" tmFilter="0, 0; 0.125,0.2665; 0.25,0.4; 0.375,0.465; 0.5,0.5;  0.625,0.535; 0.75,0.6; 0.875,0.7335; 1,1">
                                          <p:stCondLst>
                                            <p:cond delay="664"/>
                                          </p:stCondLst>
                                        </p:cTn>
                                        <p:tgtEl>
                                          <p:spTgt spid="6">
                                            <p:txEl>
                                              <p:pRg st="8" end="8"/>
                                            </p:txEl>
                                          </p:spTgt>
                                        </p:tgtEl>
                                        <p:attrNameLst>
                                          <p:attrName>ppt_y</p:attrName>
                                        </p:attrNameLst>
                                      </p:cBhvr>
                                      <p:tavLst>
                                        <p:tav tm="0" fmla="#ppt_y-sin(pi*$)/9">
                                          <p:val>
                                            <p:fltVal val="0"/>
                                          </p:val>
                                        </p:tav>
                                        <p:tav tm="100000">
                                          <p:val>
                                            <p:fltVal val="1"/>
                                          </p:val>
                                        </p:tav>
                                      </p:tavLst>
                                    </p:anim>
                                    <p:anim calcmode="lin" valueType="num">
                                      <p:cBhvr>
                                        <p:cTn id="139" dur="332" tmFilter="0, 0; 0.125,0.2665; 0.25,0.4; 0.375,0.465; 0.5,0.5;  0.625,0.535; 0.75,0.6; 0.875,0.7335; 1,1">
                                          <p:stCondLst>
                                            <p:cond delay="1324"/>
                                          </p:stCondLst>
                                        </p:cTn>
                                        <p:tgtEl>
                                          <p:spTgt spid="6">
                                            <p:txEl>
                                              <p:pRg st="8" end="8"/>
                                            </p:txEl>
                                          </p:spTgt>
                                        </p:tgtEl>
                                        <p:attrNameLst>
                                          <p:attrName>ppt_y</p:attrName>
                                        </p:attrNameLst>
                                      </p:cBhvr>
                                      <p:tavLst>
                                        <p:tav tm="0" fmla="#ppt_y-sin(pi*$)/27">
                                          <p:val>
                                            <p:fltVal val="0"/>
                                          </p:val>
                                        </p:tav>
                                        <p:tav tm="100000">
                                          <p:val>
                                            <p:fltVal val="1"/>
                                          </p:val>
                                        </p:tav>
                                      </p:tavLst>
                                    </p:anim>
                                    <p:anim calcmode="lin" valueType="num">
                                      <p:cBhvr>
                                        <p:cTn id="140" dur="164" tmFilter="0, 0; 0.125,0.2665; 0.25,0.4; 0.375,0.465; 0.5,0.5;  0.625,0.535; 0.75,0.6; 0.875,0.7335; 1,1">
                                          <p:stCondLst>
                                            <p:cond delay="1656"/>
                                          </p:stCondLst>
                                        </p:cTn>
                                        <p:tgtEl>
                                          <p:spTgt spid="6">
                                            <p:txEl>
                                              <p:pRg st="8" end="8"/>
                                            </p:txEl>
                                          </p:spTgt>
                                        </p:tgtEl>
                                        <p:attrNameLst>
                                          <p:attrName>ppt_y</p:attrName>
                                        </p:attrNameLst>
                                      </p:cBhvr>
                                      <p:tavLst>
                                        <p:tav tm="0" fmla="#ppt_y-sin(pi*$)/81">
                                          <p:val>
                                            <p:fltVal val="0"/>
                                          </p:val>
                                        </p:tav>
                                        <p:tav tm="100000">
                                          <p:val>
                                            <p:fltVal val="1"/>
                                          </p:val>
                                        </p:tav>
                                      </p:tavLst>
                                    </p:anim>
                                    <p:animScale>
                                      <p:cBhvr>
                                        <p:cTn id="141" dur="26">
                                          <p:stCondLst>
                                            <p:cond delay="650"/>
                                          </p:stCondLst>
                                        </p:cTn>
                                        <p:tgtEl>
                                          <p:spTgt spid="6">
                                            <p:txEl>
                                              <p:pRg st="8" end="8"/>
                                            </p:txEl>
                                          </p:spTgt>
                                        </p:tgtEl>
                                      </p:cBhvr>
                                      <p:to x="100000" y="60000"/>
                                    </p:animScale>
                                    <p:animScale>
                                      <p:cBhvr>
                                        <p:cTn id="142" dur="166" decel="50000">
                                          <p:stCondLst>
                                            <p:cond delay="676"/>
                                          </p:stCondLst>
                                        </p:cTn>
                                        <p:tgtEl>
                                          <p:spTgt spid="6">
                                            <p:txEl>
                                              <p:pRg st="8" end="8"/>
                                            </p:txEl>
                                          </p:spTgt>
                                        </p:tgtEl>
                                      </p:cBhvr>
                                      <p:to x="100000" y="100000"/>
                                    </p:animScale>
                                    <p:animScale>
                                      <p:cBhvr>
                                        <p:cTn id="143" dur="26">
                                          <p:stCondLst>
                                            <p:cond delay="1312"/>
                                          </p:stCondLst>
                                        </p:cTn>
                                        <p:tgtEl>
                                          <p:spTgt spid="6">
                                            <p:txEl>
                                              <p:pRg st="8" end="8"/>
                                            </p:txEl>
                                          </p:spTgt>
                                        </p:tgtEl>
                                      </p:cBhvr>
                                      <p:to x="100000" y="80000"/>
                                    </p:animScale>
                                    <p:animScale>
                                      <p:cBhvr>
                                        <p:cTn id="144" dur="166" decel="50000">
                                          <p:stCondLst>
                                            <p:cond delay="1338"/>
                                          </p:stCondLst>
                                        </p:cTn>
                                        <p:tgtEl>
                                          <p:spTgt spid="6">
                                            <p:txEl>
                                              <p:pRg st="8" end="8"/>
                                            </p:txEl>
                                          </p:spTgt>
                                        </p:tgtEl>
                                      </p:cBhvr>
                                      <p:to x="100000" y="100000"/>
                                    </p:animScale>
                                    <p:animScale>
                                      <p:cBhvr>
                                        <p:cTn id="145" dur="26">
                                          <p:stCondLst>
                                            <p:cond delay="1642"/>
                                          </p:stCondLst>
                                        </p:cTn>
                                        <p:tgtEl>
                                          <p:spTgt spid="6">
                                            <p:txEl>
                                              <p:pRg st="8" end="8"/>
                                            </p:txEl>
                                          </p:spTgt>
                                        </p:tgtEl>
                                      </p:cBhvr>
                                      <p:to x="100000" y="90000"/>
                                    </p:animScale>
                                    <p:animScale>
                                      <p:cBhvr>
                                        <p:cTn id="146" dur="166" decel="50000">
                                          <p:stCondLst>
                                            <p:cond delay="1668"/>
                                          </p:stCondLst>
                                        </p:cTn>
                                        <p:tgtEl>
                                          <p:spTgt spid="6">
                                            <p:txEl>
                                              <p:pRg st="8" end="8"/>
                                            </p:txEl>
                                          </p:spTgt>
                                        </p:tgtEl>
                                      </p:cBhvr>
                                      <p:to x="100000" y="100000"/>
                                    </p:animScale>
                                    <p:animScale>
                                      <p:cBhvr>
                                        <p:cTn id="147" dur="26">
                                          <p:stCondLst>
                                            <p:cond delay="1808"/>
                                          </p:stCondLst>
                                        </p:cTn>
                                        <p:tgtEl>
                                          <p:spTgt spid="6">
                                            <p:txEl>
                                              <p:pRg st="8" end="8"/>
                                            </p:txEl>
                                          </p:spTgt>
                                        </p:tgtEl>
                                      </p:cBhvr>
                                      <p:to x="100000" y="95000"/>
                                    </p:animScale>
                                    <p:animScale>
                                      <p:cBhvr>
                                        <p:cTn id="148" dur="166" decel="50000">
                                          <p:stCondLst>
                                            <p:cond delay="1834"/>
                                          </p:stCondLst>
                                        </p:cTn>
                                        <p:tgtEl>
                                          <p:spTgt spid="6">
                                            <p:txEl>
                                              <p:pRg st="8" end="8"/>
                                            </p:txEl>
                                          </p:spTgt>
                                        </p:tgtEl>
                                      </p:cBhvr>
                                      <p:to x="100000" y="100000"/>
                                    </p:animScale>
                                  </p:childTnLst>
                                </p:cTn>
                              </p:par>
                              <p:par>
                                <p:cTn id="149" presetID="26" presetClass="entr" presetSubtype="0" fill="hold" grpId="0" nodeType="withEffect">
                                  <p:stCondLst>
                                    <p:cond delay="0"/>
                                  </p:stCondLst>
                                  <p:childTnLst>
                                    <p:set>
                                      <p:cBhvr>
                                        <p:cTn id="150" dur="1" fill="hold">
                                          <p:stCondLst>
                                            <p:cond delay="0"/>
                                          </p:stCondLst>
                                        </p:cTn>
                                        <p:tgtEl>
                                          <p:spTgt spid="6">
                                            <p:txEl>
                                              <p:pRg st="9" end="9"/>
                                            </p:txEl>
                                          </p:spTgt>
                                        </p:tgtEl>
                                        <p:attrNameLst>
                                          <p:attrName>style.visibility</p:attrName>
                                        </p:attrNameLst>
                                      </p:cBhvr>
                                      <p:to>
                                        <p:strVal val="visible"/>
                                      </p:to>
                                    </p:set>
                                    <p:animEffect transition="in" filter="wipe(down)">
                                      <p:cBhvr>
                                        <p:cTn id="151" dur="580">
                                          <p:stCondLst>
                                            <p:cond delay="0"/>
                                          </p:stCondLst>
                                        </p:cTn>
                                        <p:tgtEl>
                                          <p:spTgt spid="6">
                                            <p:txEl>
                                              <p:pRg st="9" end="9"/>
                                            </p:txEl>
                                          </p:spTgt>
                                        </p:tgtEl>
                                      </p:cBhvr>
                                    </p:animEffect>
                                    <p:anim calcmode="lin" valueType="num">
                                      <p:cBhvr>
                                        <p:cTn id="152" dur="1822" tmFilter="0,0; 0.14,0.36; 0.43,0.73; 0.71,0.91; 1.0,1.0">
                                          <p:stCondLst>
                                            <p:cond delay="0"/>
                                          </p:stCondLst>
                                        </p:cTn>
                                        <p:tgtEl>
                                          <p:spTgt spid="6">
                                            <p:txEl>
                                              <p:pRg st="9" end="9"/>
                                            </p:txEl>
                                          </p:spTgt>
                                        </p:tgtEl>
                                        <p:attrNameLst>
                                          <p:attrName>ppt_x</p:attrName>
                                        </p:attrNameLst>
                                      </p:cBhvr>
                                      <p:tavLst>
                                        <p:tav tm="0">
                                          <p:val>
                                            <p:strVal val="#ppt_x-0.25"/>
                                          </p:val>
                                        </p:tav>
                                        <p:tav tm="100000">
                                          <p:val>
                                            <p:strVal val="#ppt_x"/>
                                          </p:val>
                                        </p:tav>
                                      </p:tavLst>
                                    </p:anim>
                                    <p:anim calcmode="lin" valueType="num">
                                      <p:cBhvr>
                                        <p:cTn id="153" dur="664" tmFilter="0.0,0.0; 0.25,0.07; 0.50,0.2; 0.75,0.467; 1.0,1.0">
                                          <p:stCondLst>
                                            <p:cond delay="0"/>
                                          </p:stCondLst>
                                        </p:cTn>
                                        <p:tgtEl>
                                          <p:spTgt spid="6">
                                            <p:txEl>
                                              <p:pRg st="9" end="9"/>
                                            </p:txEl>
                                          </p:spTgt>
                                        </p:tgtEl>
                                        <p:attrNameLst>
                                          <p:attrName>ppt_y</p:attrName>
                                        </p:attrNameLst>
                                      </p:cBhvr>
                                      <p:tavLst>
                                        <p:tav tm="0" fmla="#ppt_y-sin(pi*$)/3">
                                          <p:val>
                                            <p:fltVal val="0.5"/>
                                          </p:val>
                                        </p:tav>
                                        <p:tav tm="100000">
                                          <p:val>
                                            <p:fltVal val="1"/>
                                          </p:val>
                                        </p:tav>
                                      </p:tavLst>
                                    </p:anim>
                                    <p:anim calcmode="lin" valueType="num">
                                      <p:cBhvr>
                                        <p:cTn id="154" dur="664" tmFilter="0, 0; 0.125,0.2665; 0.25,0.4; 0.375,0.465; 0.5,0.5;  0.625,0.535; 0.75,0.6; 0.875,0.7335; 1,1">
                                          <p:stCondLst>
                                            <p:cond delay="664"/>
                                          </p:stCondLst>
                                        </p:cTn>
                                        <p:tgtEl>
                                          <p:spTgt spid="6">
                                            <p:txEl>
                                              <p:pRg st="9" end="9"/>
                                            </p:txEl>
                                          </p:spTgt>
                                        </p:tgtEl>
                                        <p:attrNameLst>
                                          <p:attrName>ppt_y</p:attrName>
                                        </p:attrNameLst>
                                      </p:cBhvr>
                                      <p:tavLst>
                                        <p:tav tm="0" fmla="#ppt_y-sin(pi*$)/9">
                                          <p:val>
                                            <p:fltVal val="0"/>
                                          </p:val>
                                        </p:tav>
                                        <p:tav tm="100000">
                                          <p:val>
                                            <p:fltVal val="1"/>
                                          </p:val>
                                        </p:tav>
                                      </p:tavLst>
                                    </p:anim>
                                    <p:anim calcmode="lin" valueType="num">
                                      <p:cBhvr>
                                        <p:cTn id="155" dur="332" tmFilter="0, 0; 0.125,0.2665; 0.25,0.4; 0.375,0.465; 0.5,0.5;  0.625,0.535; 0.75,0.6; 0.875,0.7335; 1,1">
                                          <p:stCondLst>
                                            <p:cond delay="1324"/>
                                          </p:stCondLst>
                                        </p:cTn>
                                        <p:tgtEl>
                                          <p:spTgt spid="6">
                                            <p:txEl>
                                              <p:pRg st="9" end="9"/>
                                            </p:txEl>
                                          </p:spTgt>
                                        </p:tgtEl>
                                        <p:attrNameLst>
                                          <p:attrName>ppt_y</p:attrName>
                                        </p:attrNameLst>
                                      </p:cBhvr>
                                      <p:tavLst>
                                        <p:tav tm="0" fmla="#ppt_y-sin(pi*$)/27">
                                          <p:val>
                                            <p:fltVal val="0"/>
                                          </p:val>
                                        </p:tav>
                                        <p:tav tm="100000">
                                          <p:val>
                                            <p:fltVal val="1"/>
                                          </p:val>
                                        </p:tav>
                                      </p:tavLst>
                                    </p:anim>
                                    <p:anim calcmode="lin" valueType="num">
                                      <p:cBhvr>
                                        <p:cTn id="156" dur="164" tmFilter="0, 0; 0.125,0.2665; 0.25,0.4; 0.375,0.465; 0.5,0.5;  0.625,0.535; 0.75,0.6; 0.875,0.7335; 1,1">
                                          <p:stCondLst>
                                            <p:cond delay="1656"/>
                                          </p:stCondLst>
                                        </p:cTn>
                                        <p:tgtEl>
                                          <p:spTgt spid="6">
                                            <p:txEl>
                                              <p:pRg st="9" end="9"/>
                                            </p:txEl>
                                          </p:spTgt>
                                        </p:tgtEl>
                                        <p:attrNameLst>
                                          <p:attrName>ppt_y</p:attrName>
                                        </p:attrNameLst>
                                      </p:cBhvr>
                                      <p:tavLst>
                                        <p:tav tm="0" fmla="#ppt_y-sin(pi*$)/81">
                                          <p:val>
                                            <p:fltVal val="0"/>
                                          </p:val>
                                        </p:tav>
                                        <p:tav tm="100000">
                                          <p:val>
                                            <p:fltVal val="1"/>
                                          </p:val>
                                        </p:tav>
                                      </p:tavLst>
                                    </p:anim>
                                    <p:animScale>
                                      <p:cBhvr>
                                        <p:cTn id="157" dur="26">
                                          <p:stCondLst>
                                            <p:cond delay="650"/>
                                          </p:stCondLst>
                                        </p:cTn>
                                        <p:tgtEl>
                                          <p:spTgt spid="6">
                                            <p:txEl>
                                              <p:pRg st="9" end="9"/>
                                            </p:txEl>
                                          </p:spTgt>
                                        </p:tgtEl>
                                      </p:cBhvr>
                                      <p:to x="100000" y="60000"/>
                                    </p:animScale>
                                    <p:animScale>
                                      <p:cBhvr>
                                        <p:cTn id="158" dur="166" decel="50000">
                                          <p:stCondLst>
                                            <p:cond delay="676"/>
                                          </p:stCondLst>
                                        </p:cTn>
                                        <p:tgtEl>
                                          <p:spTgt spid="6">
                                            <p:txEl>
                                              <p:pRg st="9" end="9"/>
                                            </p:txEl>
                                          </p:spTgt>
                                        </p:tgtEl>
                                      </p:cBhvr>
                                      <p:to x="100000" y="100000"/>
                                    </p:animScale>
                                    <p:animScale>
                                      <p:cBhvr>
                                        <p:cTn id="159" dur="26">
                                          <p:stCondLst>
                                            <p:cond delay="1312"/>
                                          </p:stCondLst>
                                        </p:cTn>
                                        <p:tgtEl>
                                          <p:spTgt spid="6">
                                            <p:txEl>
                                              <p:pRg st="9" end="9"/>
                                            </p:txEl>
                                          </p:spTgt>
                                        </p:tgtEl>
                                      </p:cBhvr>
                                      <p:to x="100000" y="80000"/>
                                    </p:animScale>
                                    <p:animScale>
                                      <p:cBhvr>
                                        <p:cTn id="160" dur="166" decel="50000">
                                          <p:stCondLst>
                                            <p:cond delay="1338"/>
                                          </p:stCondLst>
                                        </p:cTn>
                                        <p:tgtEl>
                                          <p:spTgt spid="6">
                                            <p:txEl>
                                              <p:pRg st="9" end="9"/>
                                            </p:txEl>
                                          </p:spTgt>
                                        </p:tgtEl>
                                      </p:cBhvr>
                                      <p:to x="100000" y="100000"/>
                                    </p:animScale>
                                    <p:animScale>
                                      <p:cBhvr>
                                        <p:cTn id="161" dur="26">
                                          <p:stCondLst>
                                            <p:cond delay="1642"/>
                                          </p:stCondLst>
                                        </p:cTn>
                                        <p:tgtEl>
                                          <p:spTgt spid="6">
                                            <p:txEl>
                                              <p:pRg st="9" end="9"/>
                                            </p:txEl>
                                          </p:spTgt>
                                        </p:tgtEl>
                                      </p:cBhvr>
                                      <p:to x="100000" y="90000"/>
                                    </p:animScale>
                                    <p:animScale>
                                      <p:cBhvr>
                                        <p:cTn id="162" dur="166" decel="50000">
                                          <p:stCondLst>
                                            <p:cond delay="1668"/>
                                          </p:stCondLst>
                                        </p:cTn>
                                        <p:tgtEl>
                                          <p:spTgt spid="6">
                                            <p:txEl>
                                              <p:pRg st="9" end="9"/>
                                            </p:txEl>
                                          </p:spTgt>
                                        </p:tgtEl>
                                      </p:cBhvr>
                                      <p:to x="100000" y="100000"/>
                                    </p:animScale>
                                    <p:animScale>
                                      <p:cBhvr>
                                        <p:cTn id="163" dur="26">
                                          <p:stCondLst>
                                            <p:cond delay="1808"/>
                                          </p:stCondLst>
                                        </p:cTn>
                                        <p:tgtEl>
                                          <p:spTgt spid="6">
                                            <p:txEl>
                                              <p:pRg st="9" end="9"/>
                                            </p:txEl>
                                          </p:spTgt>
                                        </p:tgtEl>
                                      </p:cBhvr>
                                      <p:to x="100000" y="95000"/>
                                    </p:animScale>
                                    <p:animScale>
                                      <p:cBhvr>
                                        <p:cTn id="164" dur="166" decel="50000">
                                          <p:stCondLst>
                                            <p:cond delay="1834"/>
                                          </p:stCondLst>
                                        </p:cTn>
                                        <p:tgtEl>
                                          <p:spTgt spid="6">
                                            <p:txEl>
                                              <p:pRg st="9" end="9"/>
                                            </p:txEl>
                                          </p:spTgt>
                                        </p:tgtEl>
                                      </p:cBhvr>
                                      <p:to x="100000" y="100000"/>
                                    </p:animScale>
                                  </p:childTnLst>
                                </p:cTn>
                              </p:par>
                              <p:par>
                                <p:cTn id="165" presetID="26" presetClass="entr" presetSubtype="0" fill="hold" grpId="0" nodeType="withEffect">
                                  <p:stCondLst>
                                    <p:cond delay="0"/>
                                  </p:stCondLst>
                                  <p:childTnLst>
                                    <p:set>
                                      <p:cBhvr>
                                        <p:cTn id="166" dur="1" fill="hold">
                                          <p:stCondLst>
                                            <p:cond delay="0"/>
                                          </p:stCondLst>
                                        </p:cTn>
                                        <p:tgtEl>
                                          <p:spTgt spid="6">
                                            <p:txEl>
                                              <p:pRg st="10" end="10"/>
                                            </p:txEl>
                                          </p:spTgt>
                                        </p:tgtEl>
                                        <p:attrNameLst>
                                          <p:attrName>style.visibility</p:attrName>
                                        </p:attrNameLst>
                                      </p:cBhvr>
                                      <p:to>
                                        <p:strVal val="visible"/>
                                      </p:to>
                                    </p:set>
                                    <p:animEffect transition="in" filter="wipe(down)">
                                      <p:cBhvr>
                                        <p:cTn id="167" dur="580">
                                          <p:stCondLst>
                                            <p:cond delay="0"/>
                                          </p:stCondLst>
                                        </p:cTn>
                                        <p:tgtEl>
                                          <p:spTgt spid="6">
                                            <p:txEl>
                                              <p:pRg st="10" end="10"/>
                                            </p:txEl>
                                          </p:spTgt>
                                        </p:tgtEl>
                                      </p:cBhvr>
                                    </p:animEffect>
                                    <p:anim calcmode="lin" valueType="num">
                                      <p:cBhvr>
                                        <p:cTn id="168" dur="1822" tmFilter="0,0; 0.14,0.36; 0.43,0.73; 0.71,0.91; 1.0,1.0">
                                          <p:stCondLst>
                                            <p:cond delay="0"/>
                                          </p:stCondLst>
                                        </p:cTn>
                                        <p:tgtEl>
                                          <p:spTgt spid="6">
                                            <p:txEl>
                                              <p:pRg st="10" end="10"/>
                                            </p:txEl>
                                          </p:spTgt>
                                        </p:tgtEl>
                                        <p:attrNameLst>
                                          <p:attrName>ppt_x</p:attrName>
                                        </p:attrNameLst>
                                      </p:cBhvr>
                                      <p:tavLst>
                                        <p:tav tm="0">
                                          <p:val>
                                            <p:strVal val="#ppt_x-0.25"/>
                                          </p:val>
                                        </p:tav>
                                        <p:tav tm="100000">
                                          <p:val>
                                            <p:strVal val="#ppt_x"/>
                                          </p:val>
                                        </p:tav>
                                      </p:tavLst>
                                    </p:anim>
                                    <p:anim calcmode="lin" valueType="num">
                                      <p:cBhvr>
                                        <p:cTn id="169" dur="664" tmFilter="0.0,0.0; 0.25,0.07; 0.50,0.2; 0.75,0.467; 1.0,1.0">
                                          <p:stCondLst>
                                            <p:cond delay="0"/>
                                          </p:stCondLst>
                                        </p:cTn>
                                        <p:tgtEl>
                                          <p:spTgt spid="6">
                                            <p:txEl>
                                              <p:pRg st="10" end="10"/>
                                            </p:txEl>
                                          </p:spTgt>
                                        </p:tgtEl>
                                        <p:attrNameLst>
                                          <p:attrName>ppt_y</p:attrName>
                                        </p:attrNameLst>
                                      </p:cBhvr>
                                      <p:tavLst>
                                        <p:tav tm="0" fmla="#ppt_y-sin(pi*$)/3">
                                          <p:val>
                                            <p:fltVal val="0.5"/>
                                          </p:val>
                                        </p:tav>
                                        <p:tav tm="100000">
                                          <p:val>
                                            <p:fltVal val="1"/>
                                          </p:val>
                                        </p:tav>
                                      </p:tavLst>
                                    </p:anim>
                                    <p:anim calcmode="lin" valueType="num">
                                      <p:cBhvr>
                                        <p:cTn id="170" dur="664" tmFilter="0, 0; 0.125,0.2665; 0.25,0.4; 0.375,0.465; 0.5,0.5;  0.625,0.535; 0.75,0.6; 0.875,0.7335; 1,1">
                                          <p:stCondLst>
                                            <p:cond delay="664"/>
                                          </p:stCondLst>
                                        </p:cTn>
                                        <p:tgtEl>
                                          <p:spTgt spid="6">
                                            <p:txEl>
                                              <p:pRg st="10" end="10"/>
                                            </p:txEl>
                                          </p:spTgt>
                                        </p:tgtEl>
                                        <p:attrNameLst>
                                          <p:attrName>ppt_y</p:attrName>
                                        </p:attrNameLst>
                                      </p:cBhvr>
                                      <p:tavLst>
                                        <p:tav tm="0" fmla="#ppt_y-sin(pi*$)/9">
                                          <p:val>
                                            <p:fltVal val="0"/>
                                          </p:val>
                                        </p:tav>
                                        <p:tav tm="100000">
                                          <p:val>
                                            <p:fltVal val="1"/>
                                          </p:val>
                                        </p:tav>
                                      </p:tavLst>
                                    </p:anim>
                                    <p:anim calcmode="lin" valueType="num">
                                      <p:cBhvr>
                                        <p:cTn id="171" dur="332" tmFilter="0, 0; 0.125,0.2665; 0.25,0.4; 0.375,0.465; 0.5,0.5;  0.625,0.535; 0.75,0.6; 0.875,0.7335; 1,1">
                                          <p:stCondLst>
                                            <p:cond delay="1324"/>
                                          </p:stCondLst>
                                        </p:cTn>
                                        <p:tgtEl>
                                          <p:spTgt spid="6">
                                            <p:txEl>
                                              <p:pRg st="10" end="10"/>
                                            </p:txEl>
                                          </p:spTgt>
                                        </p:tgtEl>
                                        <p:attrNameLst>
                                          <p:attrName>ppt_y</p:attrName>
                                        </p:attrNameLst>
                                      </p:cBhvr>
                                      <p:tavLst>
                                        <p:tav tm="0" fmla="#ppt_y-sin(pi*$)/27">
                                          <p:val>
                                            <p:fltVal val="0"/>
                                          </p:val>
                                        </p:tav>
                                        <p:tav tm="100000">
                                          <p:val>
                                            <p:fltVal val="1"/>
                                          </p:val>
                                        </p:tav>
                                      </p:tavLst>
                                    </p:anim>
                                    <p:anim calcmode="lin" valueType="num">
                                      <p:cBhvr>
                                        <p:cTn id="172" dur="164" tmFilter="0, 0; 0.125,0.2665; 0.25,0.4; 0.375,0.465; 0.5,0.5;  0.625,0.535; 0.75,0.6; 0.875,0.7335; 1,1">
                                          <p:stCondLst>
                                            <p:cond delay="1656"/>
                                          </p:stCondLst>
                                        </p:cTn>
                                        <p:tgtEl>
                                          <p:spTgt spid="6">
                                            <p:txEl>
                                              <p:pRg st="10" end="10"/>
                                            </p:txEl>
                                          </p:spTgt>
                                        </p:tgtEl>
                                        <p:attrNameLst>
                                          <p:attrName>ppt_y</p:attrName>
                                        </p:attrNameLst>
                                      </p:cBhvr>
                                      <p:tavLst>
                                        <p:tav tm="0" fmla="#ppt_y-sin(pi*$)/81">
                                          <p:val>
                                            <p:fltVal val="0"/>
                                          </p:val>
                                        </p:tav>
                                        <p:tav tm="100000">
                                          <p:val>
                                            <p:fltVal val="1"/>
                                          </p:val>
                                        </p:tav>
                                      </p:tavLst>
                                    </p:anim>
                                    <p:animScale>
                                      <p:cBhvr>
                                        <p:cTn id="173" dur="26">
                                          <p:stCondLst>
                                            <p:cond delay="650"/>
                                          </p:stCondLst>
                                        </p:cTn>
                                        <p:tgtEl>
                                          <p:spTgt spid="6">
                                            <p:txEl>
                                              <p:pRg st="10" end="10"/>
                                            </p:txEl>
                                          </p:spTgt>
                                        </p:tgtEl>
                                      </p:cBhvr>
                                      <p:to x="100000" y="60000"/>
                                    </p:animScale>
                                    <p:animScale>
                                      <p:cBhvr>
                                        <p:cTn id="174" dur="166" decel="50000">
                                          <p:stCondLst>
                                            <p:cond delay="676"/>
                                          </p:stCondLst>
                                        </p:cTn>
                                        <p:tgtEl>
                                          <p:spTgt spid="6">
                                            <p:txEl>
                                              <p:pRg st="10" end="10"/>
                                            </p:txEl>
                                          </p:spTgt>
                                        </p:tgtEl>
                                      </p:cBhvr>
                                      <p:to x="100000" y="100000"/>
                                    </p:animScale>
                                    <p:animScale>
                                      <p:cBhvr>
                                        <p:cTn id="175" dur="26">
                                          <p:stCondLst>
                                            <p:cond delay="1312"/>
                                          </p:stCondLst>
                                        </p:cTn>
                                        <p:tgtEl>
                                          <p:spTgt spid="6">
                                            <p:txEl>
                                              <p:pRg st="10" end="10"/>
                                            </p:txEl>
                                          </p:spTgt>
                                        </p:tgtEl>
                                      </p:cBhvr>
                                      <p:to x="100000" y="80000"/>
                                    </p:animScale>
                                    <p:animScale>
                                      <p:cBhvr>
                                        <p:cTn id="176" dur="166" decel="50000">
                                          <p:stCondLst>
                                            <p:cond delay="1338"/>
                                          </p:stCondLst>
                                        </p:cTn>
                                        <p:tgtEl>
                                          <p:spTgt spid="6">
                                            <p:txEl>
                                              <p:pRg st="10" end="10"/>
                                            </p:txEl>
                                          </p:spTgt>
                                        </p:tgtEl>
                                      </p:cBhvr>
                                      <p:to x="100000" y="100000"/>
                                    </p:animScale>
                                    <p:animScale>
                                      <p:cBhvr>
                                        <p:cTn id="177" dur="26">
                                          <p:stCondLst>
                                            <p:cond delay="1642"/>
                                          </p:stCondLst>
                                        </p:cTn>
                                        <p:tgtEl>
                                          <p:spTgt spid="6">
                                            <p:txEl>
                                              <p:pRg st="10" end="10"/>
                                            </p:txEl>
                                          </p:spTgt>
                                        </p:tgtEl>
                                      </p:cBhvr>
                                      <p:to x="100000" y="90000"/>
                                    </p:animScale>
                                    <p:animScale>
                                      <p:cBhvr>
                                        <p:cTn id="178" dur="166" decel="50000">
                                          <p:stCondLst>
                                            <p:cond delay="1668"/>
                                          </p:stCondLst>
                                        </p:cTn>
                                        <p:tgtEl>
                                          <p:spTgt spid="6">
                                            <p:txEl>
                                              <p:pRg st="10" end="10"/>
                                            </p:txEl>
                                          </p:spTgt>
                                        </p:tgtEl>
                                      </p:cBhvr>
                                      <p:to x="100000" y="100000"/>
                                    </p:animScale>
                                    <p:animScale>
                                      <p:cBhvr>
                                        <p:cTn id="179" dur="26">
                                          <p:stCondLst>
                                            <p:cond delay="1808"/>
                                          </p:stCondLst>
                                        </p:cTn>
                                        <p:tgtEl>
                                          <p:spTgt spid="6">
                                            <p:txEl>
                                              <p:pRg st="10" end="10"/>
                                            </p:txEl>
                                          </p:spTgt>
                                        </p:tgtEl>
                                      </p:cBhvr>
                                      <p:to x="100000" y="95000"/>
                                    </p:animScale>
                                    <p:animScale>
                                      <p:cBhvr>
                                        <p:cTn id="180" dur="166" decel="50000">
                                          <p:stCondLst>
                                            <p:cond delay="1834"/>
                                          </p:stCondLst>
                                        </p:cTn>
                                        <p:tgtEl>
                                          <p:spTgt spid="6">
                                            <p:txEl>
                                              <p:pRg st="10" end="10"/>
                                            </p:txEl>
                                          </p:spTgt>
                                        </p:tgtEl>
                                      </p:cBhvr>
                                      <p:to x="100000" y="100000"/>
                                    </p:animScale>
                                  </p:childTnLst>
                                </p:cTn>
                              </p:par>
                              <p:par>
                                <p:cTn id="181" presetID="26" presetClass="entr" presetSubtype="0" fill="hold" grpId="0" nodeType="withEffect">
                                  <p:stCondLst>
                                    <p:cond delay="0"/>
                                  </p:stCondLst>
                                  <p:childTnLst>
                                    <p:set>
                                      <p:cBhvr>
                                        <p:cTn id="182" dur="1" fill="hold">
                                          <p:stCondLst>
                                            <p:cond delay="0"/>
                                          </p:stCondLst>
                                        </p:cTn>
                                        <p:tgtEl>
                                          <p:spTgt spid="5">
                                            <p:txEl>
                                              <p:pRg st="0" end="0"/>
                                            </p:txEl>
                                          </p:spTgt>
                                        </p:tgtEl>
                                        <p:attrNameLst>
                                          <p:attrName>style.visibility</p:attrName>
                                        </p:attrNameLst>
                                      </p:cBhvr>
                                      <p:to>
                                        <p:strVal val="visible"/>
                                      </p:to>
                                    </p:set>
                                    <p:animEffect transition="in" filter="wipe(down)">
                                      <p:cBhvr>
                                        <p:cTn id="183" dur="580">
                                          <p:stCondLst>
                                            <p:cond delay="0"/>
                                          </p:stCondLst>
                                        </p:cTn>
                                        <p:tgtEl>
                                          <p:spTgt spid="5">
                                            <p:txEl>
                                              <p:pRg st="0" end="0"/>
                                            </p:txEl>
                                          </p:spTgt>
                                        </p:tgtEl>
                                      </p:cBhvr>
                                    </p:animEffect>
                                    <p:anim calcmode="lin" valueType="num">
                                      <p:cBhvr>
                                        <p:cTn id="184" dur="1822" tmFilter="0,0; 0.14,0.36; 0.43,0.73; 0.71,0.91; 1.0,1.0">
                                          <p:stCondLst>
                                            <p:cond delay="0"/>
                                          </p:stCondLst>
                                        </p:cTn>
                                        <p:tgtEl>
                                          <p:spTgt spid="5">
                                            <p:txEl>
                                              <p:pRg st="0" end="0"/>
                                            </p:txEl>
                                          </p:spTgt>
                                        </p:tgtEl>
                                        <p:attrNameLst>
                                          <p:attrName>ppt_x</p:attrName>
                                        </p:attrNameLst>
                                      </p:cBhvr>
                                      <p:tavLst>
                                        <p:tav tm="0">
                                          <p:val>
                                            <p:strVal val="#ppt_x-0.25"/>
                                          </p:val>
                                        </p:tav>
                                        <p:tav tm="100000">
                                          <p:val>
                                            <p:strVal val="#ppt_x"/>
                                          </p:val>
                                        </p:tav>
                                      </p:tavLst>
                                    </p:anim>
                                    <p:anim calcmode="lin" valueType="num">
                                      <p:cBhvr>
                                        <p:cTn id="185" dur="664" tmFilter="0.0,0.0; 0.25,0.07; 0.50,0.2; 0.75,0.467; 1.0,1.0">
                                          <p:stCondLst>
                                            <p:cond delay="0"/>
                                          </p:stCondLst>
                                        </p:cTn>
                                        <p:tgtEl>
                                          <p:spTgt spid="5">
                                            <p:txEl>
                                              <p:pRg st="0" end="0"/>
                                            </p:txEl>
                                          </p:spTgt>
                                        </p:tgtEl>
                                        <p:attrNameLst>
                                          <p:attrName>ppt_y</p:attrName>
                                        </p:attrNameLst>
                                      </p:cBhvr>
                                      <p:tavLst>
                                        <p:tav tm="0" fmla="#ppt_y-sin(pi*$)/3">
                                          <p:val>
                                            <p:fltVal val="0.5"/>
                                          </p:val>
                                        </p:tav>
                                        <p:tav tm="100000">
                                          <p:val>
                                            <p:fltVal val="1"/>
                                          </p:val>
                                        </p:tav>
                                      </p:tavLst>
                                    </p:anim>
                                    <p:anim calcmode="lin" valueType="num">
                                      <p:cBhvr>
                                        <p:cTn id="186" dur="664" tmFilter="0, 0; 0.125,0.2665; 0.25,0.4; 0.375,0.465; 0.5,0.5;  0.625,0.535; 0.75,0.6; 0.875,0.7335; 1,1">
                                          <p:stCondLst>
                                            <p:cond delay="664"/>
                                          </p:stCondLst>
                                        </p:cTn>
                                        <p:tgtEl>
                                          <p:spTgt spid="5">
                                            <p:txEl>
                                              <p:pRg st="0" end="0"/>
                                            </p:txEl>
                                          </p:spTgt>
                                        </p:tgtEl>
                                        <p:attrNameLst>
                                          <p:attrName>ppt_y</p:attrName>
                                        </p:attrNameLst>
                                      </p:cBhvr>
                                      <p:tavLst>
                                        <p:tav tm="0" fmla="#ppt_y-sin(pi*$)/9">
                                          <p:val>
                                            <p:fltVal val="0"/>
                                          </p:val>
                                        </p:tav>
                                        <p:tav tm="100000">
                                          <p:val>
                                            <p:fltVal val="1"/>
                                          </p:val>
                                        </p:tav>
                                      </p:tavLst>
                                    </p:anim>
                                    <p:anim calcmode="lin" valueType="num">
                                      <p:cBhvr>
                                        <p:cTn id="187" dur="332" tmFilter="0, 0; 0.125,0.2665; 0.25,0.4; 0.375,0.465; 0.5,0.5;  0.625,0.535; 0.75,0.6; 0.875,0.7335; 1,1">
                                          <p:stCondLst>
                                            <p:cond delay="1324"/>
                                          </p:stCondLst>
                                        </p:cTn>
                                        <p:tgtEl>
                                          <p:spTgt spid="5">
                                            <p:txEl>
                                              <p:pRg st="0" end="0"/>
                                            </p:txEl>
                                          </p:spTgt>
                                        </p:tgtEl>
                                        <p:attrNameLst>
                                          <p:attrName>ppt_y</p:attrName>
                                        </p:attrNameLst>
                                      </p:cBhvr>
                                      <p:tavLst>
                                        <p:tav tm="0" fmla="#ppt_y-sin(pi*$)/27">
                                          <p:val>
                                            <p:fltVal val="0"/>
                                          </p:val>
                                        </p:tav>
                                        <p:tav tm="100000">
                                          <p:val>
                                            <p:fltVal val="1"/>
                                          </p:val>
                                        </p:tav>
                                      </p:tavLst>
                                    </p:anim>
                                    <p:anim calcmode="lin" valueType="num">
                                      <p:cBhvr>
                                        <p:cTn id="188" dur="164" tmFilter="0, 0; 0.125,0.2665; 0.25,0.4; 0.375,0.465; 0.5,0.5;  0.625,0.535; 0.75,0.6; 0.875,0.7335; 1,1">
                                          <p:stCondLst>
                                            <p:cond delay="1656"/>
                                          </p:stCondLst>
                                        </p:cTn>
                                        <p:tgtEl>
                                          <p:spTgt spid="5">
                                            <p:txEl>
                                              <p:pRg st="0" end="0"/>
                                            </p:txEl>
                                          </p:spTgt>
                                        </p:tgtEl>
                                        <p:attrNameLst>
                                          <p:attrName>ppt_y</p:attrName>
                                        </p:attrNameLst>
                                      </p:cBhvr>
                                      <p:tavLst>
                                        <p:tav tm="0" fmla="#ppt_y-sin(pi*$)/81">
                                          <p:val>
                                            <p:fltVal val="0"/>
                                          </p:val>
                                        </p:tav>
                                        <p:tav tm="100000">
                                          <p:val>
                                            <p:fltVal val="1"/>
                                          </p:val>
                                        </p:tav>
                                      </p:tavLst>
                                    </p:anim>
                                    <p:animScale>
                                      <p:cBhvr>
                                        <p:cTn id="189" dur="26">
                                          <p:stCondLst>
                                            <p:cond delay="650"/>
                                          </p:stCondLst>
                                        </p:cTn>
                                        <p:tgtEl>
                                          <p:spTgt spid="5">
                                            <p:txEl>
                                              <p:pRg st="0" end="0"/>
                                            </p:txEl>
                                          </p:spTgt>
                                        </p:tgtEl>
                                      </p:cBhvr>
                                      <p:to x="100000" y="60000"/>
                                    </p:animScale>
                                    <p:animScale>
                                      <p:cBhvr>
                                        <p:cTn id="190" dur="166" decel="50000">
                                          <p:stCondLst>
                                            <p:cond delay="676"/>
                                          </p:stCondLst>
                                        </p:cTn>
                                        <p:tgtEl>
                                          <p:spTgt spid="5">
                                            <p:txEl>
                                              <p:pRg st="0" end="0"/>
                                            </p:txEl>
                                          </p:spTgt>
                                        </p:tgtEl>
                                      </p:cBhvr>
                                      <p:to x="100000" y="100000"/>
                                    </p:animScale>
                                    <p:animScale>
                                      <p:cBhvr>
                                        <p:cTn id="191" dur="26">
                                          <p:stCondLst>
                                            <p:cond delay="1312"/>
                                          </p:stCondLst>
                                        </p:cTn>
                                        <p:tgtEl>
                                          <p:spTgt spid="5">
                                            <p:txEl>
                                              <p:pRg st="0" end="0"/>
                                            </p:txEl>
                                          </p:spTgt>
                                        </p:tgtEl>
                                      </p:cBhvr>
                                      <p:to x="100000" y="80000"/>
                                    </p:animScale>
                                    <p:animScale>
                                      <p:cBhvr>
                                        <p:cTn id="192" dur="166" decel="50000">
                                          <p:stCondLst>
                                            <p:cond delay="1338"/>
                                          </p:stCondLst>
                                        </p:cTn>
                                        <p:tgtEl>
                                          <p:spTgt spid="5">
                                            <p:txEl>
                                              <p:pRg st="0" end="0"/>
                                            </p:txEl>
                                          </p:spTgt>
                                        </p:tgtEl>
                                      </p:cBhvr>
                                      <p:to x="100000" y="100000"/>
                                    </p:animScale>
                                    <p:animScale>
                                      <p:cBhvr>
                                        <p:cTn id="193" dur="26">
                                          <p:stCondLst>
                                            <p:cond delay="1642"/>
                                          </p:stCondLst>
                                        </p:cTn>
                                        <p:tgtEl>
                                          <p:spTgt spid="5">
                                            <p:txEl>
                                              <p:pRg st="0" end="0"/>
                                            </p:txEl>
                                          </p:spTgt>
                                        </p:tgtEl>
                                      </p:cBhvr>
                                      <p:to x="100000" y="90000"/>
                                    </p:animScale>
                                    <p:animScale>
                                      <p:cBhvr>
                                        <p:cTn id="194" dur="166" decel="50000">
                                          <p:stCondLst>
                                            <p:cond delay="1668"/>
                                          </p:stCondLst>
                                        </p:cTn>
                                        <p:tgtEl>
                                          <p:spTgt spid="5">
                                            <p:txEl>
                                              <p:pRg st="0" end="0"/>
                                            </p:txEl>
                                          </p:spTgt>
                                        </p:tgtEl>
                                      </p:cBhvr>
                                      <p:to x="100000" y="100000"/>
                                    </p:animScale>
                                    <p:animScale>
                                      <p:cBhvr>
                                        <p:cTn id="195" dur="26">
                                          <p:stCondLst>
                                            <p:cond delay="1808"/>
                                          </p:stCondLst>
                                        </p:cTn>
                                        <p:tgtEl>
                                          <p:spTgt spid="5">
                                            <p:txEl>
                                              <p:pRg st="0" end="0"/>
                                            </p:txEl>
                                          </p:spTgt>
                                        </p:tgtEl>
                                      </p:cBhvr>
                                      <p:to x="100000" y="95000"/>
                                    </p:animScale>
                                    <p:animScale>
                                      <p:cBhvr>
                                        <p:cTn id="196" dur="166" decel="50000">
                                          <p:stCondLst>
                                            <p:cond delay="1834"/>
                                          </p:stCondLst>
                                        </p:cTn>
                                        <p:tgtEl>
                                          <p:spTgt spid="5">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P spid="6" grpId="0" build="allAtOnce"/>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Day-to-Day Spending</a:t>
            </a:r>
            <a:endParaRPr lang="en-US" dirty="0"/>
          </a:p>
        </p:txBody>
      </p:sp>
      <p:pic>
        <p:nvPicPr>
          <p:cNvPr id="1028" name="Picture 4" descr="https://encrypted-tbn2.gstatic.com/images?q=tbn:ANd9GcQbIQ1VaVyiUfOiDDegg1_yEQRq4026xjKgJc619OlPvyAgYI4Ii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7400" y="2247899"/>
            <a:ext cx="5087938" cy="381104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tephansmithfx.com/wp-content/uploads/2010/10/Spendin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94364" y="1800223"/>
            <a:ext cx="2743200" cy="274320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www.pamwoldow.com/files/2014/06/bucket-leaking.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00200" y="1635532"/>
            <a:ext cx="7167925" cy="444817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1524000" y="1447800"/>
            <a:ext cx="7467600" cy="4801314"/>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u="sng" dirty="0" smtClean="0"/>
              <a:t>Challenge</a:t>
            </a:r>
            <a:r>
              <a:rPr lang="en-US" dirty="0" smtClean="0"/>
              <a:t>:</a:t>
            </a:r>
          </a:p>
          <a:p>
            <a:pPr marL="342900" indent="-342900">
              <a:buAutoNum type="arabicParenBoth"/>
            </a:pPr>
            <a:r>
              <a:rPr lang="en-US" dirty="0" smtClean="0"/>
              <a:t>For the next two weeks, carry one of the following with you everywhere you go:</a:t>
            </a:r>
          </a:p>
          <a:p>
            <a:pPr marL="800100" lvl="1" indent="-342900">
              <a:buFont typeface="+mj-lt"/>
              <a:buAutoNum type="alphaLcParenR"/>
            </a:pPr>
            <a:r>
              <a:rPr lang="en-US" dirty="0" smtClean="0"/>
              <a:t>a small notebook </a:t>
            </a:r>
          </a:p>
          <a:p>
            <a:pPr marL="800100" lvl="1" indent="-342900">
              <a:buAutoNum type="alphaLcParenR"/>
            </a:pPr>
            <a:r>
              <a:rPr lang="en-US" dirty="0" smtClean="0"/>
              <a:t>your Smart Phone </a:t>
            </a:r>
          </a:p>
          <a:p>
            <a:pPr marL="800100" lvl="1" indent="-342900">
              <a:buAutoNum type="alphaLcParenR"/>
            </a:pPr>
            <a:r>
              <a:rPr lang="en-US" dirty="0"/>
              <a:t>a</a:t>
            </a:r>
            <a:r>
              <a:rPr lang="en-US" dirty="0" smtClean="0"/>
              <a:t> check register (Ask your parents if they have an extra or check with your bank or Credit Union.)</a:t>
            </a:r>
          </a:p>
          <a:p>
            <a:pPr marL="342900" indent="-342900">
              <a:buAutoNum type="arabicParenBoth"/>
            </a:pPr>
            <a:r>
              <a:rPr lang="en-US" dirty="0" smtClean="0"/>
              <a:t>In the device of your choice, record EVERY penny you spend. </a:t>
            </a:r>
          </a:p>
          <a:p>
            <a:pPr marL="800100" lvl="1" indent="-342900">
              <a:buFont typeface="Arial" panose="020B0604020202020204" pitchFamily="34" charset="0"/>
              <a:buChar char="•"/>
            </a:pPr>
            <a:r>
              <a:rPr lang="en-US" dirty="0" smtClean="0"/>
              <a:t>Right now the goal is not to CHANGE your spending habits. It’s to study yourself and find out what your existing habits are.</a:t>
            </a:r>
          </a:p>
          <a:p>
            <a:pPr marL="800100" lvl="1" indent="-342900">
              <a:buFont typeface="Arial" panose="020B0604020202020204" pitchFamily="34" charset="0"/>
              <a:buChar char="•"/>
            </a:pPr>
            <a:r>
              <a:rPr lang="en-US" dirty="0" smtClean="0"/>
              <a:t>You may be surprised to find where some of your money is going.</a:t>
            </a:r>
          </a:p>
          <a:p>
            <a:pPr marL="800100" lvl="1" indent="-342900">
              <a:buFont typeface="Arial" panose="020B0604020202020204" pitchFamily="34" charset="0"/>
              <a:buChar char="•"/>
            </a:pPr>
            <a:r>
              <a:rPr lang="en-US" dirty="0" smtClean="0"/>
              <a:t>Make sure you record income as well. This will help you know your balance. (We’ll cover this concept in a few minutes.)</a:t>
            </a:r>
          </a:p>
          <a:p>
            <a:pPr marL="342900" indent="-342900">
              <a:buAutoNum type="arabicParenBoth"/>
            </a:pPr>
            <a:r>
              <a:rPr lang="en-US" dirty="0" smtClean="0"/>
              <a:t>After two weeks, complete the “Find the Leaks” handout I provide you today.</a:t>
            </a:r>
          </a:p>
          <a:p>
            <a:pPr marL="342900" indent="-342900">
              <a:buAutoNum type="arabicParenBoth"/>
            </a:pPr>
            <a:r>
              <a:rPr lang="en-US" dirty="0" smtClean="0"/>
              <a:t>Use this information when budgeting and making spending choices from this point forward! </a:t>
            </a:r>
            <a:r>
              <a:rPr lang="en-US" dirty="0" smtClean="0">
                <a:sym typeface="Wingdings" panose="05000000000000000000" pitchFamily="2" charset="2"/>
              </a:rPr>
              <a:t></a:t>
            </a:r>
            <a:endParaRPr lang="en-US" dirty="0"/>
          </a:p>
        </p:txBody>
      </p:sp>
    </p:spTree>
    <p:extLst>
      <p:ext uri="{BB962C8B-B14F-4D97-AF65-F5344CB8AC3E}">
        <p14:creationId xmlns:p14="http://schemas.microsoft.com/office/powerpoint/2010/main" val="2144311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xit" presetSubtype="0" fill="hold" nodeType="clickEffect">
                                  <p:stCondLst>
                                    <p:cond delay="0"/>
                                  </p:stCondLst>
                                  <p:childTnLst>
                                    <p:anim calcmode="lin" valueType="num">
                                      <p:cBhvr>
                                        <p:cTn id="6" dur="1000"/>
                                        <p:tgtEl>
                                          <p:spTgt spid="1030"/>
                                        </p:tgtEl>
                                        <p:attrNameLst>
                                          <p:attrName>ppt_w</p:attrName>
                                        </p:attrNameLst>
                                      </p:cBhvr>
                                      <p:tavLst>
                                        <p:tav tm="0">
                                          <p:val>
                                            <p:strVal val="ppt_w"/>
                                          </p:val>
                                        </p:tav>
                                        <p:tav tm="100000">
                                          <p:val>
                                            <p:fltVal val="0"/>
                                          </p:val>
                                        </p:tav>
                                      </p:tavLst>
                                    </p:anim>
                                    <p:anim calcmode="lin" valueType="num">
                                      <p:cBhvr>
                                        <p:cTn id="7" dur="1000"/>
                                        <p:tgtEl>
                                          <p:spTgt spid="1030"/>
                                        </p:tgtEl>
                                        <p:attrNameLst>
                                          <p:attrName>ppt_h</p:attrName>
                                        </p:attrNameLst>
                                      </p:cBhvr>
                                      <p:tavLst>
                                        <p:tav tm="0">
                                          <p:val>
                                            <p:strVal val="ppt_h"/>
                                          </p:val>
                                        </p:tav>
                                        <p:tav tm="100000">
                                          <p:val>
                                            <p:fltVal val="0"/>
                                          </p:val>
                                        </p:tav>
                                      </p:tavLst>
                                    </p:anim>
                                    <p:anim calcmode="lin" valueType="num">
                                      <p:cBhvr>
                                        <p:cTn id="8" dur="1000"/>
                                        <p:tgtEl>
                                          <p:spTgt spid="1030"/>
                                        </p:tgtEl>
                                        <p:attrNameLst>
                                          <p:attrName>style.rotation</p:attrName>
                                        </p:attrNameLst>
                                      </p:cBhvr>
                                      <p:tavLst>
                                        <p:tav tm="0">
                                          <p:val>
                                            <p:fltVal val="0"/>
                                          </p:val>
                                        </p:tav>
                                        <p:tav tm="100000">
                                          <p:val>
                                            <p:fltVal val="90"/>
                                          </p:val>
                                        </p:tav>
                                      </p:tavLst>
                                    </p:anim>
                                    <p:animEffect transition="out" filter="fade">
                                      <p:cBhvr>
                                        <p:cTn id="9" dur="1000"/>
                                        <p:tgtEl>
                                          <p:spTgt spid="1030"/>
                                        </p:tgtEl>
                                      </p:cBhvr>
                                    </p:animEffect>
                                    <p:set>
                                      <p:cBhvr>
                                        <p:cTn id="10" dur="1" fill="hold">
                                          <p:stCondLst>
                                            <p:cond delay="999"/>
                                          </p:stCondLst>
                                        </p:cTn>
                                        <p:tgtEl>
                                          <p:spTgt spid="1030"/>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1028"/>
                                        </p:tgtEl>
                                        <p:attrNameLst>
                                          <p:attrName>style.visibility</p:attrName>
                                        </p:attrNameLst>
                                      </p:cBhvr>
                                      <p:to>
                                        <p:strVal val="visible"/>
                                      </p:to>
                                    </p:set>
                                    <p:anim calcmode="lin" valueType="num">
                                      <p:cBhvr additive="base">
                                        <p:cTn id="15" dur="500" fill="hold"/>
                                        <p:tgtEl>
                                          <p:spTgt spid="1028"/>
                                        </p:tgtEl>
                                        <p:attrNameLst>
                                          <p:attrName>ppt_x</p:attrName>
                                        </p:attrNameLst>
                                      </p:cBhvr>
                                      <p:tavLst>
                                        <p:tav tm="0">
                                          <p:val>
                                            <p:strVal val="#ppt_x"/>
                                          </p:val>
                                        </p:tav>
                                        <p:tav tm="100000">
                                          <p:val>
                                            <p:strVal val="#ppt_x"/>
                                          </p:val>
                                        </p:tav>
                                      </p:tavLst>
                                    </p:anim>
                                    <p:anim calcmode="lin" valueType="num">
                                      <p:cBhvr additive="base">
                                        <p:cTn id="16" dur="500" fill="hold"/>
                                        <p:tgtEl>
                                          <p:spTgt spid="1028"/>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nodeType="clickEffect">
                                  <p:stCondLst>
                                    <p:cond delay="0"/>
                                  </p:stCondLst>
                                  <p:childTnLst>
                                    <p:set>
                                      <p:cBhvr>
                                        <p:cTn id="20" dur="1" fill="hold">
                                          <p:stCondLst>
                                            <p:cond delay="0"/>
                                          </p:stCondLst>
                                        </p:cTn>
                                        <p:tgtEl>
                                          <p:spTgt spid="1026"/>
                                        </p:tgtEl>
                                        <p:attrNameLst>
                                          <p:attrName>style.visibility</p:attrName>
                                        </p:attrNameLst>
                                      </p:cBhvr>
                                      <p:to>
                                        <p:strVal val="visible"/>
                                      </p:to>
                                    </p:set>
                                    <p:anim calcmode="lin" valueType="num">
                                      <p:cBhvr>
                                        <p:cTn id="21" dur="1000" fill="hold"/>
                                        <p:tgtEl>
                                          <p:spTgt spid="1026"/>
                                        </p:tgtEl>
                                        <p:attrNameLst>
                                          <p:attrName>ppt_w</p:attrName>
                                        </p:attrNameLst>
                                      </p:cBhvr>
                                      <p:tavLst>
                                        <p:tav tm="0">
                                          <p:val>
                                            <p:fltVal val="0"/>
                                          </p:val>
                                        </p:tav>
                                        <p:tav tm="100000">
                                          <p:val>
                                            <p:strVal val="#ppt_w"/>
                                          </p:val>
                                        </p:tav>
                                      </p:tavLst>
                                    </p:anim>
                                    <p:anim calcmode="lin" valueType="num">
                                      <p:cBhvr>
                                        <p:cTn id="22" dur="1000" fill="hold"/>
                                        <p:tgtEl>
                                          <p:spTgt spid="1026"/>
                                        </p:tgtEl>
                                        <p:attrNameLst>
                                          <p:attrName>ppt_h</p:attrName>
                                        </p:attrNameLst>
                                      </p:cBhvr>
                                      <p:tavLst>
                                        <p:tav tm="0">
                                          <p:val>
                                            <p:fltVal val="0"/>
                                          </p:val>
                                        </p:tav>
                                        <p:tav tm="100000">
                                          <p:val>
                                            <p:strVal val="#ppt_h"/>
                                          </p:val>
                                        </p:tav>
                                      </p:tavLst>
                                    </p:anim>
                                    <p:anim calcmode="lin" valueType="num">
                                      <p:cBhvr>
                                        <p:cTn id="23" dur="1000" fill="hold"/>
                                        <p:tgtEl>
                                          <p:spTgt spid="1026"/>
                                        </p:tgtEl>
                                        <p:attrNameLst>
                                          <p:attrName>style.rotation</p:attrName>
                                        </p:attrNameLst>
                                      </p:cBhvr>
                                      <p:tavLst>
                                        <p:tav tm="0">
                                          <p:val>
                                            <p:fltVal val="90"/>
                                          </p:val>
                                        </p:tav>
                                        <p:tav tm="100000">
                                          <p:val>
                                            <p:fltVal val="0"/>
                                          </p:val>
                                        </p:tav>
                                      </p:tavLst>
                                    </p:anim>
                                    <p:animEffect transition="in" filter="fade">
                                      <p:cBhvr>
                                        <p:cTn id="24" dur="1000"/>
                                        <p:tgtEl>
                                          <p:spTgt spid="1026"/>
                                        </p:tgtEl>
                                      </p:cBhvr>
                                    </p:animEffect>
                                  </p:childTnLst>
                                </p:cTn>
                              </p:par>
                            </p:childTnLst>
                          </p:cTn>
                        </p:par>
                      </p:childTnLst>
                    </p:cTn>
                  </p:par>
                  <p:par>
                    <p:cTn id="25" fill="hold">
                      <p:stCondLst>
                        <p:cond delay="indefinite"/>
                      </p:stCondLst>
                      <p:childTnLst>
                        <p:par>
                          <p:cTn id="26" fill="hold">
                            <p:stCondLst>
                              <p:cond delay="0"/>
                            </p:stCondLst>
                            <p:childTnLst>
                              <p:par>
                                <p:cTn id="27" presetID="26" presetClass="entr" presetSubtype="0" fill="hold" grpId="0" nodeType="clickEffect">
                                  <p:stCondLst>
                                    <p:cond delay="0"/>
                                  </p:stCondLst>
                                  <p:childTnLst>
                                    <p:set>
                                      <p:cBhvr>
                                        <p:cTn id="28" dur="1" fill="hold">
                                          <p:stCondLst>
                                            <p:cond delay="0"/>
                                          </p:stCondLst>
                                        </p:cTn>
                                        <p:tgtEl>
                                          <p:spTgt spid="7">
                                            <p:bg/>
                                          </p:spTgt>
                                        </p:tgtEl>
                                        <p:attrNameLst>
                                          <p:attrName>style.visibility</p:attrName>
                                        </p:attrNameLst>
                                      </p:cBhvr>
                                      <p:to>
                                        <p:strVal val="visible"/>
                                      </p:to>
                                    </p:set>
                                    <p:animEffect transition="in" filter="wipe(down)">
                                      <p:cBhvr>
                                        <p:cTn id="29" dur="580">
                                          <p:stCondLst>
                                            <p:cond delay="0"/>
                                          </p:stCondLst>
                                        </p:cTn>
                                        <p:tgtEl>
                                          <p:spTgt spid="7">
                                            <p:bg/>
                                          </p:spTgt>
                                        </p:tgtEl>
                                      </p:cBhvr>
                                    </p:animEffect>
                                    <p:anim calcmode="lin" valueType="num">
                                      <p:cBhvr>
                                        <p:cTn id="30" dur="1822" tmFilter="0,0; 0.14,0.36; 0.43,0.73; 0.71,0.91; 1.0,1.0">
                                          <p:stCondLst>
                                            <p:cond delay="0"/>
                                          </p:stCondLst>
                                        </p:cTn>
                                        <p:tgtEl>
                                          <p:spTgt spid="7">
                                            <p:bg/>
                                          </p:spTgt>
                                        </p:tgtEl>
                                        <p:attrNameLst>
                                          <p:attrName>ppt_x</p:attrName>
                                        </p:attrNameLst>
                                      </p:cBhvr>
                                      <p:tavLst>
                                        <p:tav tm="0">
                                          <p:val>
                                            <p:strVal val="#ppt_x-0.25"/>
                                          </p:val>
                                        </p:tav>
                                        <p:tav tm="100000">
                                          <p:val>
                                            <p:strVal val="#ppt_x"/>
                                          </p:val>
                                        </p:tav>
                                      </p:tavLst>
                                    </p:anim>
                                    <p:anim calcmode="lin" valueType="num">
                                      <p:cBhvr>
                                        <p:cTn id="31" dur="664" tmFilter="0.0,0.0; 0.25,0.07; 0.50,0.2; 0.75,0.467; 1.0,1.0">
                                          <p:stCondLst>
                                            <p:cond delay="0"/>
                                          </p:stCondLst>
                                        </p:cTn>
                                        <p:tgtEl>
                                          <p:spTgt spid="7">
                                            <p:bg/>
                                          </p:spTgt>
                                        </p:tgtEl>
                                        <p:attrNameLst>
                                          <p:attrName>ppt_y</p:attrName>
                                        </p:attrNameLst>
                                      </p:cBhvr>
                                      <p:tavLst>
                                        <p:tav tm="0" fmla="#ppt_y-sin(pi*$)/3">
                                          <p:val>
                                            <p:fltVal val="0.5"/>
                                          </p:val>
                                        </p:tav>
                                        <p:tav tm="100000">
                                          <p:val>
                                            <p:fltVal val="1"/>
                                          </p:val>
                                        </p:tav>
                                      </p:tavLst>
                                    </p:anim>
                                    <p:anim calcmode="lin" valueType="num">
                                      <p:cBhvr>
                                        <p:cTn id="32" dur="664" tmFilter="0, 0; 0.125,0.2665; 0.25,0.4; 0.375,0.465; 0.5,0.5;  0.625,0.535; 0.75,0.6; 0.875,0.7335; 1,1">
                                          <p:stCondLst>
                                            <p:cond delay="664"/>
                                          </p:stCondLst>
                                        </p:cTn>
                                        <p:tgtEl>
                                          <p:spTgt spid="7">
                                            <p:bg/>
                                          </p:spTgt>
                                        </p:tgtEl>
                                        <p:attrNameLst>
                                          <p:attrName>ppt_y</p:attrName>
                                        </p:attrNameLst>
                                      </p:cBhvr>
                                      <p:tavLst>
                                        <p:tav tm="0" fmla="#ppt_y-sin(pi*$)/9">
                                          <p:val>
                                            <p:fltVal val="0"/>
                                          </p:val>
                                        </p:tav>
                                        <p:tav tm="100000">
                                          <p:val>
                                            <p:fltVal val="1"/>
                                          </p:val>
                                        </p:tav>
                                      </p:tavLst>
                                    </p:anim>
                                    <p:anim calcmode="lin" valueType="num">
                                      <p:cBhvr>
                                        <p:cTn id="33" dur="332" tmFilter="0, 0; 0.125,0.2665; 0.25,0.4; 0.375,0.465; 0.5,0.5;  0.625,0.535; 0.75,0.6; 0.875,0.7335; 1,1">
                                          <p:stCondLst>
                                            <p:cond delay="1324"/>
                                          </p:stCondLst>
                                        </p:cTn>
                                        <p:tgtEl>
                                          <p:spTgt spid="7">
                                            <p:bg/>
                                          </p:spTgt>
                                        </p:tgtEl>
                                        <p:attrNameLst>
                                          <p:attrName>ppt_y</p:attrName>
                                        </p:attrNameLst>
                                      </p:cBhvr>
                                      <p:tavLst>
                                        <p:tav tm="0" fmla="#ppt_y-sin(pi*$)/27">
                                          <p:val>
                                            <p:fltVal val="0"/>
                                          </p:val>
                                        </p:tav>
                                        <p:tav tm="100000">
                                          <p:val>
                                            <p:fltVal val="1"/>
                                          </p:val>
                                        </p:tav>
                                      </p:tavLst>
                                    </p:anim>
                                    <p:anim calcmode="lin" valueType="num">
                                      <p:cBhvr>
                                        <p:cTn id="34" dur="164" tmFilter="0, 0; 0.125,0.2665; 0.25,0.4; 0.375,0.465; 0.5,0.5;  0.625,0.535; 0.75,0.6; 0.875,0.7335; 1,1">
                                          <p:stCondLst>
                                            <p:cond delay="1656"/>
                                          </p:stCondLst>
                                        </p:cTn>
                                        <p:tgtEl>
                                          <p:spTgt spid="7">
                                            <p:bg/>
                                          </p:spTgt>
                                        </p:tgtEl>
                                        <p:attrNameLst>
                                          <p:attrName>ppt_y</p:attrName>
                                        </p:attrNameLst>
                                      </p:cBhvr>
                                      <p:tavLst>
                                        <p:tav tm="0" fmla="#ppt_y-sin(pi*$)/81">
                                          <p:val>
                                            <p:fltVal val="0"/>
                                          </p:val>
                                        </p:tav>
                                        <p:tav tm="100000">
                                          <p:val>
                                            <p:fltVal val="1"/>
                                          </p:val>
                                        </p:tav>
                                      </p:tavLst>
                                    </p:anim>
                                    <p:animScale>
                                      <p:cBhvr>
                                        <p:cTn id="35" dur="26">
                                          <p:stCondLst>
                                            <p:cond delay="650"/>
                                          </p:stCondLst>
                                        </p:cTn>
                                        <p:tgtEl>
                                          <p:spTgt spid="7">
                                            <p:bg/>
                                          </p:spTgt>
                                        </p:tgtEl>
                                      </p:cBhvr>
                                      <p:to x="100000" y="60000"/>
                                    </p:animScale>
                                    <p:animScale>
                                      <p:cBhvr>
                                        <p:cTn id="36" dur="166" decel="50000">
                                          <p:stCondLst>
                                            <p:cond delay="676"/>
                                          </p:stCondLst>
                                        </p:cTn>
                                        <p:tgtEl>
                                          <p:spTgt spid="7">
                                            <p:bg/>
                                          </p:spTgt>
                                        </p:tgtEl>
                                      </p:cBhvr>
                                      <p:to x="100000" y="100000"/>
                                    </p:animScale>
                                    <p:animScale>
                                      <p:cBhvr>
                                        <p:cTn id="37" dur="26">
                                          <p:stCondLst>
                                            <p:cond delay="1312"/>
                                          </p:stCondLst>
                                        </p:cTn>
                                        <p:tgtEl>
                                          <p:spTgt spid="7">
                                            <p:bg/>
                                          </p:spTgt>
                                        </p:tgtEl>
                                      </p:cBhvr>
                                      <p:to x="100000" y="80000"/>
                                    </p:animScale>
                                    <p:animScale>
                                      <p:cBhvr>
                                        <p:cTn id="38" dur="166" decel="50000">
                                          <p:stCondLst>
                                            <p:cond delay="1338"/>
                                          </p:stCondLst>
                                        </p:cTn>
                                        <p:tgtEl>
                                          <p:spTgt spid="7">
                                            <p:bg/>
                                          </p:spTgt>
                                        </p:tgtEl>
                                      </p:cBhvr>
                                      <p:to x="100000" y="100000"/>
                                    </p:animScale>
                                    <p:animScale>
                                      <p:cBhvr>
                                        <p:cTn id="39" dur="26">
                                          <p:stCondLst>
                                            <p:cond delay="1642"/>
                                          </p:stCondLst>
                                        </p:cTn>
                                        <p:tgtEl>
                                          <p:spTgt spid="7">
                                            <p:bg/>
                                          </p:spTgt>
                                        </p:tgtEl>
                                      </p:cBhvr>
                                      <p:to x="100000" y="90000"/>
                                    </p:animScale>
                                    <p:animScale>
                                      <p:cBhvr>
                                        <p:cTn id="40" dur="166" decel="50000">
                                          <p:stCondLst>
                                            <p:cond delay="1668"/>
                                          </p:stCondLst>
                                        </p:cTn>
                                        <p:tgtEl>
                                          <p:spTgt spid="7">
                                            <p:bg/>
                                          </p:spTgt>
                                        </p:tgtEl>
                                      </p:cBhvr>
                                      <p:to x="100000" y="100000"/>
                                    </p:animScale>
                                    <p:animScale>
                                      <p:cBhvr>
                                        <p:cTn id="41" dur="26">
                                          <p:stCondLst>
                                            <p:cond delay="1808"/>
                                          </p:stCondLst>
                                        </p:cTn>
                                        <p:tgtEl>
                                          <p:spTgt spid="7">
                                            <p:bg/>
                                          </p:spTgt>
                                        </p:tgtEl>
                                      </p:cBhvr>
                                      <p:to x="100000" y="95000"/>
                                    </p:animScale>
                                    <p:animScale>
                                      <p:cBhvr>
                                        <p:cTn id="42" dur="166" decel="50000">
                                          <p:stCondLst>
                                            <p:cond delay="1834"/>
                                          </p:stCondLst>
                                        </p:cTn>
                                        <p:tgtEl>
                                          <p:spTgt spid="7">
                                            <p:bg/>
                                          </p:spTgt>
                                        </p:tgtEl>
                                      </p:cBhvr>
                                      <p:to x="100000" y="100000"/>
                                    </p:animScale>
                                  </p:childTnLst>
                                </p:cTn>
                              </p:par>
                            </p:childTnLst>
                          </p:cTn>
                        </p:par>
                      </p:childTnLst>
                    </p:cTn>
                  </p:par>
                  <p:par>
                    <p:cTn id="43" fill="hold">
                      <p:stCondLst>
                        <p:cond delay="indefinite"/>
                      </p:stCondLst>
                      <p:childTnLst>
                        <p:par>
                          <p:cTn id="44" fill="hold">
                            <p:stCondLst>
                              <p:cond delay="0"/>
                            </p:stCondLst>
                            <p:childTnLst>
                              <p:par>
                                <p:cTn id="45" presetID="26" presetClass="entr" presetSubtype="0" fill="hold" grpId="0" nodeType="clickEffect">
                                  <p:stCondLst>
                                    <p:cond delay="0"/>
                                  </p:stCondLst>
                                  <p:childTnLst>
                                    <p:set>
                                      <p:cBhvr>
                                        <p:cTn id="46" dur="1" fill="hold">
                                          <p:stCondLst>
                                            <p:cond delay="0"/>
                                          </p:stCondLst>
                                        </p:cTn>
                                        <p:tgtEl>
                                          <p:spTgt spid="7">
                                            <p:txEl>
                                              <p:pRg st="0" end="0"/>
                                            </p:txEl>
                                          </p:spTgt>
                                        </p:tgtEl>
                                        <p:attrNameLst>
                                          <p:attrName>style.visibility</p:attrName>
                                        </p:attrNameLst>
                                      </p:cBhvr>
                                      <p:to>
                                        <p:strVal val="visible"/>
                                      </p:to>
                                    </p:set>
                                    <p:animEffect transition="in" filter="wipe(down)">
                                      <p:cBhvr>
                                        <p:cTn id="47" dur="580">
                                          <p:stCondLst>
                                            <p:cond delay="0"/>
                                          </p:stCondLst>
                                        </p:cTn>
                                        <p:tgtEl>
                                          <p:spTgt spid="7">
                                            <p:txEl>
                                              <p:pRg st="0" end="0"/>
                                            </p:txEl>
                                          </p:spTgt>
                                        </p:tgtEl>
                                      </p:cBhvr>
                                    </p:animEffect>
                                    <p:anim calcmode="lin" valueType="num">
                                      <p:cBhvr>
                                        <p:cTn id="48" dur="1822" tmFilter="0,0; 0.14,0.36; 0.43,0.73; 0.71,0.91; 1.0,1.0">
                                          <p:stCondLst>
                                            <p:cond delay="0"/>
                                          </p:stCondLst>
                                        </p:cTn>
                                        <p:tgtEl>
                                          <p:spTgt spid="7">
                                            <p:txEl>
                                              <p:pRg st="0" end="0"/>
                                            </p:txEl>
                                          </p:spTgt>
                                        </p:tgtEl>
                                        <p:attrNameLst>
                                          <p:attrName>ppt_x</p:attrName>
                                        </p:attrNameLst>
                                      </p:cBhvr>
                                      <p:tavLst>
                                        <p:tav tm="0">
                                          <p:val>
                                            <p:strVal val="#ppt_x-0.25"/>
                                          </p:val>
                                        </p:tav>
                                        <p:tav tm="100000">
                                          <p:val>
                                            <p:strVal val="#ppt_x"/>
                                          </p:val>
                                        </p:tav>
                                      </p:tavLst>
                                    </p:anim>
                                    <p:anim calcmode="lin" valueType="num">
                                      <p:cBhvr>
                                        <p:cTn id="49" dur="664" tmFilter="0.0,0.0; 0.25,0.07; 0.50,0.2; 0.75,0.467; 1.0,1.0">
                                          <p:stCondLst>
                                            <p:cond delay="0"/>
                                          </p:stCondLst>
                                        </p:cTn>
                                        <p:tgtEl>
                                          <p:spTgt spid="7">
                                            <p:txEl>
                                              <p:pRg st="0" end="0"/>
                                            </p:txEl>
                                          </p:spTgt>
                                        </p:tgtEl>
                                        <p:attrNameLst>
                                          <p:attrName>ppt_y</p:attrName>
                                        </p:attrNameLst>
                                      </p:cBhvr>
                                      <p:tavLst>
                                        <p:tav tm="0" fmla="#ppt_y-sin(pi*$)/3">
                                          <p:val>
                                            <p:fltVal val="0.5"/>
                                          </p:val>
                                        </p:tav>
                                        <p:tav tm="100000">
                                          <p:val>
                                            <p:fltVal val="1"/>
                                          </p:val>
                                        </p:tav>
                                      </p:tavLst>
                                    </p:anim>
                                    <p:anim calcmode="lin" valueType="num">
                                      <p:cBhvr>
                                        <p:cTn id="50" dur="664" tmFilter="0, 0; 0.125,0.2665; 0.25,0.4; 0.375,0.465; 0.5,0.5;  0.625,0.535; 0.75,0.6; 0.875,0.7335; 1,1">
                                          <p:stCondLst>
                                            <p:cond delay="664"/>
                                          </p:stCondLst>
                                        </p:cTn>
                                        <p:tgtEl>
                                          <p:spTgt spid="7">
                                            <p:txEl>
                                              <p:pRg st="0" end="0"/>
                                            </p:txEl>
                                          </p:spTgt>
                                        </p:tgtEl>
                                        <p:attrNameLst>
                                          <p:attrName>ppt_y</p:attrName>
                                        </p:attrNameLst>
                                      </p:cBhvr>
                                      <p:tavLst>
                                        <p:tav tm="0" fmla="#ppt_y-sin(pi*$)/9">
                                          <p:val>
                                            <p:fltVal val="0"/>
                                          </p:val>
                                        </p:tav>
                                        <p:tav tm="100000">
                                          <p:val>
                                            <p:fltVal val="1"/>
                                          </p:val>
                                        </p:tav>
                                      </p:tavLst>
                                    </p:anim>
                                    <p:anim calcmode="lin" valueType="num">
                                      <p:cBhvr>
                                        <p:cTn id="51" dur="332" tmFilter="0, 0; 0.125,0.2665; 0.25,0.4; 0.375,0.465; 0.5,0.5;  0.625,0.535; 0.75,0.6; 0.875,0.7335; 1,1">
                                          <p:stCondLst>
                                            <p:cond delay="1324"/>
                                          </p:stCondLst>
                                        </p:cTn>
                                        <p:tgtEl>
                                          <p:spTgt spid="7">
                                            <p:txEl>
                                              <p:pRg st="0" end="0"/>
                                            </p:txEl>
                                          </p:spTgt>
                                        </p:tgtEl>
                                        <p:attrNameLst>
                                          <p:attrName>ppt_y</p:attrName>
                                        </p:attrNameLst>
                                      </p:cBhvr>
                                      <p:tavLst>
                                        <p:tav tm="0" fmla="#ppt_y-sin(pi*$)/27">
                                          <p:val>
                                            <p:fltVal val="0"/>
                                          </p:val>
                                        </p:tav>
                                        <p:tav tm="100000">
                                          <p:val>
                                            <p:fltVal val="1"/>
                                          </p:val>
                                        </p:tav>
                                      </p:tavLst>
                                    </p:anim>
                                    <p:anim calcmode="lin" valueType="num">
                                      <p:cBhvr>
                                        <p:cTn id="52" dur="164" tmFilter="0, 0; 0.125,0.2665; 0.25,0.4; 0.375,0.465; 0.5,0.5;  0.625,0.535; 0.75,0.6; 0.875,0.7335; 1,1">
                                          <p:stCondLst>
                                            <p:cond delay="1656"/>
                                          </p:stCondLst>
                                        </p:cTn>
                                        <p:tgtEl>
                                          <p:spTgt spid="7">
                                            <p:txEl>
                                              <p:pRg st="0" end="0"/>
                                            </p:txEl>
                                          </p:spTgt>
                                        </p:tgtEl>
                                        <p:attrNameLst>
                                          <p:attrName>ppt_y</p:attrName>
                                        </p:attrNameLst>
                                      </p:cBhvr>
                                      <p:tavLst>
                                        <p:tav tm="0" fmla="#ppt_y-sin(pi*$)/81">
                                          <p:val>
                                            <p:fltVal val="0"/>
                                          </p:val>
                                        </p:tav>
                                        <p:tav tm="100000">
                                          <p:val>
                                            <p:fltVal val="1"/>
                                          </p:val>
                                        </p:tav>
                                      </p:tavLst>
                                    </p:anim>
                                    <p:animScale>
                                      <p:cBhvr>
                                        <p:cTn id="53" dur="26">
                                          <p:stCondLst>
                                            <p:cond delay="650"/>
                                          </p:stCondLst>
                                        </p:cTn>
                                        <p:tgtEl>
                                          <p:spTgt spid="7">
                                            <p:txEl>
                                              <p:pRg st="0" end="0"/>
                                            </p:txEl>
                                          </p:spTgt>
                                        </p:tgtEl>
                                      </p:cBhvr>
                                      <p:to x="100000" y="60000"/>
                                    </p:animScale>
                                    <p:animScale>
                                      <p:cBhvr>
                                        <p:cTn id="54" dur="166" decel="50000">
                                          <p:stCondLst>
                                            <p:cond delay="676"/>
                                          </p:stCondLst>
                                        </p:cTn>
                                        <p:tgtEl>
                                          <p:spTgt spid="7">
                                            <p:txEl>
                                              <p:pRg st="0" end="0"/>
                                            </p:txEl>
                                          </p:spTgt>
                                        </p:tgtEl>
                                      </p:cBhvr>
                                      <p:to x="100000" y="100000"/>
                                    </p:animScale>
                                    <p:animScale>
                                      <p:cBhvr>
                                        <p:cTn id="55" dur="26">
                                          <p:stCondLst>
                                            <p:cond delay="1312"/>
                                          </p:stCondLst>
                                        </p:cTn>
                                        <p:tgtEl>
                                          <p:spTgt spid="7">
                                            <p:txEl>
                                              <p:pRg st="0" end="0"/>
                                            </p:txEl>
                                          </p:spTgt>
                                        </p:tgtEl>
                                      </p:cBhvr>
                                      <p:to x="100000" y="80000"/>
                                    </p:animScale>
                                    <p:animScale>
                                      <p:cBhvr>
                                        <p:cTn id="56" dur="166" decel="50000">
                                          <p:stCondLst>
                                            <p:cond delay="1338"/>
                                          </p:stCondLst>
                                        </p:cTn>
                                        <p:tgtEl>
                                          <p:spTgt spid="7">
                                            <p:txEl>
                                              <p:pRg st="0" end="0"/>
                                            </p:txEl>
                                          </p:spTgt>
                                        </p:tgtEl>
                                      </p:cBhvr>
                                      <p:to x="100000" y="100000"/>
                                    </p:animScale>
                                    <p:animScale>
                                      <p:cBhvr>
                                        <p:cTn id="57" dur="26">
                                          <p:stCondLst>
                                            <p:cond delay="1642"/>
                                          </p:stCondLst>
                                        </p:cTn>
                                        <p:tgtEl>
                                          <p:spTgt spid="7">
                                            <p:txEl>
                                              <p:pRg st="0" end="0"/>
                                            </p:txEl>
                                          </p:spTgt>
                                        </p:tgtEl>
                                      </p:cBhvr>
                                      <p:to x="100000" y="90000"/>
                                    </p:animScale>
                                    <p:animScale>
                                      <p:cBhvr>
                                        <p:cTn id="58" dur="166" decel="50000">
                                          <p:stCondLst>
                                            <p:cond delay="1668"/>
                                          </p:stCondLst>
                                        </p:cTn>
                                        <p:tgtEl>
                                          <p:spTgt spid="7">
                                            <p:txEl>
                                              <p:pRg st="0" end="0"/>
                                            </p:txEl>
                                          </p:spTgt>
                                        </p:tgtEl>
                                      </p:cBhvr>
                                      <p:to x="100000" y="100000"/>
                                    </p:animScale>
                                    <p:animScale>
                                      <p:cBhvr>
                                        <p:cTn id="59" dur="26">
                                          <p:stCondLst>
                                            <p:cond delay="1808"/>
                                          </p:stCondLst>
                                        </p:cTn>
                                        <p:tgtEl>
                                          <p:spTgt spid="7">
                                            <p:txEl>
                                              <p:pRg st="0" end="0"/>
                                            </p:txEl>
                                          </p:spTgt>
                                        </p:tgtEl>
                                      </p:cBhvr>
                                      <p:to x="100000" y="95000"/>
                                    </p:animScale>
                                    <p:animScale>
                                      <p:cBhvr>
                                        <p:cTn id="60" dur="166" decel="50000">
                                          <p:stCondLst>
                                            <p:cond delay="1834"/>
                                          </p:stCondLst>
                                        </p:cTn>
                                        <p:tgtEl>
                                          <p:spTgt spid="7">
                                            <p:txEl>
                                              <p:pRg st="0" end="0"/>
                                            </p:txEl>
                                          </p:spTgt>
                                        </p:tgtEl>
                                      </p:cBhvr>
                                      <p:to x="100000" y="100000"/>
                                    </p:animScale>
                                  </p:childTnLst>
                                </p:cTn>
                              </p:par>
                            </p:childTnLst>
                          </p:cTn>
                        </p:par>
                      </p:childTnLst>
                    </p:cTn>
                  </p:par>
                  <p:par>
                    <p:cTn id="61" fill="hold">
                      <p:stCondLst>
                        <p:cond delay="indefinite"/>
                      </p:stCondLst>
                      <p:childTnLst>
                        <p:par>
                          <p:cTn id="62" fill="hold">
                            <p:stCondLst>
                              <p:cond delay="0"/>
                            </p:stCondLst>
                            <p:childTnLst>
                              <p:par>
                                <p:cTn id="63" presetID="26" presetClass="entr" presetSubtype="0" fill="hold" grpId="0" nodeType="clickEffect">
                                  <p:stCondLst>
                                    <p:cond delay="0"/>
                                  </p:stCondLst>
                                  <p:childTnLst>
                                    <p:set>
                                      <p:cBhvr>
                                        <p:cTn id="64" dur="1" fill="hold">
                                          <p:stCondLst>
                                            <p:cond delay="0"/>
                                          </p:stCondLst>
                                        </p:cTn>
                                        <p:tgtEl>
                                          <p:spTgt spid="7">
                                            <p:txEl>
                                              <p:pRg st="1" end="1"/>
                                            </p:txEl>
                                          </p:spTgt>
                                        </p:tgtEl>
                                        <p:attrNameLst>
                                          <p:attrName>style.visibility</p:attrName>
                                        </p:attrNameLst>
                                      </p:cBhvr>
                                      <p:to>
                                        <p:strVal val="visible"/>
                                      </p:to>
                                    </p:set>
                                    <p:animEffect transition="in" filter="wipe(down)">
                                      <p:cBhvr>
                                        <p:cTn id="65" dur="580">
                                          <p:stCondLst>
                                            <p:cond delay="0"/>
                                          </p:stCondLst>
                                        </p:cTn>
                                        <p:tgtEl>
                                          <p:spTgt spid="7">
                                            <p:txEl>
                                              <p:pRg st="1" end="1"/>
                                            </p:txEl>
                                          </p:spTgt>
                                        </p:tgtEl>
                                      </p:cBhvr>
                                    </p:animEffect>
                                    <p:anim calcmode="lin" valueType="num">
                                      <p:cBhvr>
                                        <p:cTn id="66" dur="1822" tmFilter="0,0; 0.14,0.36; 0.43,0.73; 0.71,0.91; 1.0,1.0">
                                          <p:stCondLst>
                                            <p:cond delay="0"/>
                                          </p:stCondLst>
                                        </p:cTn>
                                        <p:tgtEl>
                                          <p:spTgt spid="7">
                                            <p:txEl>
                                              <p:pRg st="1" end="1"/>
                                            </p:txEl>
                                          </p:spTgt>
                                        </p:tgtEl>
                                        <p:attrNameLst>
                                          <p:attrName>ppt_x</p:attrName>
                                        </p:attrNameLst>
                                      </p:cBhvr>
                                      <p:tavLst>
                                        <p:tav tm="0">
                                          <p:val>
                                            <p:strVal val="#ppt_x-0.25"/>
                                          </p:val>
                                        </p:tav>
                                        <p:tav tm="100000">
                                          <p:val>
                                            <p:strVal val="#ppt_x"/>
                                          </p:val>
                                        </p:tav>
                                      </p:tavLst>
                                    </p:anim>
                                    <p:anim calcmode="lin" valueType="num">
                                      <p:cBhvr>
                                        <p:cTn id="67" dur="664" tmFilter="0.0,0.0; 0.25,0.07; 0.50,0.2; 0.75,0.467; 1.0,1.0">
                                          <p:stCondLst>
                                            <p:cond delay="0"/>
                                          </p:stCondLst>
                                        </p:cTn>
                                        <p:tgtEl>
                                          <p:spTgt spid="7">
                                            <p:txEl>
                                              <p:pRg st="1" end="1"/>
                                            </p:txEl>
                                          </p:spTgt>
                                        </p:tgtEl>
                                        <p:attrNameLst>
                                          <p:attrName>ppt_y</p:attrName>
                                        </p:attrNameLst>
                                      </p:cBhvr>
                                      <p:tavLst>
                                        <p:tav tm="0" fmla="#ppt_y-sin(pi*$)/3">
                                          <p:val>
                                            <p:fltVal val="0.5"/>
                                          </p:val>
                                        </p:tav>
                                        <p:tav tm="100000">
                                          <p:val>
                                            <p:fltVal val="1"/>
                                          </p:val>
                                        </p:tav>
                                      </p:tavLst>
                                    </p:anim>
                                    <p:anim calcmode="lin" valueType="num">
                                      <p:cBhvr>
                                        <p:cTn id="68" dur="664" tmFilter="0, 0; 0.125,0.2665; 0.25,0.4; 0.375,0.465; 0.5,0.5;  0.625,0.535; 0.75,0.6; 0.875,0.7335; 1,1">
                                          <p:stCondLst>
                                            <p:cond delay="664"/>
                                          </p:stCondLst>
                                        </p:cTn>
                                        <p:tgtEl>
                                          <p:spTgt spid="7">
                                            <p:txEl>
                                              <p:pRg st="1" end="1"/>
                                            </p:txEl>
                                          </p:spTgt>
                                        </p:tgtEl>
                                        <p:attrNameLst>
                                          <p:attrName>ppt_y</p:attrName>
                                        </p:attrNameLst>
                                      </p:cBhvr>
                                      <p:tavLst>
                                        <p:tav tm="0" fmla="#ppt_y-sin(pi*$)/9">
                                          <p:val>
                                            <p:fltVal val="0"/>
                                          </p:val>
                                        </p:tav>
                                        <p:tav tm="100000">
                                          <p:val>
                                            <p:fltVal val="1"/>
                                          </p:val>
                                        </p:tav>
                                      </p:tavLst>
                                    </p:anim>
                                    <p:anim calcmode="lin" valueType="num">
                                      <p:cBhvr>
                                        <p:cTn id="69" dur="332" tmFilter="0, 0; 0.125,0.2665; 0.25,0.4; 0.375,0.465; 0.5,0.5;  0.625,0.535; 0.75,0.6; 0.875,0.7335; 1,1">
                                          <p:stCondLst>
                                            <p:cond delay="1324"/>
                                          </p:stCondLst>
                                        </p:cTn>
                                        <p:tgtEl>
                                          <p:spTgt spid="7">
                                            <p:txEl>
                                              <p:pRg st="1" end="1"/>
                                            </p:txEl>
                                          </p:spTgt>
                                        </p:tgtEl>
                                        <p:attrNameLst>
                                          <p:attrName>ppt_y</p:attrName>
                                        </p:attrNameLst>
                                      </p:cBhvr>
                                      <p:tavLst>
                                        <p:tav tm="0" fmla="#ppt_y-sin(pi*$)/27">
                                          <p:val>
                                            <p:fltVal val="0"/>
                                          </p:val>
                                        </p:tav>
                                        <p:tav tm="100000">
                                          <p:val>
                                            <p:fltVal val="1"/>
                                          </p:val>
                                        </p:tav>
                                      </p:tavLst>
                                    </p:anim>
                                    <p:anim calcmode="lin" valueType="num">
                                      <p:cBhvr>
                                        <p:cTn id="70" dur="164" tmFilter="0, 0; 0.125,0.2665; 0.25,0.4; 0.375,0.465; 0.5,0.5;  0.625,0.535; 0.75,0.6; 0.875,0.7335; 1,1">
                                          <p:stCondLst>
                                            <p:cond delay="1656"/>
                                          </p:stCondLst>
                                        </p:cTn>
                                        <p:tgtEl>
                                          <p:spTgt spid="7">
                                            <p:txEl>
                                              <p:pRg st="1" end="1"/>
                                            </p:txEl>
                                          </p:spTgt>
                                        </p:tgtEl>
                                        <p:attrNameLst>
                                          <p:attrName>ppt_y</p:attrName>
                                        </p:attrNameLst>
                                      </p:cBhvr>
                                      <p:tavLst>
                                        <p:tav tm="0" fmla="#ppt_y-sin(pi*$)/81">
                                          <p:val>
                                            <p:fltVal val="0"/>
                                          </p:val>
                                        </p:tav>
                                        <p:tav tm="100000">
                                          <p:val>
                                            <p:fltVal val="1"/>
                                          </p:val>
                                        </p:tav>
                                      </p:tavLst>
                                    </p:anim>
                                    <p:animScale>
                                      <p:cBhvr>
                                        <p:cTn id="71" dur="26">
                                          <p:stCondLst>
                                            <p:cond delay="650"/>
                                          </p:stCondLst>
                                        </p:cTn>
                                        <p:tgtEl>
                                          <p:spTgt spid="7">
                                            <p:txEl>
                                              <p:pRg st="1" end="1"/>
                                            </p:txEl>
                                          </p:spTgt>
                                        </p:tgtEl>
                                      </p:cBhvr>
                                      <p:to x="100000" y="60000"/>
                                    </p:animScale>
                                    <p:animScale>
                                      <p:cBhvr>
                                        <p:cTn id="72" dur="166" decel="50000">
                                          <p:stCondLst>
                                            <p:cond delay="676"/>
                                          </p:stCondLst>
                                        </p:cTn>
                                        <p:tgtEl>
                                          <p:spTgt spid="7">
                                            <p:txEl>
                                              <p:pRg st="1" end="1"/>
                                            </p:txEl>
                                          </p:spTgt>
                                        </p:tgtEl>
                                      </p:cBhvr>
                                      <p:to x="100000" y="100000"/>
                                    </p:animScale>
                                    <p:animScale>
                                      <p:cBhvr>
                                        <p:cTn id="73" dur="26">
                                          <p:stCondLst>
                                            <p:cond delay="1312"/>
                                          </p:stCondLst>
                                        </p:cTn>
                                        <p:tgtEl>
                                          <p:spTgt spid="7">
                                            <p:txEl>
                                              <p:pRg st="1" end="1"/>
                                            </p:txEl>
                                          </p:spTgt>
                                        </p:tgtEl>
                                      </p:cBhvr>
                                      <p:to x="100000" y="80000"/>
                                    </p:animScale>
                                    <p:animScale>
                                      <p:cBhvr>
                                        <p:cTn id="74" dur="166" decel="50000">
                                          <p:stCondLst>
                                            <p:cond delay="1338"/>
                                          </p:stCondLst>
                                        </p:cTn>
                                        <p:tgtEl>
                                          <p:spTgt spid="7">
                                            <p:txEl>
                                              <p:pRg st="1" end="1"/>
                                            </p:txEl>
                                          </p:spTgt>
                                        </p:tgtEl>
                                      </p:cBhvr>
                                      <p:to x="100000" y="100000"/>
                                    </p:animScale>
                                    <p:animScale>
                                      <p:cBhvr>
                                        <p:cTn id="75" dur="26">
                                          <p:stCondLst>
                                            <p:cond delay="1642"/>
                                          </p:stCondLst>
                                        </p:cTn>
                                        <p:tgtEl>
                                          <p:spTgt spid="7">
                                            <p:txEl>
                                              <p:pRg st="1" end="1"/>
                                            </p:txEl>
                                          </p:spTgt>
                                        </p:tgtEl>
                                      </p:cBhvr>
                                      <p:to x="100000" y="90000"/>
                                    </p:animScale>
                                    <p:animScale>
                                      <p:cBhvr>
                                        <p:cTn id="76" dur="166" decel="50000">
                                          <p:stCondLst>
                                            <p:cond delay="1668"/>
                                          </p:stCondLst>
                                        </p:cTn>
                                        <p:tgtEl>
                                          <p:spTgt spid="7">
                                            <p:txEl>
                                              <p:pRg st="1" end="1"/>
                                            </p:txEl>
                                          </p:spTgt>
                                        </p:tgtEl>
                                      </p:cBhvr>
                                      <p:to x="100000" y="100000"/>
                                    </p:animScale>
                                    <p:animScale>
                                      <p:cBhvr>
                                        <p:cTn id="77" dur="26">
                                          <p:stCondLst>
                                            <p:cond delay="1808"/>
                                          </p:stCondLst>
                                        </p:cTn>
                                        <p:tgtEl>
                                          <p:spTgt spid="7">
                                            <p:txEl>
                                              <p:pRg st="1" end="1"/>
                                            </p:txEl>
                                          </p:spTgt>
                                        </p:tgtEl>
                                      </p:cBhvr>
                                      <p:to x="100000" y="95000"/>
                                    </p:animScale>
                                    <p:animScale>
                                      <p:cBhvr>
                                        <p:cTn id="78" dur="166" decel="50000">
                                          <p:stCondLst>
                                            <p:cond delay="1834"/>
                                          </p:stCondLst>
                                        </p:cTn>
                                        <p:tgtEl>
                                          <p:spTgt spid="7">
                                            <p:txEl>
                                              <p:pRg st="1" end="1"/>
                                            </p:txEl>
                                          </p:spTgt>
                                        </p:tgtEl>
                                      </p:cBhvr>
                                      <p:to x="100000" y="100000"/>
                                    </p:animScale>
                                  </p:childTnLst>
                                </p:cTn>
                              </p:par>
                              <p:par>
                                <p:cTn id="79" presetID="26" presetClass="entr" presetSubtype="0" fill="hold" grpId="0" nodeType="withEffect">
                                  <p:stCondLst>
                                    <p:cond delay="0"/>
                                  </p:stCondLst>
                                  <p:childTnLst>
                                    <p:set>
                                      <p:cBhvr>
                                        <p:cTn id="80" dur="1" fill="hold">
                                          <p:stCondLst>
                                            <p:cond delay="0"/>
                                          </p:stCondLst>
                                        </p:cTn>
                                        <p:tgtEl>
                                          <p:spTgt spid="7">
                                            <p:txEl>
                                              <p:pRg st="2" end="2"/>
                                            </p:txEl>
                                          </p:spTgt>
                                        </p:tgtEl>
                                        <p:attrNameLst>
                                          <p:attrName>style.visibility</p:attrName>
                                        </p:attrNameLst>
                                      </p:cBhvr>
                                      <p:to>
                                        <p:strVal val="visible"/>
                                      </p:to>
                                    </p:set>
                                    <p:animEffect transition="in" filter="wipe(down)">
                                      <p:cBhvr>
                                        <p:cTn id="81" dur="580">
                                          <p:stCondLst>
                                            <p:cond delay="0"/>
                                          </p:stCondLst>
                                        </p:cTn>
                                        <p:tgtEl>
                                          <p:spTgt spid="7">
                                            <p:txEl>
                                              <p:pRg st="2" end="2"/>
                                            </p:txEl>
                                          </p:spTgt>
                                        </p:tgtEl>
                                      </p:cBhvr>
                                    </p:animEffect>
                                    <p:anim calcmode="lin" valueType="num">
                                      <p:cBhvr>
                                        <p:cTn id="82" dur="1822" tmFilter="0,0; 0.14,0.36; 0.43,0.73; 0.71,0.91; 1.0,1.0">
                                          <p:stCondLst>
                                            <p:cond delay="0"/>
                                          </p:stCondLst>
                                        </p:cTn>
                                        <p:tgtEl>
                                          <p:spTgt spid="7">
                                            <p:txEl>
                                              <p:pRg st="2" end="2"/>
                                            </p:txEl>
                                          </p:spTgt>
                                        </p:tgtEl>
                                        <p:attrNameLst>
                                          <p:attrName>ppt_x</p:attrName>
                                        </p:attrNameLst>
                                      </p:cBhvr>
                                      <p:tavLst>
                                        <p:tav tm="0">
                                          <p:val>
                                            <p:strVal val="#ppt_x-0.25"/>
                                          </p:val>
                                        </p:tav>
                                        <p:tav tm="100000">
                                          <p:val>
                                            <p:strVal val="#ppt_x"/>
                                          </p:val>
                                        </p:tav>
                                      </p:tavLst>
                                    </p:anim>
                                    <p:anim calcmode="lin" valueType="num">
                                      <p:cBhvr>
                                        <p:cTn id="83" dur="664" tmFilter="0.0,0.0; 0.25,0.07; 0.50,0.2; 0.75,0.467; 1.0,1.0">
                                          <p:stCondLst>
                                            <p:cond delay="0"/>
                                          </p:stCondLst>
                                        </p:cTn>
                                        <p:tgtEl>
                                          <p:spTgt spid="7">
                                            <p:txEl>
                                              <p:pRg st="2" end="2"/>
                                            </p:txEl>
                                          </p:spTgt>
                                        </p:tgtEl>
                                        <p:attrNameLst>
                                          <p:attrName>ppt_y</p:attrName>
                                        </p:attrNameLst>
                                      </p:cBhvr>
                                      <p:tavLst>
                                        <p:tav tm="0" fmla="#ppt_y-sin(pi*$)/3">
                                          <p:val>
                                            <p:fltVal val="0.5"/>
                                          </p:val>
                                        </p:tav>
                                        <p:tav tm="100000">
                                          <p:val>
                                            <p:fltVal val="1"/>
                                          </p:val>
                                        </p:tav>
                                      </p:tavLst>
                                    </p:anim>
                                    <p:anim calcmode="lin" valueType="num">
                                      <p:cBhvr>
                                        <p:cTn id="84" dur="664" tmFilter="0, 0; 0.125,0.2665; 0.25,0.4; 0.375,0.465; 0.5,0.5;  0.625,0.535; 0.75,0.6; 0.875,0.7335; 1,1">
                                          <p:stCondLst>
                                            <p:cond delay="664"/>
                                          </p:stCondLst>
                                        </p:cTn>
                                        <p:tgtEl>
                                          <p:spTgt spid="7">
                                            <p:txEl>
                                              <p:pRg st="2" end="2"/>
                                            </p:txEl>
                                          </p:spTgt>
                                        </p:tgtEl>
                                        <p:attrNameLst>
                                          <p:attrName>ppt_y</p:attrName>
                                        </p:attrNameLst>
                                      </p:cBhvr>
                                      <p:tavLst>
                                        <p:tav tm="0" fmla="#ppt_y-sin(pi*$)/9">
                                          <p:val>
                                            <p:fltVal val="0"/>
                                          </p:val>
                                        </p:tav>
                                        <p:tav tm="100000">
                                          <p:val>
                                            <p:fltVal val="1"/>
                                          </p:val>
                                        </p:tav>
                                      </p:tavLst>
                                    </p:anim>
                                    <p:anim calcmode="lin" valueType="num">
                                      <p:cBhvr>
                                        <p:cTn id="85" dur="332" tmFilter="0, 0; 0.125,0.2665; 0.25,0.4; 0.375,0.465; 0.5,0.5;  0.625,0.535; 0.75,0.6; 0.875,0.7335; 1,1">
                                          <p:stCondLst>
                                            <p:cond delay="1324"/>
                                          </p:stCondLst>
                                        </p:cTn>
                                        <p:tgtEl>
                                          <p:spTgt spid="7">
                                            <p:txEl>
                                              <p:pRg st="2" end="2"/>
                                            </p:txEl>
                                          </p:spTgt>
                                        </p:tgtEl>
                                        <p:attrNameLst>
                                          <p:attrName>ppt_y</p:attrName>
                                        </p:attrNameLst>
                                      </p:cBhvr>
                                      <p:tavLst>
                                        <p:tav tm="0" fmla="#ppt_y-sin(pi*$)/27">
                                          <p:val>
                                            <p:fltVal val="0"/>
                                          </p:val>
                                        </p:tav>
                                        <p:tav tm="100000">
                                          <p:val>
                                            <p:fltVal val="1"/>
                                          </p:val>
                                        </p:tav>
                                      </p:tavLst>
                                    </p:anim>
                                    <p:anim calcmode="lin" valueType="num">
                                      <p:cBhvr>
                                        <p:cTn id="86" dur="164" tmFilter="0, 0; 0.125,0.2665; 0.25,0.4; 0.375,0.465; 0.5,0.5;  0.625,0.535; 0.75,0.6; 0.875,0.7335; 1,1">
                                          <p:stCondLst>
                                            <p:cond delay="1656"/>
                                          </p:stCondLst>
                                        </p:cTn>
                                        <p:tgtEl>
                                          <p:spTgt spid="7">
                                            <p:txEl>
                                              <p:pRg st="2" end="2"/>
                                            </p:txEl>
                                          </p:spTgt>
                                        </p:tgtEl>
                                        <p:attrNameLst>
                                          <p:attrName>ppt_y</p:attrName>
                                        </p:attrNameLst>
                                      </p:cBhvr>
                                      <p:tavLst>
                                        <p:tav tm="0" fmla="#ppt_y-sin(pi*$)/81">
                                          <p:val>
                                            <p:fltVal val="0"/>
                                          </p:val>
                                        </p:tav>
                                        <p:tav tm="100000">
                                          <p:val>
                                            <p:fltVal val="1"/>
                                          </p:val>
                                        </p:tav>
                                      </p:tavLst>
                                    </p:anim>
                                    <p:animScale>
                                      <p:cBhvr>
                                        <p:cTn id="87" dur="26">
                                          <p:stCondLst>
                                            <p:cond delay="650"/>
                                          </p:stCondLst>
                                        </p:cTn>
                                        <p:tgtEl>
                                          <p:spTgt spid="7">
                                            <p:txEl>
                                              <p:pRg st="2" end="2"/>
                                            </p:txEl>
                                          </p:spTgt>
                                        </p:tgtEl>
                                      </p:cBhvr>
                                      <p:to x="100000" y="60000"/>
                                    </p:animScale>
                                    <p:animScale>
                                      <p:cBhvr>
                                        <p:cTn id="88" dur="166" decel="50000">
                                          <p:stCondLst>
                                            <p:cond delay="676"/>
                                          </p:stCondLst>
                                        </p:cTn>
                                        <p:tgtEl>
                                          <p:spTgt spid="7">
                                            <p:txEl>
                                              <p:pRg st="2" end="2"/>
                                            </p:txEl>
                                          </p:spTgt>
                                        </p:tgtEl>
                                      </p:cBhvr>
                                      <p:to x="100000" y="100000"/>
                                    </p:animScale>
                                    <p:animScale>
                                      <p:cBhvr>
                                        <p:cTn id="89" dur="26">
                                          <p:stCondLst>
                                            <p:cond delay="1312"/>
                                          </p:stCondLst>
                                        </p:cTn>
                                        <p:tgtEl>
                                          <p:spTgt spid="7">
                                            <p:txEl>
                                              <p:pRg st="2" end="2"/>
                                            </p:txEl>
                                          </p:spTgt>
                                        </p:tgtEl>
                                      </p:cBhvr>
                                      <p:to x="100000" y="80000"/>
                                    </p:animScale>
                                    <p:animScale>
                                      <p:cBhvr>
                                        <p:cTn id="90" dur="166" decel="50000">
                                          <p:stCondLst>
                                            <p:cond delay="1338"/>
                                          </p:stCondLst>
                                        </p:cTn>
                                        <p:tgtEl>
                                          <p:spTgt spid="7">
                                            <p:txEl>
                                              <p:pRg st="2" end="2"/>
                                            </p:txEl>
                                          </p:spTgt>
                                        </p:tgtEl>
                                      </p:cBhvr>
                                      <p:to x="100000" y="100000"/>
                                    </p:animScale>
                                    <p:animScale>
                                      <p:cBhvr>
                                        <p:cTn id="91" dur="26">
                                          <p:stCondLst>
                                            <p:cond delay="1642"/>
                                          </p:stCondLst>
                                        </p:cTn>
                                        <p:tgtEl>
                                          <p:spTgt spid="7">
                                            <p:txEl>
                                              <p:pRg st="2" end="2"/>
                                            </p:txEl>
                                          </p:spTgt>
                                        </p:tgtEl>
                                      </p:cBhvr>
                                      <p:to x="100000" y="90000"/>
                                    </p:animScale>
                                    <p:animScale>
                                      <p:cBhvr>
                                        <p:cTn id="92" dur="166" decel="50000">
                                          <p:stCondLst>
                                            <p:cond delay="1668"/>
                                          </p:stCondLst>
                                        </p:cTn>
                                        <p:tgtEl>
                                          <p:spTgt spid="7">
                                            <p:txEl>
                                              <p:pRg st="2" end="2"/>
                                            </p:txEl>
                                          </p:spTgt>
                                        </p:tgtEl>
                                      </p:cBhvr>
                                      <p:to x="100000" y="100000"/>
                                    </p:animScale>
                                    <p:animScale>
                                      <p:cBhvr>
                                        <p:cTn id="93" dur="26">
                                          <p:stCondLst>
                                            <p:cond delay="1808"/>
                                          </p:stCondLst>
                                        </p:cTn>
                                        <p:tgtEl>
                                          <p:spTgt spid="7">
                                            <p:txEl>
                                              <p:pRg st="2" end="2"/>
                                            </p:txEl>
                                          </p:spTgt>
                                        </p:tgtEl>
                                      </p:cBhvr>
                                      <p:to x="100000" y="95000"/>
                                    </p:animScale>
                                    <p:animScale>
                                      <p:cBhvr>
                                        <p:cTn id="94" dur="166" decel="50000">
                                          <p:stCondLst>
                                            <p:cond delay="1834"/>
                                          </p:stCondLst>
                                        </p:cTn>
                                        <p:tgtEl>
                                          <p:spTgt spid="7">
                                            <p:txEl>
                                              <p:pRg st="2" end="2"/>
                                            </p:txEl>
                                          </p:spTgt>
                                        </p:tgtEl>
                                      </p:cBhvr>
                                      <p:to x="100000" y="100000"/>
                                    </p:animScale>
                                  </p:childTnLst>
                                </p:cTn>
                              </p:par>
                              <p:par>
                                <p:cTn id="95" presetID="26" presetClass="entr" presetSubtype="0" fill="hold" grpId="0" nodeType="withEffect">
                                  <p:stCondLst>
                                    <p:cond delay="0"/>
                                  </p:stCondLst>
                                  <p:childTnLst>
                                    <p:set>
                                      <p:cBhvr>
                                        <p:cTn id="96" dur="1" fill="hold">
                                          <p:stCondLst>
                                            <p:cond delay="0"/>
                                          </p:stCondLst>
                                        </p:cTn>
                                        <p:tgtEl>
                                          <p:spTgt spid="7">
                                            <p:txEl>
                                              <p:pRg st="3" end="3"/>
                                            </p:txEl>
                                          </p:spTgt>
                                        </p:tgtEl>
                                        <p:attrNameLst>
                                          <p:attrName>style.visibility</p:attrName>
                                        </p:attrNameLst>
                                      </p:cBhvr>
                                      <p:to>
                                        <p:strVal val="visible"/>
                                      </p:to>
                                    </p:set>
                                    <p:animEffect transition="in" filter="wipe(down)">
                                      <p:cBhvr>
                                        <p:cTn id="97" dur="580">
                                          <p:stCondLst>
                                            <p:cond delay="0"/>
                                          </p:stCondLst>
                                        </p:cTn>
                                        <p:tgtEl>
                                          <p:spTgt spid="7">
                                            <p:txEl>
                                              <p:pRg st="3" end="3"/>
                                            </p:txEl>
                                          </p:spTgt>
                                        </p:tgtEl>
                                      </p:cBhvr>
                                    </p:animEffect>
                                    <p:anim calcmode="lin" valueType="num">
                                      <p:cBhvr>
                                        <p:cTn id="98" dur="1822" tmFilter="0,0; 0.14,0.36; 0.43,0.73; 0.71,0.91; 1.0,1.0">
                                          <p:stCondLst>
                                            <p:cond delay="0"/>
                                          </p:stCondLst>
                                        </p:cTn>
                                        <p:tgtEl>
                                          <p:spTgt spid="7">
                                            <p:txEl>
                                              <p:pRg st="3" end="3"/>
                                            </p:txEl>
                                          </p:spTgt>
                                        </p:tgtEl>
                                        <p:attrNameLst>
                                          <p:attrName>ppt_x</p:attrName>
                                        </p:attrNameLst>
                                      </p:cBhvr>
                                      <p:tavLst>
                                        <p:tav tm="0">
                                          <p:val>
                                            <p:strVal val="#ppt_x-0.25"/>
                                          </p:val>
                                        </p:tav>
                                        <p:tav tm="100000">
                                          <p:val>
                                            <p:strVal val="#ppt_x"/>
                                          </p:val>
                                        </p:tav>
                                      </p:tavLst>
                                    </p:anim>
                                    <p:anim calcmode="lin" valueType="num">
                                      <p:cBhvr>
                                        <p:cTn id="99" dur="664" tmFilter="0.0,0.0; 0.25,0.07; 0.50,0.2; 0.75,0.467; 1.0,1.0">
                                          <p:stCondLst>
                                            <p:cond delay="0"/>
                                          </p:stCondLst>
                                        </p:cTn>
                                        <p:tgtEl>
                                          <p:spTgt spid="7">
                                            <p:txEl>
                                              <p:pRg st="3" end="3"/>
                                            </p:txEl>
                                          </p:spTgt>
                                        </p:tgtEl>
                                        <p:attrNameLst>
                                          <p:attrName>ppt_y</p:attrName>
                                        </p:attrNameLst>
                                      </p:cBhvr>
                                      <p:tavLst>
                                        <p:tav tm="0" fmla="#ppt_y-sin(pi*$)/3">
                                          <p:val>
                                            <p:fltVal val="0.5"/>
                                          </p:val>
                                        </p:tav>
                                        <p:tav tm="100000">
                                          <p:val>
                                            <p:fltVal val="1"/>
                                          </p:val>
                                        </p:tav>
                                      </p:tavLst>
                                    </p:anim>
                                    <p:anim calcmode="lin" valueType="num">
                                      <p:cBhvr>
                                        <p:cTn id="100" dur="664" tmFilter="0, 0; 0.125,0.2665; 0.25,0.4; 0.375,0.465; 0.5,0.5;  0.625,0.535; 0.75,0.6; 0.875,0.7335; 1,1">
                                          <p:stCondLst>
                                            <p:cond delay="664"/>
                                          </p:stCondLst>
                                        </p:cTn>
                                        <p:tgtEl>
                                          <p:spTgt spid="7">
                                            <p:txEl>
                                              <p:pRg st="3" end="3"/>
                                            </p:txEl>
                                          </p:spTgt>
                                        </p:tgtEl>
                                        <p:attrNameLst>
                                          <p:attrName>ppt_y</p:attrName>
                                        </p:attrNameLst>
                                      </p:cBhvr>
                                      <p:tavLst>
                                        <p:tav tm="0" fmla="#ppt_y-sin(pi*$)/9">
                                          <p:val>
                                            <p:fltVal val="0"/>
                                          </p:val>
                                        </p:tav>
                                        <p:tav tm="100000">
                                          <p:val>
                                            <p:fltVal val="1"/>
                                          </p:val>
                                        </p:tav>
                                      </p:tavLst>
                                    </p:anim>
                                    <p:anim calcmode="lin" valueType="num">
                                      <p:cBhvr>
                                        <p:cTn id="101" dur="332" tmFilter="0, 0; 0.125,0.2665; 0.25,0.4; 0.375,0.465; 0.5,0.5;  0.625,0.535; 0.75,0.6; 0.875,0.7335; 1,1">
                                          <p:stCondLst>
                                            <p:cond delay="1324"/>
                                          </p:stCondLst>
                                        </p:cTn>
                                        <p:tgtEl>
                                          <p:spTgt spid="7">
                                            <p:txEl>
                                              <p:pRg st="3" end="3"/>
                                            </p:txEl>
                                          </p:spTgt>
                                        </p:tgtEl>
                                        <p:attrNameLst>
                                          <p:attrName>ppt_y</p:attrName>
                                        </p:attrNameLst>
                                      </p:cBhvr>
                                      <p:tavLst>
                                        <p:tav tm="0" fmla="#ppt_y-sin(pi*$)/27">
                                          <p:val>
                                            <p:fltVal val="0"/>
                                          </p:val>
                                        </p:tav>
                                        <p:tav tm="100000">
                                          <p:val>
                                            <p:fltVal val="1"/>
                                          </p:val>
                                        </p:tav>
                                      </p:tavLst>
                                    </p:anim>
                                    <p:anim calcmode="lin" valueType="num">
                                      <p:cBhvr>
                                        <p:cTn id="102" dur="164" tmFilter="0, 0; 0.125,0.2665; 0.25,0.4; 0.375,0.465; 0.5,0.5;  0.625,0.535; 0.75,0.6; 0.875,0.7335; 1,1">
                                          <p:stCondLst>
                                            <p:cond delay="1656"/>
                                          </p:stCondLst>
                                        </p:cTn>
                                        <p:tgtEl>
                                          <p:spTgt spid="7">
                                            <p:txEl>
                                              <p:pRg st="3" end="3"/>
                                            </p:txEl>
                                          </p:spTgt>
                                        </p:tgtEl>
                                        <p:attrNameLst>
                                          <p:attrName>ppt_y</p:attrName>
                                        </p:attrNameLst>
                                      </p:cBhvr>
                                      <p:tavLst>
                                        <p:tav tm="0" fmla="#ppt_y-sin(pi*$)/81">
                                          <p:val>
                                            <p:fltVal val="0"/>
                                          </p:val>
                                        </p:tav>
                                        <p:tav tm="100000">
                                          <p:val>
                                            <p:fltVal val="1"/>
                                          </p:val>
                                        </p:tav>
                                      </p:tavLst>
                                    </p:anim>
                                    <p:animScale>
                                      <p:cBhvr>
                                        <p:cTn id="103" dur="26">
                                          <p:stCondLst>
                                            <p:cond delay="650"/>
                                          </p:stCondLst>
                                        </p:cTn>
                                        <p:tgtEl>
                                          <p:spTgt spid="7">
                                            <p:txEl>
                                              <p:pRg st="3" end="3"/>
                                            </p:txEl>
                                          </p:spTgt>
                                        </p:tgtEl>
                                      </p:cBhvr>
                                      <p:to x="100000" y="60000"/>
                                    </p:animScale>
                                    <p:animScale>
                                      <p:cBhvr>
                                        <p:cTn id="104" dur="166" decel="50000">
                                          <p:stCondLst>
                                            <p:cond delay="676"/>
                                          </p:stCondLst>
                                        </p:cTn>
                                        <p:tgtEl>
                                          <p:spTgt spid="7">
                                            <p:txEl>
                                              <p:pRg st="3" end="3"/>
                                            </p:txEl>
                                          </p:spTgt>
                                        </p:tgtEl>
                                      </p:cBhvr>
                                      <p:to x="100000" y="100000"/>
                                    </p:animScale>
                                    <p:animScale>
                                      <p:cBhvr>
                                        <p:cTn id="105" dur="26">
                                          <p:stCondLst>
                                            <p:cond delay="1312"/>
                                          </p:stCondLst>
                                        </p:cTn>
                                        <p:tgtEl>
                                          <p:spTgt spid="7">
                                            <p:txEl>
                                              <p:pRg st="3" end="3"/>
                                            </p:txEl>
                                          </p:spTgt>
                                        </p:tgtEl>
                                      </p:cBhvr>
                                      <p:to x="100000" y="80000"/>
                                    </p:animScale>
                                    <p:animScale>
                                      <p:cBhvr>
                                        <p:cTn id="106" dur="166" decel="50000">
                                          <p:stCondLst>
                                            <p:cond delay="1338"/>
                                          </p:stCondLst>
                                        </p:cTn>
                                        <p:tgtEl>
                                          <p:spTgt spid="7">
                                            <p:txEl>
                                              <p:pRg st="3" end="3"/>
                                            </p:txEl>
                                          </p:spTgt>
                                        </p:tgtEl>
                                      </p:cBhvr>
                                      <p:to x="100000" y="100000"/>
                                    </p:animScale>
                                    <p:animScale>
                                      <p:cBhvr>
                                        <p:cTn id="107" dur="26">
                                          <p:stCondLst>
                                            <p:cond delay="1642"/>
                                          </p:stCondLst>
                                        </p:cTn>
                                        <p:tgtEl>
                                          <p:spTgt spid="7">
                                            <p:txEl>
                                              <p:pRg st="3" end="3"/>
                                            </p:txEl>
                                          </p:spTgt>
                                        </p:tgtEl>
                                      </p:cBhvr>
                                      <p:to x="100000" y="90000"/>
                                    </p:animScale>
                                    <p:animScale>
                                      <p:cBhvr>
                                        <p:cTn id="108" dur="166" decel="50000">
                                          <p:stCondLst>
                                            <p:cond delay="1668"/>
                                          </p:stCondLst>
                                        </p:cTn>
                                        <p:tgtEl>
                                          <p:spTgt spid="7">
                                            <p:txEl>
                                              <p:pRg st="3" end="3"/>
                                            </p:txEl>
                                          </p:spTgt>
                                        </p:tgtEl>
                                      </p:cBhvr>
                                      <p:to x="100000" y="100000"/>
                                    </p:animScale>
                                    <p:animScale>
                                      <p:cBhvr>
                                        <p:cTn id="109" dur="26">
                                          <p:stCondLst>
                                            <p:cond delay="1808"/>
                                          </p:stCondLst>
                                        </p:cTn>
                                        <p:tgtEl>
                                          <p:spTgt spid="7">
                                            <p:txEl>
                                              <p:pRg st="3" end="3"/>
                                            </p:txEl>
                                          </p:spTgt>
                                        </p:tgtEl>
                                      </p:cBhvr>
                                      <p:to x="100000" y="95000"/>
                                    </p:animScale>
                                    <p:animScale>
                                      <p:cBhvr>
                                        <p:cTn id="110" dur="166" decel="50000">
                                          <p:stCondLst>
                                            <p:cond delay="1834"/>
                                          </p:stCondLst>
                                        </p:cTn>
                                        <p:tgtEl>
                                          <p:spTgt spid="7">
                                            <p:txEl>
                                              <p:pRg st="3" end="3"/>
                                            </p:txEl>
                                          </p:spTgt>
                                        </p:tgtEl>
                                      </p:cBhvr>
                                      <p:to x="100000" y="100000"/>
                                    </p:animScale>
                                  </p:childTnLst>
                                </p:cTn>
                              </p:par>
                              <p:par>
                                <p:cTn id="111" presetID="26" presetClass="entr" presetSubtype="0" fill="hold" grpId="0" nodeType="withEffect">
                                  <p:stCondLst>
                                    <p:cond delay="0"/>
                                  </p:stCondLst>
                                  <p:childTnLst>
                                    <p:set>
                                      <p:cBhvr>
                                        <p:cTn id="112" dur="1" fill="hold">
                                          <p:stCondLst>
                                            <p:cond delay="0"/>
                                          </p:stCondLst>
                                        </p:cTn>
                                        <p:tgtEl>
                                          <p:spTgt spid="7">
                                            <p:txEl>
                                              <p:pRg st="4" end="4"/>
                                            </p:txEl>
                                          </p:spTgt>
                                        </p:tgtEl>
                                        <p:attrNameLst>
                                          <p:attrName>style.visibility</p:attrName>
                                        </p:attrNameLst>
                                      </p:cBhvr>
                                      <p:to>
                                        <p:strVal val="visible"/>
                                      </p:to>
                                    </p:set>
                                    <p:animEffect transition="in" filter="wipe(down)">
                                      <p:cBhvr>
                                        <p:cTn id="113" dur="580">
                                          <p:stCondLst>
                                            <p:cond delay="0"/>
                                          </p:stCondLst>
                                        </p:cTn>
                                        <p:tgtEl>
                                          <p:spTgt spid="7">
                                            <p:txEl>
                                              <p:pRg st="4" end="4"/>
                                            </p:txEl>
                                          </p:spTgt>
                                        </p:tgtEl>
                                      </p:cBhvr>
                                    </p:animEffect>
                                    <p:anim calcmode="lin" valueType="num">
                                      <p:cBhvr>
                                        <p:cTn id="114" dur="1822" tmFilter="0,0; 0.14,0.36; 0.43,0.73; 0.71,0.91; 1.0,1.0">
                                          <p:stCondLst>
                                            <p:cond delay="0"/>
                                          </p:stCondLst>
                                        </p:cTn>
                                        <p:tgtEl>
                                          <p:spTgt spid="7">
                                            <p:txEl>
                                              <p:pRg st="4" end="4"/>
                                            </p:txEl>
                                          </p:spTgt>
                                        </p:tgtEl>
                                        <p:attrNameLst>
                                          <p:attrName>ppt_x</p:attrName>
                                        </p:attrNameLst>
                                      </p:cBhvr>
                                      <p:tavLst>
                                        <p:tav tm="0">
                                          <p:val>
                                            <p:strVal val="#ppt_x-0.25"/>
                                          </p:val>
                                        </p:tav>
                                        <p:tav tm="100000">
                                          <p:val>
                                            <p:strVal val="#ppt_x"/>
                                          </p:val>
                                        </p:tav>
                                      </p:tavLst>
                                    </p:anim>
                                    <p:anim calcmode="lin" valueType="num">
                                      <p:cBhvr>
                                        <p:cTn id="115" dur="664" tmFilter="0.0,0.0; 0.25,0.07; 0.50,0.2; 0.75,0.467; 1.0,1.0">
                                          <p:stCondLst>
                                            <p:cond delay="0"/>
                                          </p:stCondLst>
                                        </p:cTn>
                                        <p:tgtEl>
                                          <p:spTgt spid="7">
                                            <p:txEl>
                                              <p:pRg st="4" end="4"/>
                                            </p:txEl>
                                          </p:spTgt>
                                        </p:tgtEl>
                                        <p:attrNameLst>
                                          <p:attrName>ppt_y</p:attrName>
                                        </p:attrNameLst>
                                      </p:cBhvr>
                                      <p:tavLst>
                                        <p:tav tm="0" fmla="#ppt_y-sin(pi*$)/3">
                                          <p:val>
                                            <p:fltVal val="0.5"/>
                                          </p:val>
                                        </p:tav>
                                        <p:tav tm="100000">
                                          <p:val>
                                            <p:fltVal val="1"/>
                                          </p:val>
                                        </p:tav>
                                      </p:tavLst>
                                    </p:anim>
                                    <p:anim calcmode="lin" valueType="num">
                                      <p:cBhvr>
                                        <p:cTn id="116" dur="664" tmFilter="0, 0; 0.125,0.2665; 0.25,0.4; 0.375,0.465; 0.5,0.5;  0.625,0.535; 0.75,0.6; 0.875,0.7335; 1,1">
                                          <p:stCondLst>
                                            <p:cond delay="664"/>
                                          </p:stCondLst>
                                        </p:cTn>
                                        <p:tgtEl>
                                          <p:spTgt spid="7">
                                            <p:txEl>
                                              <p:pRg st="4" end="4"/>
                                            </p:txEl>
                                          </p:spTgt>
                                        </p:tgtEl>
                                        <p:attrNameLst>
                                          <p:attrName>ppt_y</p:attrName>
                                        </p:attrNameLst>
                                      </p:cBhvr>
                                      <p:tavLst>
                                        <p:tav tm="0" fmla="#ppt_y-sin(pi*$)/9">
                                          <p:val>
                                            <p:fltVal val="0"/>
                                          </p:val>
                                        </p:tav>
                                        <p:tav tm="100000">
                                          <p:val>
                                            <p:fltVal val="1"/>
                                          </p:val>
                                        </p:tav>
                                      </p:tavLst>
                                    </p:anim>
                                    <p:anim calcmode="lin" valueType="num">
                                      <p:cBhvr>
                                        <p:cTn id="117" dur="332" tmFilter="0, 0; 0.125,0.2665; 0.25,0.4; 0.375,0.465; 0.5,0.5;  0.625,0.535; 0.75,0.6; 0.875,0.7335; 1,1">
                                          <p:stCondLst>
                                            <p:cond delay="1324"/>
                                          </p:stCondLst>
                                        </p:cTn>
                                        <p:tgtEl>
                                          <p:spTgt spid="7">
                                            <p:txEl>
                                              <p:pRg st="4" end="4"/>
                                            </p:txEl>
                                          </p:spTgt>
                                        </p:tgtEl>
                                        <p:attrNameLst>
                                          <p:attrName>ppt_y</p:attrName>
                                        </p:attrNameLst>
                                      </p:cBhvr>
                                      <p:tavLst>
                                        <p:tav tm="0" fmla="#ppt_y-sin(pi*$)/27">
                                          <p:val>
                                            <p:fltVal val="0"/>
                                          </p:val>
                                        </p:tav>
                                        <p:tav tm="100000">
                                          <p:val>
                                            <p:fltVal val="1"/>
                                          </p:val>
                                        </p:tav>
                                      </p:tavLst>
                                    </p:anim>
                                    <p:anim calcmode="lin" valueType="num">
                                      <p:cBhvr>
                                        <p:cTn id="118" dur="164" tmFilter="0, 0; 0.125,0.2665; 0.25,0.4; 0.375,0.465; 0.5,0.5;  0.625,0.535; 0.75,0.6; 0.875,0.7335; 1,1">
                                          <p:stCondLst>
                                            <p:cond delay="1656"/>
                                          </p:stCondLst>
                                        </p:cTn>
                                        <p:tgtEl>
                                          <p:spTgt spid="7">
                                            <p:txEl>
                                              <p:pRg st="4" end="4"/>
                                            </p:txEl>
                                          </p:spTgt>
                                        </p:tgtEl>
                                        <p:attrNameLst>
                                          <p:attrName>ppt_y</p:attrName>
                                        </p:attrNameLst>
                                      </p:cBhvr>
                                      <p:tavLst>
                                        <p:tav tm="0" fmla="#ppt_y-sin(pi*$)/81">
                                          <p:val>
                                            <p:fltVal val="0"/>
                                          </p:val>
                                        </p:tav>
                                        <p:tav tm="100000">
                                          <p:val>
                                            <p:fltVal val="1"/>
                                          </p:val>
                                        </p:tav>
                                      </p:tavLst>
                                    </p:anim>
                                    <p:animScale>
                                      <p:cBhvr>
                                        <p:cTn id="119" dur="26">
                                          <p:stCondLst>
                                            <p:cond delay="650"/>
                                          </p:stCondLst>
                                        </p:cTn>
                                        <p:tgtEl>
                                          <p:spTgt spid="7">
                                            <p:txEl>
                                              <p:pRg st="4" end="4"/>
                                            </p:txEl>
                                          </p:spTgt>
                                        </p:tgtEl>
                                      </p:cBhvr>
                                      <p:to x="100000" y="60000"/>
                                    </p:animScale>
                                    <p:animScale>
                                      <p:cBhvr>
                                        <p:cTn id="120" dur="166" decel="50000">
                                          <p:stCondLst>
                                            <p:cond delay="676"/>
                                          </p:stCondLst>
                                        </p:cTn>
                                        <p:tgtEl>
                                          <p:spTgt spid="7">
                                            <p:txEl>
                                              <p:pRg st="4" end="4"/>
                                            </p:txEl>
                                          </p:spTgt>
                                        </p:tgtEl>
                                      </p:cBhvr>
                                      <p:to x="100000" y="100000"/>
                                    </p:animScale>
                                    <p:animScale>
                                      <p:cBhvr>
                                        <p:cTn id="121" dur="26">
                                          <p:stCondLst>
                                            <p:cond delay="1312"/>
                                          </p:stCondLst>
                                        </p:cTn>
                                        <p:tgtEl>
                                          <p:spTgt spid="7">
                                            <p:txEl>
                                              <p:pRg st="4" end="4"/>
                                            </p:txEl>
                                          </p:spTgt>
                                        </p:tgtEl>
                                      </p:cBhvr>
                                      <p:to x="100000" y="80000"/>
                                    </p:animScale>
                                    <p:animScale>
                                      <p:cBhvr>
                                        <p:cTn id="122" dur="166" decel="50000">
                                          <p:stCondLst>
                                            <p:cond delay="1338"/>
                                          </p:stCondLst>
                                        </p:cTn>
                                        <p:tgtEl>
                                          <p:spTgt spid="7">
                                            <p:txEl>
                                              <p:pRg st="4" end="4"/>
                                            </p:txEl>
                                          </p:spTgt>
                                        </p:tgtEl>
                                      </p:cBhvr>
                                      <p:to x="100000" y="100000"/>
                                    </p:animScale>
                                    <p:animScale>
                                      <p:cBhvr>
                                        <p:cTn id="123" dur="26">
                                          <p:stCondLst>
                                            <p:cond delay="1642"/>
                                          </p:stCondLst>
                                        </p:cTn>
                                        <p:tgtEl>
                                          <p:spTgt spid="7">
                                            <p:txEl>
                                              <p:pRg st="4" end="4"/>
                                            </p:txEl>
                                          </p:spTgt>
                                        </p:tgtEl>
                                      </p:cBhvr>
                                      <p:to x="100000" y="90000"/>
                                    </p:animScale>
                                    <p:animScale>
                                      <p:cBhvr>
                                        <p:cTn id="124" dur="166" decel="50000">
                                          <p:stCondLst>
                                            <p:cond delay="1668"/>
                                          </p:stCondLst>
                                        </p:cTn>
                                        <p:tgtEl>
                                          <p:spTgt spid="7">
                                            <p:txEl>
                                              <p:pRg st="4" end="4"/>
                                            </p:txEl>
                                          </p:spTgt>
                                        </p:tgtEl>
                                      </p:cBhvr>
                                      <p:to x="100000" y="100000"/>
                                    </p:animScale>
                                    <p:animScale>
                                      <p:cBhvr>
                                        <p:cTn id="125" dur="26">
                                          <p:stCondLst>
                                            <p:cond delay="1808"/>
                                          </p:stCondLst>
                                        </p:cTn>
                                        <p:tgtEl>
                                          <p:spTgt spid="7">
                                            <p:txEl>
                                              <p:pRg st="4" end="4"/>
                                            </p:txEl>
                                          </p:spTgt>
                                        </p:tgtEl>
                                      </p:cBhvr>
                                      <p:to x="100000" y="95000"/>
                                    </p:animScale>
                                    <p:animScale>
                                      <p:cBhvr>
                                        <p:cTn id="126" dur="166" decel="50000">
                                          <p:stCondLst>
                                            <p:cond delay="1834"/>
                                          </p:stCondLst>
                                        </p:cTn>
                                        <p:tgtEl>
                                          <p:spTgt spid="7">
                                            <p:txEl>
                                              <p:pRg st="4" end="4"/>
                                            </p:txEl>
                                          </p:spTgt>
                                        </p:tgtEl>
                                      </p:cBhvr>
                                      <p:to x="100000" y="100000"/>
                                    </p:animScale>
                                  </p:childTnLst>
                                </p:cTn>
                              </p:par>
                            </p:childTnLst>
                          </p:cTn>
                        </p:par>
                      </p:childTnLst>
                    </p:cTn>
                  </p:par>
                  <p:par>
                    <p:cTn id="127" fill="hold">
                      <p:stCondLst>
                        <p:cond delay="indefinite"/>
                      </p:stCondLst>
                      <p:childTnLst>
                        <p:par>
                          <p:cTn id="128" fill="hold">
                            <p:stCondLst>
                              <p:cond delay="0"/>
                            </p:stCondLst>
                            <p:childTnLst>
                              <p:par>
                                <p:cTn id="129" presetID="26" presetClass="entr" presetSubtype="0" fill="hold" grpId="0" nodeType="clickEffect">
                                  <p:stCondLst>
                                    <p:cond delay="0"/>
                                  </p:stCondLst>
                                  <p:childTnLst>
                                    <p:set>
                                      <p:cBhvr>
                                        <p:cTn id="130" dur="1" fill="hold">
                                          <p:stCondLst>
                                            <p:cond delay="0"/>
                                          </p:stCondLst>
                                        </p:cTn>
                                        <p:tgtEl>
                                          <p:spTgt spid="7">
                                            <p:txEl>
                                              <p:pRg st="5" end="5"/>
                                            </p:txEl>
                                          </p:spTgt>
                                        </p:tgtEl>
                                        <p:attrNameLst>
                                          <p:attrName>style.visibility</p:attrName>
                                        </p:attrNameLst>
                                      </p:cBhvr>
                                      <p:to>
                                        <p:strVal val="visible"/>
                                      </p:to>
                                    </p:set>
                                    <p:animEffect transition="in" filter="wipe(down)">
                                      <p:cBhvr>
                                        <p:cTn id="131" dur="580">
                                          <p:stCondLst>
                                            <p:cond delay="0"/>
                                          </p:stCondLst>
                                        </p:cTn>
                                        <p:tgtEl>
                                          <p:spTgt spid="7">
                                            <p:txEl>
                                              <p:pRg st="5" end="5"/>
                                            </p:txEl>
                                          </p:spTgt>
                                        </p:tgtEl>
                                      </p:cBhvr>
                                    </p:animEffect>
                                    <p:anim calcmode="lin" valueType="num">
                                      <p:cBhvr>
                                        <p:cTn id="132" dur="1822" tmFilter="0,0; 0.14,0.36; 0.43,0.73; 0.71,0.91; 1.0,1.0">
                                          <p:stCondLst>
                                            <p:cond delay="0"/>
                                          </p:stCondLst>
                                        </p:cTn>
                                        <p:tgtEl>
                                          <p:spTgt spid="7">
                                            <p:txEl>
                                              <p:pRg st="5" end="5"/>
                                            </p:txEl>
                                          </p:spTgt>
                                        </p:tgtEl>
                                        <p:attrNameLst>
                                          <p:attrName>ppt_x</p:attrName>
                                        </p:attrNameLst>
                                      </p:cBhvr>
                                      <p:tavLst>
                                        <p:tav tm="0">
                                          <p:val>
                                            <p:strVal val="#ppt_x-0.25"/>
                                          </p:val>
                                        </p:tav>
                                        <p:tav tm="100000">
                                          <p:val>
                                            <p:strVal val="#ppt_x"/>
                                          </p:val>
                                        </p:tav>
                                      </p:tavLst>
                                    </p:anim>
                                    <p:anim calcmode="lin" valueType="num">
                                      <p:cBhvr>
                                        <p:cTn id="133" dur="664" tmFilter="0.0,0.0; 0.25,0.07; 0.50,0.2; 0.75,0.467; 1.0,1.0">
                                          <p:stCondLst>
                                            <p:cond delay="0"/>
                                          </p:stCondLst>
                                        </p:cTn>
                                        <p:tgtEl>
                                          <p:spTgt spid="7">
                                            <p:txEl>
                                              <p:pRg st="5" end="5"/>
                                            </p:txEl>
                                          </p:spTgt>
                                        </p:tgtEl>
                                        <p:attrNameLst>
                                          <p:attrName>ppt_y</p:attrName>
                                        </p:attrNameLst>
                                      </p:cBhvr>
                                      <p:tavLst>
                                        <p:tav tm="0" fmla="#ppt_y-sin(pi*$)/3">
                                          <p:val>
                                            <p:fltVal val="0.5"/>
                                          </p:val>
                                        </p:tav>
                                        <p:tav tm="100000">
                                          <p:val>
                                            <p:fltVal val="1"/>
                                          </p:val>
                                        </p:tav>
                                      </p:tavLst>
                                    </p:anim>
                                    <p:anim calcmode="lin" valueType="num">
                                      <p:cBhvr>
                                        <p:cTn id="134" dur="664" tmFilter="0, 0; 0.125,0.2665; 0.25,0.4; 0.375,0.465; 0.5,0.5;  0.625,0.535; 0.75,0.6; 0.875,0.7335; 1,1">
                                          <p:stCondLst>
                                            <p:cond delay="664"/>
                                          </p:stCondLst>
                                        </p:cTn>
                                        <p:tgtEl>
                                          <p:spTgt spid="7">
                                            <p:txEl>
                                              <p:pRg st="5" end="5"/>
                                            </p:txEl>
                                          </p:spTgt>
                                        </p:tgtEl>
                                        <p:attrNameLst>
                                          <p:attrName>ppt_y</p:attrName>
                                        </p:attrNameLst>
                                      </p:cBhvr>
                                      <p:tavLst>
                                        <p:tav tm="0" fmla="#ppt_y-sin(pi*$)/9">
                                          <p:val>
                                            <p:fltVal val="0"/>
                                          </p:val>
                                        </p:tav>
                                        <p:tav tm="100000">
                                          <p:val>
                                            <p:fltVal val="1"/>
                                          </p:val>
                                        </p:tav>
                                      </p:tavLst>
                                    </p:anim>
                                    <p:anim calcmode="lin" valueType="num">
                                      <p:cBhvr>
                                        <p:cTn id="135" dur="332" tmFilter="0, 0; 0.125,0.2665; 0.25,0.4; 0.375,0.465; 0.5,0.5;  0.625,0.535; 0.75,0.6; 0.875,0.7335; 1,1">
                                          <p:stCondLst>
                                            <p:cond delay="1324"/>
                                          </p:stCondLst>
                                        </p:cTn>
                                        <p:tgtEl>
                                          <p:spTgt spid="7">
                                            <p:txEl>
                                              <p:pRg st="5" end="5"/>
                                            </p:txEl>
                                          </p:spTgt>
                                        </p:tgtEl>
                                        <p:attrNameLst>
                                          <p:attrName>ppt_y</p:attrName>
                                        </p:attrNameLst>
                                      </p:cBhvr>
                                      <p:tavLst>
                                        <p:tav tm="0" fmla="#ppt_y-sin(pi*$)/27">
                                          <p:val>
                                            <p:fltVal val="0"/>
                                          </p:val>
                                        </p:tav>
                                        <p:tav tm="100000">
                                          <p:val>
                                            <p:fltVal val="1"/>
                                          </p:val>
                                        </p:tav>
                                      </p:tavLst>
                                    </p:anim>
                                    <p:anim calcmode="lin" valueType="num">
                                      <p:cBhvr>
                                        <p:cTn id="136" dur="164" tmFilter="0, 0; 0.125,0.2665; 0.25,0.4; 0.375,0.465; 0.5,0.5;  0.625,0.535; 0.75,0.6; 0.875,0.7335; 1,1">
                                          <p:stCondLst>
                                            <p:cond delay="1656"/>
                                          </p:stCondLst>
                                        </p:cTn>
                                        <p:tgtEl>
                                          <p:spTgt spid="7">
                                            <p:txEl>
                                              <p:pRg st="5" end="5"/>
                                            </p:txEl>
                                          </p:spTgt>
                                        </p:tgtEl>
                                        <p:attrNameLst>
                                          <p:attrName>ppt_y</p:attrName>
                                        </p:attrNameLst>
                                      </p:cBhvr>
                                      <p:tavLst>
                                        <p:tav tm="0" fmla="#ppt_y-sin(pi*$)/81">
                                          <p:val>
                                            <p:fltVal val="0"/>
                                          </p:val>
                                        </p:tav>
                                        <p:tav tm="100000">
                                          <p:val>
                                            <p:fltVal val="1"/>
                                          </p:val>
                                        </p:tav>
                                      </p:tavLst>
                                    </p:anim>
                                    <p:animScale>
                                      <p:cBhvr>
                                        <p:cTn id="137" dur="26">
                                          <p:stCondLst>
                                            <p:cond delay="650"/>
                                          </p:stCondLst>
                                        </p:cTn>
                                        <p:tgtEl>
                                          <p:spTgt spid="7">
                                            <p:txEl>
                                              <p:pRg st="5" end="5"/>
                                            </p:txEl>
                                          </p:spTgt>
                                        </p:tgtEl>
                                      </p:cBhvr>
                                      <p:to x="100000" y="60000"/>
                                    </p:animScale>
                                    <p:animScale>
                                      <p:cBhvr>
                                        <p:cTn id="138" dur="166" decel="50000">
                                          <p:stCondLst>
                                            <p:cond delay="676"/>
                                          </p:stCondLst>
                                        </p:cTn>
                                        <p:tgtEl>
                                          <p:spTgt spid="7">
                                            <p:txEl>
                                              <p:pRg st="5" end="5"/>
                                            </p:txEl>
                                          </p:spTgt>
                                        </p:tgtEl>
                                      </p:cBhvr>
                                      <p:to x="100000" y="100000"/>
                                    </p:animScale>
                                    <p:animScale>
                                      <p:cBhvr>
                                        <p:cTn id="139" dur="26">
                                          <p:stCondLst>
                                            <p:cond delay="1312"/>
                                          </p:stCondLst>
                                        </p:cTn>
                                        <p:tgtEl>
                                          <p:spTgt spid="7">
                                            <p:txEl>
                                              <p:pRg st="5" end="5"/>
                                            </p:txEl>
                                          </p:spTgt>
                                        </p:tgtEl>
                                      </p:cBhvr>
                                      <p:to x="100000" y="80000"/>
                                    </p:animScale>
                                    <p:animScale>
                                      <p:cBhvr>
                                        <p:cTn id="140" dur="166" decel="50000">
                                          <p:stCondLst>
                                            <p:cond delay="1338"/>
                                          </p:stCondLst>
                                        </p:cTn>
                                        <p:tgtEl>
                                          <p:spTgt spid="7">
                                            <p:txEl>
                                              <p:pRg st="5" end="5"/>
                                            </p:txEl>
                                          </p:spTgt>
                                        </p:tgtEl>
                                      </p:cBhvr>
                                      <p:to x="100000" y="100000"/>
                                    </p:animScale>
                                    <p:animScale>
                                      <p:cBhvr>
                                        <p:cTn id="141" dur="26">
                                          <p:stCondLst>
                                            <p:cond delay="1642"/>
                                          </p:stCondLst>
                                        </p:cTn>
                                        <p:tgtEl>
                                          <p:spTgt spid="7">
                                            <p:txEl>
                                              <p:pRg st="5" end="5"/>
                                            </p:txEl>
                                          </p:spTgt>
                                        </p:tgtEl>
                                      </p:cBhvr>
                                      <p:to x="100000" y="90000"/>
                                    </p:animScale>
                                    <p:animScale>
                                      <p:cBhvr>
                                        <p:cTn id="142" dur="166" decel="50000">
                                          <p:stCondLst>
                                            <p:cond delay="1668"/>
                                          </p:stCondLst>
                                        </p:cTn>
                                        <p:tgtEl>
                                          <p:spTgt spid="7">
                                            <p:txEl>
                                              <p:pRg st="5" end="5"/>
                                            </p:txEl>
                                          </p:spTgt>
                                        </p:tgtEl>
                                      </p:cBhvr>
                                      <p:to x="100000" y="100000"/>
                                    </p:animScale>
                                    <p:animScale>
                                      <p:cBhvr>
                                        <p:cTn id="143" dur="26">
                                          <p:stCondLst>
                                            <p:cond delay="1808"/>
                                          </p:stCondLst>
                                        </p:cTn>
                                        <p:tgtEl>
                                          <p:spTgt spid="7">
                                            <p:txEl>
                                              <p:pRg st="5" end="5"/>
                                            </p:txEl>
                                          </p:spTgt>
                                        </p:tgtEl>
                                      </p:cBhvr>
                                      <p:to x="100000" y="95000"/>
                                    </p:animScale>
                                    <p:animScale>
                                      <p:cBhvr>
                                        <p:cTn id="144" dur="166" decel="50000">
                                          <p:stCondLst>
                                            <p:cond delay="1834"/>
                                          </p:stCondLst>
                                        </p:cTn>
                                        <p:tgtEl>
                                          <p:spTgt spid="7">
                                            <p:txEl>
                                              <p:pRg st="5" end="5"/>
                                            </p:txEl>
                                          </p:spTgt>
                                        </p:tgtEl>
                                      </p:cBhvr>
                                      <p:to x="100000" y="100000"/>
                                    </p:animScale>
                                  </p:childTnLst>
                                </p:cTn>
                              </p:par>
                              <p:par>
                                <p:cTn id="145" presetID="26" presetClass="entr" presetSubtype="0" fill="hold" grpId="0" nodeType="withEffect">
                                  <p:stCondLst>
                                    <p:cond delay="0"/>
                                  </p:stCondLst>
                                  <p:childTnLst>
                                    <p:set>
                                      <p:cBhvr>
                                        <p:cTn id="146" dur="1" fill="hold">
                                          <p:stCondLst>
                                            <p:cond delay="0"/>
                                          </p:stCondLst>
                                        </p:cTn>
                                        <p:tgtEl>
                                          <p:spTgt spid="7">
                                            <p:txEl>
                                              <p:pRg st="6" end="6"/>
                                            </p:txEl>
                                          </p:spTgt>
                                        </p:tgtEl>
                                        <p:attrNameLst>
                                          <p:attrName>style.visibility</p:attrName>
                                        </p:attrNameLst>
                                      </p:cBhvr>
                                      <p:to>
                                        <p:strVal val="visible"/>
                                      </p:to>
                                    </p:set>
                                    <p:animEffect transition="in" filter="wipe(down)">
                                      <p:cBhvr>
                                        <p:cTn id="147" dur="580">
                                          <p:stCondLst>
                                            <p:cond delay="0"/>
                                          </p:stCondLst>
                                        </p:cTn>
                                        <p:tgtEl>
                                          <p:spTgt spid="7">
                                            <p:txEl>
                                              <p:pRg st="6" end="6"/>
                                            </p:txEl>
                                          </p:spTgt>
                                        </p:tgtEl>
                                      </p:cBhvr>
                                    </p:animEffect>
                                    <p:anim calcmode="lin" valueType="num">
                                      <p:cBhvr>
                                        <p:cTn id="148" dur="1822" tmFilter="0,0; 0.14,0.36; 0.43,0.73; 0.71,0.91; 1.0,1.0">
                                          <p:stCondLst>
                                            <p:cond delay="0"/>
                                          </p:stCondLst>
                                        </p:cTn>
                                        <p:tgtEl>
                                          <p:spTgt spid="7">
                                            <p:txEl>
                                              <p:pRg st="6" end="6"/>
                                            </p:txEl>
                                          </p:spTgt>
                                        </p:tgtEl>
                                        <p:attrNameLst>
                                          <p:attrName>ppt_x</p:attrName>
                                        </p:attrNameLst>
                                      </p:cBhvr>
                                      <p:tavLst>
                                        <p:tav tm="0">
                                          <p:val>
                                            <p:strVal val="#ppt_x-0.25"/>
                                          </p:val>
                                        </p:tav>
                                        <p:tav tm="100000">
                                          <p:val>
                                            <p:strVal val="#ppt_x"/>
                                          </p:val>
                                        </p:tav>
                                      </p:tavLst>
                                    </p:anim>
                                    <p:anim calcmode="lin" valueType="num">
                                      <p:cBhvr>
                                        <p:cTn id="149" dur="664" tmFilter="0.0,0.0; 0.25,0.07; 0.50,0.2; 0.75,0.467; 1.0,1.0">
                                          <p:stCondLst>
                                            <p:cond delay="0"/>
                                          </p:stCondLst>
                                        </p:cTn>
                                        <p:tgtEl>
                                          <p:spTgt spid="7">
                                            <p:txEl>
                                              <p:pRg st="6" end="6"/>
                                            </p:txEl>
                                          </p:spTgt>
                                        </p:tgtEl>
                                        <p:attrNameLst>
                                          <p:attrName>ppt_y</p:attrName>
                                        </p:attrNameLst>
                                      </p:cBhvr>
                                      <p:tavLst>
                                        <p:tav tm="0" fmla="#ppt_y-sin(pi*$)/3">
                                          <p:val>
                                            <p:fltVal val="0.5"/>
                                          </p:val>
                                        </p:tav>
                                        <p:tav tm="100000">
                                          <p:val>
                                            <p:fltVal val="1"/>
                                          </p:val>
                                        </p:tav>
                                      </p:tavLst>
                                    </p:anim>
                                    <p:anim calcmode="lin" valueType="num">
                                      <p:cBhvr>
                                        <p:cTn id="150" dur="664" tmFilter="0, 0; 0.125,0.2665; 0.25,0.4; 0.375,0.465; 0.5,0.5;  0.625,0.535; 0.75,0.6; 0.875,0.7335; 1,1">
                                          <p:stCondLst>
                                            <p:cond delay="664"/>
                                          </p:stCondLst>
                                        </p:cTn>
                                        <p:tgtEl>
                                          <p:spTgt spid="7">
                                            <p:txEl>
                                              <p:pRg st="6" end="6"/>
                                            </p:txEl>
                                          </p:spTgt>
                                        </p:tgtEl>
                                        <p:attrNameLst>
                                          <p:attrName>ppt_y</p:attrName>
                                        </p:attrNameLst>
                                      </p:cBhvr>
                                      <p:tavLst>
                                        <p:tav tm="0" fmla="#ppt_y-sin(pi*$)/9">
                                          <p:val>
                                            <p:fltVal val="0"/>
                                          </p:val>
                                        </p:tav>
                                        <p:tav tm="100000">
                                          <p:val>
                                            <p:fltVal val="1"/>
                                          </p:val>
                                        </p:tav>
                                      </p:tavLst>
                                    </p:anim>
                                    <p:anim calcmode="lin" valueType="num">
                                      <p:cBhvr>
                                        <p:cTn id="151" dur="332" tmFilter="0, 0; 0.125,0.2665; 0.25,0.4; 0.375,0.465; 0.5,0.5;  0.625,0.535; 0.75,0.6; 0.875,0.7335; 1,1">
                                          <p:stCondLst>
                                            <p:cond delay="1324"/>
                                          </p:stCondLst>
                                        </p:cTn>
                                        <p:tgtEl>
                                          <p:spTgt spid="7">
                                            <p:txEl>
                                              <p:pRg st="6" end="6"/>
                                            </p:txEl>
                                          </p:spTgt>
                                        </p:tgtEl>
                                        <p:attrNameLst>
                                          <p:attrName>ppt_y</p:attrName>
                                        </p:attrNameLst>
                                      </p:cBhvr>
                                      <p:tavLst>
                                        <p:tav tm="0" fmla="#ppt_y-sin(pi*$)/27">
                                          <p:val>
                                            <p:fltVal val="0"/>
                                          </p:val>
                                        </p:tav>
                                        <p:tav tm="100000">
                                          <p:val>
                                            <p:fltVal val="1"/>
                                          </p:val>
                                        </p:tav>
                                      </p:tavLst>
                                    </p:anim>
                                    <p:anim calcmode="lin" valueType="num">
                                      <p:cBhvr>
                                        <p:cTn id="152" dur="164" tmFilter="0, 0; 0.125,0.2665; 0.25,0.4; 0.375,0.465; 0.5,0.5;  0.625,0.535; 0.75,0.6; 0.875,0.7335; 1,1">
                                          <p:stCondLst>
                                            <p:cond delay="1656"/>
                                          </p:stCondLst>
                                        </p:cTn>
                                        <p:tgtEl>
                                          <p:spTgt spid="7">
                                            <p:txEl>
                                              <p:pRg st="6" end="6"/>
                                            </p:txEl>
                                          </p:spTgt>
                                        </p:tgtEl>
                                        <p:attrNameLst>
                                          <p:attrName>ppt_y</p:attrName>
                                        </p:attrNameLst>
                                      </p:cBhvr>
                                      <p:tavLst>
                                        <p:tav tm="0" fmla="#ppt_y-sin(pi*$)/81">
                                          <p:val>
                                            <p:fltVal val="0"/>
                                          </p:val>
                                        </p:tav>
                                        <p:tav tm="100000">
                                          <p:val>
                                            <p:fltVal val="1"/>
                                          </p:val>
                                        </p:tav>
                                      </p:tavLst>
                                    </p:anim>
                                    <p:animScale>
                                      <p:cBhvr>
                                        <p:cTn id="153" dur="26">
                                          <p:stCondLst>
                                            <p:cond delay="650"/>
                                          </p:stCondLst>
                                        </p:cTn>
                                        <p:tgtEl>
                                          <p:spTgt spid="7">
                                            <p:txEl>
                                              <p:pRg st="6" end="6"/>
                                            </p:txEl>
                                          </p:spTgt>
                                        </p:tgtEl>
                                      </p:cBhvr>
                                      <p:to x="100000" y="60000"/>
                                    </p:animScale>
                                    <p:animScale>
                                      <p:cBhvr>
                                        <p:cTn id="154" dur="166" decel="50000">
                                          <p:stCondLst>
                                            <p:cond delay="676"/>
                                          </p:stCondLst>
                                        </p:cTn>
                                        <p:tgtEl>
                                          <p:spTgt spid="7">
                                            <p:txEl>
                                              <p:pRg st="6" end="6"/>
                                            </p:txEl>
                                          </p:spTgt>
                                        </p:tgtEl>
                                      </p:cBhvr>
                                      <p:to x="100000" y="100000"/>
                                    </p:animScale>
                                    <p:animScale>
                                      <p:cBhvr>
                                        <p:cTn id="155" dur="26">
                                          <p:stCondLst>
                                            <p:cond delay="1312"/>
                                          </p:stCondLst>
                                        </p:cTn>
                                        <p:tgtEl>
                                          <p:spTgt spid="7">
                                            <p:txEl>
                                              <p:pRg st="6" end="6"/>
                                            </p:txEl>
                                          </p:spTgt>
                                        </p:tgtEl>
                                      </p:cBhvr>
                                      <p:to x="100000" y="80000"/>
                                    </p:animScale>
                                    <p:animScale>
                                      <p:cBhvr>
                                        <p:cTn id="156" dur="166" decel="50000">
                                          <p:stCondLst>
                                            <p:cond delay="1338"/>
                                          </p:stCondLst>
                                        </p:cTn>
                                        <p:tgtEl>
                                          <p:spTgt spid="7">
                                            <p:txEl>
                                              <p:pRg st="6" end="6"/>
                                            </p:txEl>
                                          </p:spTgt>
                                        </p:tgtEl>
                                      </p:cBhvr>
                                      <p:to x="100000" y="100000"/>
                                    </p:animScale>
                                    <p:animScale>
                                      <p:cBhvr>
                                        <p:cTn id="157" dur="26">
                                          <p:stCondLst>
                                            <p:cond delay="1642"/>
                                          </p:stCondLst>
                                        </p:cTn>
                                        <p:tgtEl>
                                          <p:spTgt spid="7">
                                            <p:txEl>
                                              <p:pRg st="6" end="6"/>
                                            </p:txEl>
                                          </p:spTgt>
                                        </p:tgtEl>
                                      </p:cBhvr>
                                      <p:to x="100000" y="90000"/>
                                    </p:animScale>
                                    <p:animScale>
                                      <p:cBhvr>
                                        <p:cTn id="158" dur="166" decel="50000">
                                          <p:stCondLst>
                                            <p:cond delay="1668"/>
                                          </p:stCondLst>
                                        </p:cTn>
                                        <p:tgtEl>
                                          <p:spTgt spid="7">
                                            <p:txEl>
                                              <p:pRg st="6" end="6"/>
                                            </p:txEl>
                                          </p:spTgt>
                                        </p:tgtEl>
                                      </p:cBhvr>
                                      <p:to x="100000" y="100000"/>
                                    </p:animScale>
                                    <p:animScale>
                                      <p:cBhvr>
                                        <p:cTn id="159" dur="26">
                                          <p:stCondLst>
                                            <p:cond delay="1808"/>
                                          </p:stCondLst>
                                        </p:cTn>
                                        <p:tgtEl>
                                          <p:spTgt spid="7">
                                            <p:txEl>
                                              <p:pRg st="6" end="6"/>
                                            </p:txEl>
                                          </p:spTgt>
                                        </p:tgtEl>
                                      </p:cBhvr>
                                      <p:to x="100000" y="95000"/>
                                    </p:animScale>
                                    <p:animScale>
                                      <p:cBhvr>
                                        <p:cTn id="160" dur="166" decel="50000">
                                          <p:stCondLst>
                                            <p:cond delay="1834"/>
                                          </p:stCondLst>
                                        </p:cTn>
                                        <p:tgtEl>
                                          <p:spTgt spid="7">
                                            <p:txEl>
                                              <p:pRg st="6" end="6"/>
                                            </p:txEl>
                                          </p:spTgt>
                                        </p:tgtEl>
                                      </p:cBhvr>
                                      <p:to x="100000" y="100000"/>
                                    </p:animScale>
                                  </p:childTnLst>
                                </p:cTn>
                              </p:par>
                              <p:par>
                                <p:cTn id="161" presetID="26" presetClass="entr" presetSubtype="0" fill="hold" grpId="0" nodeType="withEffect">
                                  <p:stCondLst>
                                    <p:cond delay="0"/>
                                  </p:stCondLst>
                                  <p:childTnLst>
                                    <p:set>
                                      <p:cBhvr>
                                        <p:cTn id="162" dur="1" fill="hold">
                                          <p:stCondLst>
                                            <p:cond delay="0"/>
                                          </p:stCondLst>
                                        </p:cTn>
                                        <p:tgtEl>
                                          <p:spTgt spid="7">
                                            <p:txEl>
                                              <p:pRg st="7" end="7"/>
                                            </p:txEl>
                                          </p:spTgt>
                                        </p:tgtEl>
                                        <p:attrNameLst>
                                          <p:attrName>style.visibility</p:attrName>
                                        </p:attrNameLst>
                                      </p:cBhvr>
                                      <p:to>
                                        <p:strVal val="visible"/>
                                      </p:to>
                                    </p:set>
                                    <p:animEffect transition="in" filter="wipe(down)">
                                      <p:cBhvr>
                                        <p:cTn id="163" dur="580">
                                          <p:stCondLst>
                                            <p:cond delay="0"/>
                                          </p:stCondLst>
                                        </p:cTn>
                                        <p:tgtEl>
                                          <p:spTgt spid="7">
                                            <p:txEl>
                                              <p:pRg st="7" end="7"/>
                                            </p:txEl>
                                          </p:spTgt>
                                        </p:tgtEl>
                                      </p:cBhvr>
                                    </p:animEffect>
                                    <p:anim calcmode="lin" valueType="num">
                                      <p:cBhvr>
                                        <p:cTn id="164" dur="1822" tmFilter="0,0; 0.14,0.36; 0.43,0.73; 0.71,0.91; 1.0,1.0">
                                          <p:stCondLst>
                                            <p:cond delay="0"/>
                                          </p:stCondLst>
                                        </p:cTn>
                                        <p:tgtEl>
                                          <p:spTgt spid="7">
                                            <p:txEl>
                                              <p:pRg st="7" end="7"/>
                                            </p:txEl>
                                          </p:spTgt>
                                        </p:tgtEl>
                                        <p:attrNameLst>
                                          <p:attrName>ppt_x</p:attrName>
                                        </p:attrNameLst>
                                      </p:cBhvr>
                                      <p:tavLst>
                                        <p:tav tm="0">
                                          <p:val>
                                            <p:strVal val="#ppt_x-0.25"/>
                                          </p:val>
                                        </p:tav>
                                        <p:tav tm="100000">
                                          <p:val>
                                            <p:strVal val="#ppt_x"/>
                                          </p:val>
                                        </p:tav>
                                      </p:tavLst>
                                    </p:anim>
                                    <p:anim calcmode="lin" valueType="num">
                                      <p:cBhvr>
                                        <p:cTn id="165" dur="664" tmFilter="0.0,0.0; 0.25,0.07; 0.50,0.2; 0.75,0.467; 1.0,1.0">
                                          <p:stCondLst>
                                            <p:cond delay="0"/>
                                          </p:stCondLst>
                                        </p:cTn>
                                        <p:tgtEl>
                                          <p:spTgt spid="7">
                                            <p:txEl>
                                              <p:pRg st="7" end="7"/>
                                            </p:txEl>
                                          </p:spTgt>
                                        </p:tgtEl>
                                        <p:attrNameLst>
                                          <p:attrName>ppt_y</p:attrName>
                                        </p:attrNameLst>
                                      </p:cBhvr>
                                      <p:tavLst>
                                        <p:tav tm="0" fmla="#ppt_y-sin(pi*$)/3">
                                          <p:val>
                                            <p:fltVal val="0.5"/>
                                          </p:val>
                                        </p:tav>
                                        <p:tav tm="100000">
                                          <p:val>
                                            <p:fltVal val="1"/>
                                          </p:val>
                                        </p:tav>
                                      </p:tavLst>
                                    </p:anim>
                                    <p:anim calcmode="lin" valueType="num">
                                      <p:cBhvr>
                                        <p:cTn id="166" dur="664" tmFilter="0, 0; 0.125,0.2665; 0.25,0.4; 0.375,0.465; 0.5,0.5;  0.625,0.535; 0.75,0.6; 0.875,0.7335; 1,1">
                                          <p:stCondLst>
                                            <p:cond delay="664"/>
                                          </p:stCondLst>
                                        </p:cTn>
                                        <p:tgtEl>
                                          <p:spTgt spid="7">
                                            <p:txEl>
                                              <p:pRg st="7" end="7"/>
                                            </p:txEl>
                                          </p:spTgt>
                                        </p:tgtEl>
                                        <p:attrNameLst>
                                          <p:attrName>ppt_y</p:attrName>
                                        </p:attrNameLst>
                                      </p:cBhvr>
                                      <p:tavLst>
                                        <p:tav tm="0" fmla="#ppt_y-sin(pi*$)/9">
                                          <p:val>
                                            <p:fltVal val="0"/>
                                          </p:val>
                                        </p:tav>
                                        <p:tav tm="100000">
                                          <p:val>
                                            <p:fltVal val="1"/>
                                          </p:val>
                                        </p:tav>
                                      </p:tavLst>
                                    </p:anim>
                                    <p:anim calcmode="lin" valueType="num">
                                      <p:cBhvr>
                                        <p:cTn id="167" dur="332" tmFilter="0, 0; 0.125,0.2665; 0.25,0.4; 0.375,0.465; 0.5,0.5;  0.625,0.535; 0.75,0.6; 0.875,0.7335; 1,1">
                                          <p:stCondLst>
                                            <p:cond delay="1324"/>
                                          </p:stCondLst>
                                        </p:cTn>
                                        <p:tgtEl>
                                          <p:spTgt spid="7">
                                            <p:txEl>
                                              <p:pRg st="7" end="7"/>
                                            </p:txEl>
                                          </p:spTgt>
                                        </p:tgtEl>
                                        <p:attrNameLst>
                                          <p:attrName>ppt_y</p:attrName>
                                        </p:attrNameLst>
                                      </p:cBhvr>
                                      <p:tavLst>
                                        <p:tav tm="0" fmla="#ppt_y-sin(pi*$)/27">
                                          <p:val>
                                            <p:fltVal val="0"/>
                                          </p:val>
                                        </p:tav>
                                        <p:tav tm="100000">
                                          <p:val>
                                            <p:fltVal val="1"/>
                                          </p:val>
                                        </p:tav>
                                      </p:tavLst>
                                    </p:anim>
                                    <p:anim calcmode="lin" valueType="num">
                                      <p:cBhvr>
                                        <p:cTn id="168" dur="164" tmFilter="0, 0; 0.125,0.2665; 0.25,0.4; 0.375,0.465; 0.5,0.5;  0.625,0.535; 0.75,0.6; 0.875,0.7335; 1,1">
                                          <p:stCondLst>
                                            <p:cond delay="1656"/>
                                          </p:stCondLst>
                                        </p:cTn>
                                        <p:tgtEl>
                                          <p:spTgt spid="7">
                                            <p:txEl>
                                              <p:pRg st="7" end="7"/>
                                            </p:txEl>
                                          </p:spTgt>
                                        </p:tgtEl>
                                        <p:attrNameLst>
                                          <p:attrName>ppt_y</p:attrName>
                                        </p:attrNameLst>
                                      </p:cBhvr>
                                      <p:tavLst>
                                        <p:tav tm="0" fmla="#ppt_y-sin(pi*$)/81">
                                          <p:val>
                                            <p:fltVal val="0"/>
                                          </p:val>
                                        </p:tav>
                                        <p:tav tm="100000">
                                          <p:val>
                                            <p:fltVal val="1"/>
                                          </p:val>
                                        </p:tav>
                                      </p:tavLst>
                                    </p:anim>
                                    <p:animScale>
                                      <p:cBhvr>
                                        <p:cTn id="169" dur="26">
                                          <p:stCondLst>
                                            <p:cond delay="650"/>
                                          </p:stCondLst>
                                        </p:cTn>
                                        <p:tgtEl>
                                          <p:spTgt spid="7">
                                            <p:txEl>
                                              <p:pRg st="7" end="7"/>
                                            </p:txEl>
                                          </p:spTgt>
                                        </p:tgtEl>
                                      </p:cBhvr>
                                      <p:to x="100000" y="60000"/>
                                    </p:animScale>
                                    <p:animScale>
                                      <p:cBhvr>
                                        <p:cTn id="170" dur="166" decel="50000">
                                          <p:stCondLst>
                                            <p:cond delay="676"/>
                                          </p:stCondLst>
                                        </p:cTn>
                                        <p:tgtEl>
                                          <p:spTgt spid="7">
                                            <p:txEl>
                                              <p:pRg st="7" end="7"/>
                                            </p:txEl>
                                          </p:spTgt>
                                        </p:tgtEl>
                                      </p:cBhvr>
                                      <p:to x="100000" y="100000"/>
                                    </p:animScale>
                                    <p:animScale>
                                      <p:cBhvr>
                                        <p:cTn id="171" dur="26">
                                          <p:stCondLst>
                                            <p:cond delay="1312"/>
                                          </p:stCondLst>
                                        </p:cTn>
                                        <p:tgtEl>
                                          <p:spTgt spid="7">
                                            <p:txEl>
                                              <p:pRg st="7" end="7"/>
                                            </p:txEl>
                                          </p:spTgt>
                                        </p:tgtEl>
                                      </p:cBhvr>
                                      <p:to x="100000" y="80000"/>
                                    </p:animScale>
                                    <p:animScale>
                                      <p:cBhvr>
                                        <p:cTn id="172" dur="166" decel="50000">
                                          <p:stCondLst>
                                            <p:cond delay="1338"/>
                                          </p:stCondLst>
                                        </p:cTn>
                                        <p:tgtEl>
                                          <p:spTgt spid="7">
                                            <p:txEl>
                                              <p:pRg st="7" end="7"/>
                                            </p:txEl>
                                          </p:spTgt>
                                        </p:tgtEl>
                                      </p:cBhvr>
                                      <p:to x="100000" y="100000"/>
                                    </p:animScale>
                                    <p:animScale>
                                      <p:cBhvr>
                                        <p:cTn id="173" dur="26">
                                          <p:stCondLst>
                                            <p:cond delay="1642"/>
                                          </p:stCondLst>
                                        </p:cTn>
                                        <p:tgtEl>
                                          <p:spTgt spid="7">
                                            <p:txEl>
                                              <p:pRg st="7" end="7"/>
                                            </p:txEl>
                                          </p:spTgt>
                                        </p:tgtEl>
                                      </p:cBhvr>
                                      <p:to x="100000" y="90000"/>
                                    </p:animScale>
                                    <p:animScale>
                                      <p:cBhvr>
                                        <p:cTn id="174" dur="166" decel="50000">
                                          <p:stCondLst>
                                            <p:cond delay="1668"/>
                                          </p:stCondLst>
                                        </p:cTn>
                                        <p:tgtEl>
                                          <p:spTgt spid="7">
                                            <p:txEl>
                                              <p:pRg st="7" end="7"/>
                                            </p:txEl>
                                          </p:spTgt>
                                        </p:tgtEl>
                                      </p:cBhvr>
                                      <p:to x="100000" y="100000"/>
                                    </p:animScale>
                                    <p:animScale>
                                      <p:cBhvr>
                                        <p:cTn id="175" dur="26">
                                          <p:stCondLst>
                                            <p:cond delay="1808"/>
                                          </p:stCondLst>
                                        </p:cTn>
                                        <p:tgtEl>
                                          <p:spTgt spid="7">
                                            <p:txEl>
                                              <p:pRg st="7" end="7"/>
                                            </p:txEl>
                                          </p:spTgt>
                                        </p:tgtEl>
                                      </p:cBhvr>
                                      <p:to x="100000" y="95000"/>
                                    </p:animScale>
                                    <p:animScale>
                                      <p:cBhvr>
                                        <p:cTn id="176" dur="166" decel="50000">
                                          <p:stCondLst>
                                            <p:cond delay="1834"/>
                                          </p:stCondLst>
                                        </p:cTn>
                                        <p:tgtEl>
                                          <p:spTgt spid="7">
                                            <p:txEl>
                                              <p:pRg st="7" end="7"/>
                                            </p:txEl>
                                          </p:spTgt>
                                        </p:tgtEl>
                                      </p:cBhvr>
                                      <p:to x="100000" y="100000"/>
                                    </p:animScale>
                                  </p:childTnLst>
                                </p:cTn>
                              </p:par>
                              <p:par>
                                <p:cTn id="177" presetID="26" presetClass="entr" presetSubtype="0" fill="hold" grpId="0" nodeType="withEffect">
                                  <p:stCondLst>
                                    <p:cond delay="0"/>
                                  </p:stCondLst>
                                  <p:childTnLst>
                                    <p:set>
                                      <p:cBhvr>
                                        <p:cTn id="178" dur="1" fill="hold">
                                          <p:stCondLst>
                                            <p:cond delay="0"/>
                                          </p:stCondLst>
                                        </p:cTn>
                                        <p:tgtEl>
                                          <p:spTgt spid="7">
                                            <p:txEl>
                                              <p:pRg st="8" end="8"/>
                                            </p:txEl>
                                          </p:spTgt>
                                        </p:tgtEl>
                                        <p:attrNameLst>
                                          <p:attrName>style.visibility</p:attrName>
                                        </p:attrNameLst>
                                      </p:cBhvr>
                                      <p:to>
                                        <p:strVal val="visible"/>
                                      </p:to>
                                    </p:set>
                                    <p:animEffect transition="in" filter="wipe(down)">
                                      <p:cBhvr>
                                        <p:cTn id="179" dur="580">
                                          <p:stCondLst>
                                            <p:cond delay="0"/>
                                          </p:stCondLst>
                                        </p:cTn>
                                        <p:tgtEl>
                                          <p:spTgt spid="7">
                                            <p:txEl>
                                              <p:pRg st="8" end="8"/>
                                            </p:txEl>
                                          </p:spTgt>
                                        </p:tgtEl>
                                      </p:cBhvr>
                                    </p:animEffect>
                                    <p:anim calcmode="lin" valueType="num">
                                      <p:cBhvr>
                                        <p:cTn id="180" dur="1822" tmFilter="0,0; 0.14,0.36; 0.43,0.73; 0.71,0.91; 1.0,1.0">
                                          <p:stCondLst>
                                            <p:cond delay="0"/>
                                          </p:stCondLst>
                                        </p:cTn>
                                        <p:tgtEl>
                                          <p:spTgt spid="7">
                                            <p:txEl>
                                              <p:pRg st="8" end="8"/>
                                            </p:txEl>
                                          </p:spTgt>
                                        </p:tgtEl>
                                        <p:attrNameLst>
                                          <p:attrName>ppt_x</p:attrName>
                                        </p:attrNameLst>
                                      </p:cBhvr>
                                      <p:tavLst>
                                        <p:tav tm="0">
                                          <p:val>
                                            <p:strVal val="#ppt_x-0.25"/>
                                          </p:val>
                                        </p:tav>
                                        <p:tav tm="100000">
                                          <p:val>
                                            <p:strVal val="#ppt_x"/>
                                          </p:val>
                                        </p:tav>
                                      </p:tavLst>
                                    </p:anim>
                                    <p:anim calcmode="lin" valueType="num">
                                      <p:cBhvr>
                                        <p:cTn id="181" dur="664" tmFilter="0.0,0.0; 0.25,0.07; 0.50,0.2; 0.75,0.467; 1.0,1.0">
                                          <p:stCondLst>
                                            <p:cond delay="0"/>
                                          </p:stCondLst>
                                        </p:cTn>
                                        <p:tgtEl>
                                          <p:spTgt spid="7">
                                            <p:txEl>
                                              <p:pRg st="8" end="8"/>
                                            </p:txEl>
                                          </p:spTgt>
                                        </p:tgtEl>
                                        <p:attrNameLst>
                                          <p:attrName>ppt_y</p:attrName>
                                        </p:attrNameLst>
                                      </p:cBhvr>
                                      <p:tavLst>
                                        <p:tav tm="0" fmla="#ppt_y-sin(pi*$)/3">
                                          <p:val>
                                            <p:fltVal val="0.5"/>
                                          </p:val>
                                        </p:tav>
                                        <p:tav tm="100000">
                                          <p:val>
                                            <p:fltVal val="1"/>
                                          </p:val>
                                        </p:tav>
                                      </p:tavLst>
                                    </p:anim>
                                    <p:anim calcmode="lin" valueType="num">
                                      <p:cBhvr>
                                        <p:cTn id="182" dur="664" tmFilter="0, 0; 0.125,0.2665; 0.25,0.4; 0.375,0.465; 0.5,0.5;  0.625,0.535; 0.75,0.6; 0.875,0.7335; 1,1">
                                          <p:stCondLst>
                                            <p:cond delay="664"/>
                                          </p:stCondLst>
                                        </p:cTn>
                                        <p:tgtEl>
                                          <p:spTgt spid="7">
                                            <p:txEl>
                                              <p:pRg st="8" end="8"/>
                                            </p:txEl>
                                          </p:spTgt>
                                        </p:tgtEl>
                                        <p:attrNameLst>
                                          <p:attrName>ppt_y</p:attrName>
                                        </p:attrNameLst>
                                      </p:cBhvr>
                                      <p:tavLst>
                                        <p:tav tm="0" fmla="#ppt_y-sin(pi*$)/9">
                                          <p:val>
                                            <p:fltVal val="0"/>
                                          </p:val>
                                        </p:tav>
                                        <p:tav tm="100000">
                                          <p:val>
                                            <p:fltVal val="1"/>
                                          </p:val>
                                        </p:tav>
                                      </p:tavLst>
                                    </p:anim>
                                    <p:anim calcmode="lin" valueType="num">
                                      <p:cBhvr>
                                        <p:cTn id="183" dur="332" tmFilter="0, 0; 0.125,0.2665; 0.25,0.4; 0.375,0.465; 0.5,0.5;  0.625,0.535; 0.75,0.6; 0.875,0.7335; 1,1">
                                          <p:stCondLst>
                                            <p:cond delay="1324"/>
                                          </p:stCondLst>
                                        </p:cTn>
                                        <p:tgtEl>
                                          <p:spTgt spid="7">
                                            <p:txEl>
                                              <p:pRg st="8" end="8"/>
                                            </p:txEl>
                                          </p:spTgt>
                                        </p:tgtEl>
                                        <p:attrNameLst>
                                          <p:attrName>ppt_y</p:attrName>
                                        </p:attrNameLst>
                                      </p:cBhvr>
                                      <p:tavLst>
                                        <p:tav tm="0" fmla="#ppt_y-sin(pi*$)/27">
                                          <p:val>
                                            <p:fltVal val="0"/>
                                          </p:val>
                                        </p:tav>
                                        <p:tav tm="100000">
                                          <p:val>
                                            <p:fltVal val="1"/>
                                          </p:val>
                                        </p:tav>
                                      </p:tavLst>
                                    </p:anim>
                                    <p:anim calcmode="lin" valueType="num">
                                      <p:cBhvr>
                                        <p:cTn id="184" dur="164" tmFilter="0, 0; 0.125,0.2665; 0.25,0.4; 0.375,0.465; 0.5,0.5;  0.625,0.535; 0.75,0.6; 0.875,0.7335; 1,1">
                                          <p:stCondLst>
                                            <p:cond delay="1656"/>
                                          </p:stCondLst>
                                        </p:cTn>
                                        <p:tgtEl>
                                          <p:spTgt spid="7">
                                            <p:txEl>
                                              <p:pRg st="8" end="8"/>
                                            </p:txEl>
                                          </p:spTgt>
                                        </p:tgtEl>
                                        <p:attrNameLst>
                                          <p:attrName>ppt_y</p:attrName>
                                        </p:attrNameLst>
                                      </p:cBhvr>
                                      <p:tavLst>
                                        <p:tav tm="0" fmla="#ppt_y-sin(pi*$)/81">
                                          <p:val>
                                            <p:fltVal val="0"/>
                                          </p:val>
                                        </p:tav>
                                        <p:tav tm="100000">
                                          <p:val>
                                            <p:fltVal val="1"/>
                                          </p:val>
                                        </p:tav>
                                      </p:tavLst>
                                    </p:anim>
                                    <p:animScale>
                                      <p:cBhvr>
                                        <p:cTn id="185" dur="26">
                                          <p:stCondLst>
                                            <p:cond delay="650"/>
                                          </p:stCondLst>
                                        </p:cTn>
                                        <p:tgtEl>
                                          <p:spTgt spid="7">
                                            <p:txEl>
                                              <p:pRg st="8" end="8"/>
                                            </p:txEl>
                                          </p:spTgt>
                                        </p:tgtEl>
                                      </p:cBhvr>
                                      <p:to x="100000" y="60000"/>
                                    </p:animScale>
                                    <p:animScale>
                                      <p:cBhvr>
                                        <p:cTn id="186" dur="166" decel="50000">
                                          <p:stCondLst>
                                            <p:cond delay="676"/>
                                          </p:stCondLst>
                                        </p:cTn>
                                        <p:tgtEl>
                                          <p:spTgt spid="7">
                                            <p:txEl>
                                              <p:pRg st="8" end="8"/>
                                            </p:txEl>
                                          </p:spTgt>
                                        </p:tgtEl>
                                      </p:cBhvr>
                                      <p:to x="100000" y="100000"/>
                                    </p:animScale>
                                    <p:animScale>
                                      <p:cBhvr>
                                        <p:cTn id="187" dur="26">
                                          <p:stCondLst>
                                            <p:cond delay="1312"/>
                                          </p:stCondLst>
                                        </p:cTn>
                                        <p:tgtEl>
                                          <p:spTgt spid="7">
                                            <p:txEl>
                                              <p:pRg st="8" end="8"/>
                                            </p:txEl>
                                          </p:spTgt>
                                        </p:tgtEl>
                                      </p:cBhvr>
                                      <p:to x="100000" y="80000"/>
                                    </p:animScale>
                                    <p:animScale>
                                      <p:cBhvr>
                                        <p:cTn id="188" dur="166" decel="50000">
                                          <p:stCondLst>
                                            <p:cond delay="1338"/>
                                          </p:stCondLst>
                                        </p:cTn>
                                        <p:tgtEl>
                                          <p:spTgt spid="7">
                                            <p:txEl>
                                              <p:pRg st="8" end="8"/>
                                            </p:txEl>
                                          </p:spTgt>
                                        </p:tgtEl>
                                      </p:cBhvr>
                                      <p:to x="100000" y="100000"/>
                                    </p:animScale>
                                    <p:animScale>
                                      <p:cBhvr>
                                        <p:cTn id="189" dur="26">
                                          <p:stCondLst>
                                            <p:cond delay="1642"/>
                                          </p:stCondLst>
                                        </p:cTn>
                                        <p:tgtEl>
                                          <p:spTgt spid="7">
                                            <p:txEl>
                                              <p:pRg st="8" end="8"/>
                                            </p:txEl>
                                          </p:spTgt>
                                        </p:tgtEl>
                                      </p:cBhvr>
                                      <p:to x="100000" y="90000"/>
                                    </p:animScale>
                                    <p:animScale>
                                      <p:cBhvr>
                                        <p:cTn id="190" dur="166" decel="50000">
                                          <p:stCondLst>
                                            <p:cond delay="1668"/>
                                          </p:stCondLst>
                                        </p:cTn>
                                        <p:tgtEl>
                                          <p:spTgt spid="7">
                                            <p:txEl>
                                              <p:pRg st="8" end="8"/>
                                            </p:txEl>
                                          </p:spTgt>
                                        </p:tgtEl>
                                      </p:cBhvr>
                                      <p:to x="100000" y="100000"/>
                                    </p:animScale>
                                    <p:animScale>
                                      <p:cBhvr>
                                        <p:cTn id="191" dur="26">
                                          <p:stCondLst>
                                            <p:cond delay="1808"/>
                                          </p:stCondLst>
                                        </p:cTn>
                                        <p:tgtEl>
                                          <p:spTgt spid="7">
                                            <p:txEl>
                                              <p:pRg st="8" end="8"/>
                                            </p:txEl>
                                          </p:spTgt>
                                        </p:tgtEl>
                                      </p:cBhvr>
                                      <p:to x="100000" y="95000"/>
                                    </p:animScale>
                                    <p:animScale>
                                      <p:cBhvr>
                                        <p:cTn id="192" dur="166" decel="50000">
                                          <p:stCondLst>
                                            <p:cond delay="1834"/>
                                          </p:stCondLst>
                                        </p:cTn>
                                        <p:tgtEl>
                                          <p:spTgt spid="7">
                                            <p:txEl>
                                              <p:pRg st="8" end="8"/>
                                            </p:txEl>
                                          </p:spTgt>
                                        </p:tgtEl>
                                      </p:cBhvr>
                                      <p:to x="100000" y="100000"/>
                                    </p:animScale>
                                  </p:childTnLst>
                                </p:cTn>
                              </p:par>
                            </p:childTnLst>
                          </p:cTn>
                        </p:par>
                      </p:childTnLst>
                    </p:cTn>
                  </p:par>
                  <p:par>
                    <p:cTn id="193" fill="hold">
                      <p:stCondLst>
                        <p:cond delay="indefinite"/>
                      </p:stCondLst>
                      <p:childTnLst>
                        <p:par>
                          <p:cTn id="194" fill="hold">
                            <p:stCondLst>
                              <p:cond delay="0"/>
                            </p:stCondLst>
                            <p:childTnLst>
                              <p:par>
                                <p:cTn id="195" presetID="26" presetClass="entr" presetSubtype="0" fill="hold" grpId="0" nodeType="clickEffect">
                                  <p:stCondLst>
                                    <p:cond delay="0"/>
                                  </p:stCondLst>
                                  <p:childTnLst>
                                    <p:set>
                                      <p:cBhvr>
                                        <p:cTn id="196" dur="1" fill="hold">
                                          <p:stCondLst>
                                            <p:cond delay="0"/>
                                          </p:stCondLst>
                                        </p:cTn>
                                        <p:tgtEl>
                                          <p:spTgt spid="7">
                                            <p:txEl>
                                              <p:pRg st="9" end="9"/>
                                            </p:txEl>
                                          </p:spTgt>
                                        </p:tgtEl>
                                        <p:attrNameLst>
                                          <p:attrName>style.visibility</p:attrName>
                                        </p:attrNameLst>
                                      </p:cBhvr>
                                      <p:to>
                                        <p:strVal val="visible"/>
                                      </p:to>
                                    </p:set>
                                    <p:animEffect transition="in" filter="wipe(down)">
                                      <p:cBhvr>
                                        <p:cTn id="197" dur="580">
                                          <p:stCondLst>
                                            <p:cond delay="0"/>
                                          </p:stCondLst>
                                        </p:cTn>
                                        <p:tgtEl>
                                          <p:spTgt spid="7">
                                            <p:txEl>
                                              <p:pRg st="9" end="9"/>
                                            </p:txEl>
                                          </p:spTgt>
                                        </p:tgtEl>
                                      </p:cBhvr>
                                    </p:animEffect>
                                    <p:anim calcmode="lin" valueType="num">
                                      <p:cBhvr>
                                        <p:cTn id="198" dur="1822" tmFilter="0,0; 0.14,0.36; 0.43,0.73; 0.71,0.91; 1.0,1.0">
                                          <p:stCondLst>
                                            <p:cond delay="0"/>
                                          </p:stCondLst>
                                        </p:cTn>
                                        <p:tgtEl>
                                          <p:spTgt spid="7">
                                            <p:txEl>
                                              <p:pRg st="9" end="9"/>
                                            </p:txEl>
                                          </p:spTgt>
                                        </p:tgtEl>
                                        <p:attrNameLst>
                                          <p:attrName>ppt_x</p:attrName>
                                        </p:attrNameLst>
                                      </p:cBhvr>
                                      <p:tavLst>
                                        <p:tav tm="0">
                                          <p:val>
                                            <p:strVal val="#ppt_x-0.25"/>
                                          </p:val>
                                        </p:tav>
                                        <p:tav tm="100000">
                                          <p:val>
                                            <p:strVal val="#ppt_x"/>
                                          </p:val>
                                        </p:tav>
                                      </p:tavLst>
                                    </p:anim>
                                    <p:anim calcmode="lin" valueType="num">
                                      <p:cBhvr>
                                        <p:cTn id="199" dur="664" tmFilter="0.0,0.0; 0.25,0.07; 0.50,0.2; 0.75,0.467; 1.0,1.0">
                                          <p:stCondLst>
                                            <p:cond delay="0"/>
                                          </p:stCondLst>
                                        </p:cTn>
                                        <p:tgtEl>
                                          <p:spTgt spid="7">
                                            <p:txEl>
                                              <p:pRg st="9" end="9"/>
                                            </p:txEl>
                                          </p:spTgt>
                                        </p:tgtEl>
                                        <p:attrNameLst>
                                          <p:attrName>ppt_y</p:attrName>
                                        </p:attrNameLst>
                                      </p:cBhvr>
                                      <p:tavLst>
                                        <p:tav tm="0" fmla="#ppt_y-sin(pi*$)/3">
                                          <p:val>
                                            <p:fltVal val="0.5"/>
                                          </p:val>
                                        </p:tav>
                                        <p:tav tm="100000">
                                          <p:val>
                                            <p:fltVal val="1"/>
                                          </p:val>
                                        </p:tav>
                                      </p:tavLst>
                                    </p:anim>
                                    <p:anim calcmode="lin" valueType="num">
                                      <p:cBhvr>
                                        <p:cTn id="200" dur="664" tmFilter="0, 0; 0.125,0.2665; 0.25,0.4; 0.375,0.465; 0.5,0.5;  0.625,0.535; 0.75,0.6; 0.875,0.7335; 1,1">
                                          <p:stCondLst>
                                            <p:cond delay="664"/>
                                          </p:stCondLst>
                                        </p:cTn>
                                        <p:tgtEl>
                                          <p:spTgt spid="7">
                                            <p:txEl>
                                              <p:pRg st="9" end="9"/>
                                            </p:txEl>
                                          </p:spTgt>
                                        </p:tgtEl>
                                        <p:attrNameLst>
                                          <p:attrName>ppt_y</p:attrName>
                                        </p:attrNameLst>
                                      </p:cBhvr>
                                      <p:tavLst>
                                        <p:tav tm="0" fmla="#ppt_y-sin(pi*$)/9">
                                          <p:val>
                                            <p:fltVal val="0"/>
                                          </p:val>
                                        </p:tav>
                                        <p:tav tm="100000">
                                          <p:val>
                                            <p:fltVal val="1"/>
                                          </p:val>
                                        </p:tav>
                                      </p:tavLst>
                                    </p:anim>
                                    <p:anim calcmode="lin" valueType="num">
                                      <p:cBhvr>
                                        <p:cTn id="201" dur="332" tmFilter="0, 0; 0.125,0.2665; 0.25,0.4; 0.375,0.465; 0.5,0.5;  0.625,0.535; 0.75,0.6; 0.875,0.7335; 1,1">
                                          <p:stCondLst>
                                            <p:cond delay="1324"/>
                                          </p:stCondLst>
                                        </p:cTn>
                                        <p:tgtEl>
                                          <p:spTgt spid="7">
                                            <p:txEl>
                                              <p:pRg st="9" end="9"/>
                                            </p:txEl>
                                          </p:spTgt>
                                        </p:tgtEl>
                                        <p:attrNameLst>
                                          <p:attrName>ppt_y</p:attrName>
                                        </p:attrNameLst>
                                      </p:cBhvr>
                                      <p:tavLst>
                                        <p:tav tm="0" fmla="#ppt_y-sin(pi*$)/27">
                                          <p:val>
                                            <p:fltVal val="0"/>
                                          </p:val>
                                        </p:tav>
                                        <p:tav tm="100000">
                                          <p:val>
                                            <p:fltVal val="1"/>
                                          </p:val>
                                        </p:tav>
                                      </p:tavLst>
                                    </p:anim>
                                    <p:anim calcmode="lin" valueType="num">
                                      <p:cBhvr>
                                        <p:cTn id="202" dur="164" tmFilter="0, 0; 0.125,0.2665; 0.25,0.4; 0.375,0.465; 0.5,0.5;  0.625,0.535; 0.75,0.6; 0.875,0.7335; 1,1">
                                          <p:stCondLst>
                                            <p:cond delay="1656"/>
                                          </p:stCondLst>
                                        </p:cTn>
                                        <p:tgtEl>
                                          <p:spTgt spid="7">
                                            <p:txEl>
                                              <p:pRg st="9" end="9"/>
                                            </p:txEl>
                                          </p:spTgt>
                                        </p:tgtEl>
                                        <p:attrNameLst>
                                          <p:attrName>ppt_y</p:attrName>
                                        </p:attrNameLst>
                                      </p:cBhvr>
                                      <p:tavLst>
                                        <p:tav tm="0" fmla="#ppt_y-sin(pi*$)/81">
                                          <p:val>
                                            <p:fltVal val="0"/>
                                          </p:val>
                                        </p:tav>
                                        <p:tav tm="100000">
                                          <p:val>
                                            <p:fltVal val="1"/>
                                          </p:val>
                                        </p:tav>
                                      </p:tavLst>
                                    </p:anim>
                                    <p:animScale>
                                      <p:cBhvr>
                                        <p:cTn id="203" dur="26">
                                          <p:stCondLst>
                                            <p:cond delay="650"/>
                                          </p:stCondLst>
                                        </p:cTn>
                                        <p:tgtEl>
                                          <p:spTgt spid="7">
                                            <p:txEl>
                                              <p:pRg st="9" end="9"/>
                                            </p:txEl>
                                          </p:spTgt>
                                        </p:tgtEl>
                                      </p:cBhvr>
                                      <p:to x="100000" y="60000"/>
                                    </p:animScale>
                                    <p:animScale>
                                      <p:cBhvr>
                                        <p:cTn id="204" dur="166" decel="50000">
                                          <p:stCondLst>
                                            <p:cond delay="676"/>
                                          </p:stCondLst>
                                        </p:cTn>
                                        <p:tgtEl>
                                          <p:spTgt spid="7">
                                            <p:txEl>
                                              <p:pRg st="9" end="9"/>
                                            </p:txEl>
                                          </p:spTgt>
                                        </p:tgtEl>
                                      </p:cBhvr>
                                      <p:to x="100000" y="100000"/>
                                    </p:animScale>
                                    <p:animScale>
                                      <p:cBhvr>
                                        <p:cTn id="205" dur="26">
                                          <p:stCondLst>
                                            <p:cond delay="1312"/>
                                          </p:stCondLst>
                                        </p:cTn>
                                        <p:tgtEl>
                                          <p:spTgt spid="7">
                                            <p:txEl>
                                              <p:pRg st="9" end="9"/>
                                            </p:txEl>
                                          </p:spTgt>
                                        </p:tgtEl>
                                      </p:cBhvr>
                                      <p:to x="100000" y="80000"/>
                                    </p:animScale>
                                    <p:animScale>
                                      <p:cBhvr>
                                        <p:cTn id="206" dur="166" decel="50000">
                                          <p:stCondLst>
                                            <p:cond delay="1338"/>
                                          </p:stCondLst>
                                        </p:cTn>
                                        <p:tgtEl>
                                          <p:spTgt spid="7">
                                            <p:txEl>
                                              <p:pRg st="9" end="9"/>
                                            </p:txEl>
                                          </p:spTgt>
                                        </p:tgtEl>
                                      </p:cBhvr>
                                      <p:to x="100000" y="100000"/>
                                    </p:animScale>
                                    <p:animScale>
                                      <p:cBhvr>
                                        <p:cTn id="207" dur="26">
                                          <p:stCondLst>
                                            <p:cond delay="1642"/>
                                          </p:stCondLst>
                                        </p:cTn>
                                        <p:tgtEl>
                                          <p:spTgt spid="7">
                                            <p:txEl>
                                              <p:pRg st="9" end="9"/>
                                            </p:txEl>
                                          </p:spTgt>
                                        </p:tgtEl>
                                      </p:cBhvr>
                                      <p:to x="100000" y="90000"/>
                                    </p:animScale>
                                    <p:animScale>
                                      <p:cBhvr>
                                        <p:cTn id="208" dur="166" decel="50000">
                                          <p:stCondLst>
                                            <p:cond delay="1668"/>
                                          </p:stCondLst>
                                        </p:cTn>
                                        <p:tgtEl>
                                          <p:spTgt spid="7">
                                            <p:txEl>
                                              <p:pRg st="9" end="9"/>
                                            </p:txEl>
                                          </p:spTgt>
                                        </p:tgtEl>
                                      </p:cBhvr>
                                      <p:to x="100000" y="100000"/>
                                    </p:animScale>
                                    <p:animScale>
                                      <p:cBhvr>
                                        <p:cTn id="209" dur="26">
                                          <p:stCondLst>
                                            <p:cond delay="1808"/>
                                          </p:stCondLst>
                                        </p:cTn>
                                        <p:tgtEl>
                                          <p:spTgt spid="7">
                                            <p:txEl>
                                              <p:pRg st="9" end="9"/>
                                            </p:txEl>
                                          </p:spTgt>
                                        </p:tgtEl>
                                      </p:cBhvr>
                                      <p:to x="100000" y="95000"/>
                                    </p:animScale>
                                    <p:animScale>
                                      <p:cBhvr>
                                        <p:cTn id="210" dur="166" decel="50000">
                                          <p:stCondLst>
                                            <p:cond delay="1834"/>
                                          </p:stCondLst>
                                        </p:cTn>
                                        <p:tgtEl>
                                          <p:spTgt spid="7">
                                            <p:txEl>
                                              <p:pRg st="9" end="9"/>
                                            </p:txEl>
                                          </p:spTgt>
                                        </p:tgtEl>
                                      </p:cBhvr>
                                      <p:to x="100000" y="100000"/>
                                    </p:animScale>
                                  </p:childTnLst>
                                </p:cTn>
                              </p:par>
                            </p:childTnLst>
                          </p:cTn>
                        </p:par>
                      </p:childTnLst>
                    </p:cTn>
                  </p:par>
                  <p:par>
                    <p:cTn id="211" fill="hold">
                      <p:stCondLst>
                        <p:cond delay="indefinite"/>
                      </p:stCondLst>
                      <p:childTnLst>
                        <p:par>
                          <p:cTn id="212" fill="hold">
                            <p:stCondLst>
                              <p:cond delay="0"/>
                            </p:stCondLst>
                            <p:childTnLst>
                              <p:par>
                                <p:cTn id="213" presetID="26" presetClass="entr" presetSubtype="0" fill="hold" grpId="0" nodeType="clickEffect">
                                  <p:stCondLst>
                                    <p:cond delay="0"/>
                                  </p:stCondLst>
                                  <p:childTnLst>
                                    <p:set>
                                      <p:cBhvr>
                                        <p:cTn id="214" dur="1" fill="hold">
                                          <p:stCondLst>
                                            <p:cond delay="0"/>
                                          </p:stCondLst>
                                        </p:cTn>
                                        <p:tgtEl>
                                          <p:spTgt spid="7">
                                            <p:txEl>
                                              <p:pRg st="10" end="10"/>
                                            </p:txEl>
                                          </p:spTgt>
                                        </p:tgtEl>
                                        <p:attrNameLst>
                                          <p:attrName>style.visibility</p:attrName>
                                        </p:attrNameLst>
                                      </p:cBhvr>
                                      <p:to>
                                        <p:strVal val="visible"/>
                                      </p:to>
                                    </p:set>
                                    <p:animEffect transition="in" filter="wipe(down)">
                                      <p:cBhvr>
                                        <p:cTn id="215" dur="580">
                                          <p:stCondLst>
                                            <p:cond delay="0"/>
                                          </p:stCondLst>
                                        </p:cTn>
                                        <p:tgtEl>
                                          <p:spTgt spid="7">
                                            <p:txEl>
                                              <p:pRg st="10" end="10"/>
                                            </p:txEl>
                                          </p:spTgt>
                                        </p:tgtEl>
                                      </p:cBhvr>
                                    </p:animEffect>
                                    <p:anim calcmode="lin" valueType="num">
                                      <p:cBhvr>
                                        <p:cTn id="216" dur="1822" tmFilter="0,0; 0.14,0.36; 0.43,0.73; 0.71,0.91; 1.0,1.0">
                                          <p:stCondLst>
                                            <p:cond delay="0"/>
                                          </p:stCondLst>
                                        </p:cTn>
                                        <p:tgtEl>
                                          <p:spTgt spid="7">
                                            <p:txEl>
                                              <p:pRg st="10" end="10"/>
                                            </p:txEl>
                                          </p:spTgt>
                                        </p:tgtEl>
                                        <p:attrNameLst>
                                          <p:attrName>ppt_x</p:attrName>
                                        </p:attrNameLst>
                                      </p:cBhvr>
                                      <p:tavLst>
                                        <p:tav tm="0">
                                          <p:val>
                                            <p:strVal val="#ppt_x-0.25"/>
                                          </p:val>
                                        </p:tav>
                                        <p:tav tm="100000">
                                          <p:val>
                                            <p:strVal val="#ppt_x"/>
                                          </p:val>
                                        </p:tav>
                                      </p:tavLst>
                                    </p:anim>
                                    <p:anim calcmode="lin" valueType="num">
                                      <p:cBhvr>
                                        <p:cTn id="217" dur="664" tmFilter="0.0,0.0; 0.25,0.07; 0.50,0.2; 0.75,0.467; 1.0,1.0">
                                          <p:stCondLst>
                                            <p:cond delay="0"/>
                                          </p:stCondLst>
                                        </p:cTn>
                                        <p:tgtEl>
                                          <p:spTgt spid="7">
                                            <p:txEl>
                                              <p:pRg st="10" end="10"/>
                                            </p:txEl>
                                          </p:spTgt>
                                        </p:tgtEl>
                                        <p:attrNameLst>
                                          <p:attrName>ppt_y</p:attrName>
                                        </p:attrNameLst>
                                      </p:cBhvr>
                                      <p:tavLst>
                                        <p:tav tm="0" fmla="#ppt_y-sin(pi*$)/3">
                                          <p:val>
                                            <p:fltVal val="0.5"/>
                                          </p:val>
                                        </p:tav>
                                        <p:tav tm="100000">
                                          <p:val>
                                            <p:fltVal val="1"/>
                                          </p:val>
                                        </p:tav>
                                      </p:tavLst>
                                    </p:anim>
                                    <p:anim calcmode="lin" valueType="num">
                                      <p:cBhvr>
                                        <p:cTn id="218" dur="664" tmFilter="0, 0; 0.125,0.2665; 0.25,0.4; 0.375,0.465; 0.5,0.5;  0.625,0.535; 0.75,0.6; 0.875,0.7335; 1,1">
                                          <p:stCondLst>
                                            <p:cond delay="664"/>
                                          </p:stCondLst>
                                        </p:cTn>
                                        <p:tgtEl>
                                          <p:spTgt spid="7">
                                            <p:txEl>
                                              <p:pRg st="10" end="10"/>
                                            </p:txEl>
                                          </p:spTgt>
                                        </p:tgtEl>
                                        <p:attrNameLst>
                                          <p:attrName>ppt_y</p:attrName>
                                        </p:attrNameLst>
                                      </p:cBhvr>
                                      <p:tavLst>
                                        <p:tav tm="0" fmla="#ppt_y-sin(pi*$)/9">
                                          <p:val>
                                            <p:fltVal val="0"/>
                                          </p:val>
                                        </p:tav>
                                        <p:tav tm="100000">
                                          <p:val>
                                            <p:fltVal val="1"/>
                                          </p:val>
                                        </p:tav>
                                      </p:tavLst>
                                    </p:anim>
                                    <p:anim calcmode="lin" valueType="num">
                                      <p:cBhvr>
                                        <p:cTn id="219" dur="332" tmFilter="0, 0; 0.125,0.2665; 0.25,0.4; 0.375,0.465; 0.5,0.5;  0.625,0.535; 0.75,0.6; 0.875,0.7335; 1,1">
                                          <p:stCondLst>
                                            <p:cond delay="1324"/>
                                          </p:stCondLst>
                                        </p:cTn>
                                        <p:tgtEl>
                                          <p:spTgt spid="7">
                                            <p:txEl>
                                              <p:pRg st="10" end="10"/>
                                            </p:txEl>
                                          </p:spTgt>
                                        </p:tgtEl>
                                        <p:attrNameLst>
                                          <p:attrName>ppt_y</p:attrName>
                                        </p:attrNameLst>
                                      </p:cBhvr>
                                      <p:tavLst>
                                        <p:tav tm="0" fmla="#ppt_y-sin(pi*$)/27">
                                          <p:val>
                                            <p:fltVal val="0"/>
                                          </p:val>
                                        </p:tav>
                                        <p:tav tm="100000">
                                          <p:val>
                                            <p:fltVal val="1"/>
                                          </p:val>
                                        </p:tav>
                                      </p:tavLst>
                                    </p:anim>
                                    <p:anim calcmode="lin" valueType="num">
                                      <p:cBhvr>
                                        <p:cTn id="220" dur="164" tmFilter="0, 0; 0.125,0.2665; 0.25,0.4; 0.375,0.465; 0.5,0.5;  0.625,0.535; 0.75,0.6; 0.875,0.7335; 1,1">
                                          <p:stCondLst>
                                            <p:cond delay="1656"/>
                                          </p:stCondLst>
                                        </p:cTn>
                                        <p:tgtEl>
                                          <p:spTgt spid="7">
                                            <p:txEl>
                                              <p:pRg st="10" end="10"/>
                                            </p:txEl>
                                          </p:spTgt>
                                        </p:tgtEl>
                                        <p:attrNameLst>
                                          <p:attrName>ppt_y</p:attrName>
                                        </p:attrNameLst>
                                      </p:cBhvr>
                                      <p:tavLst>
                                        <p:tav tm="0" fmla="#ppt_y-sin(pi*$)/81">
                                          <p:val>
                                            <p:fltVal val="0"/>
                                          </p:val>
                                        </p:tav>
                                        <p:tav tm="100000">
                                          <p:val>
                                            <p:fltVal val="1"/>
                                          </p:val>
                                        </p:tav>
                                      </p:tavLst>
                                    </p:anim>
                                    <p:animScale>
                                      <p:cBhvr>
                                        <p:cTn id="221" dur="26">
                                          <p:stCondLst>
                                            <p:cond delay="650"/>
                                          </p:stCondLst>
                                        </p:cTn>
                                        <p:tgtEl>
                                          <p:spTgt spid="7">
                                            <p:txEl>
                                              <p:pRg st="10" end="10"/>
                                            </p:txEl>
                                          </p:spTgt>
                                        </p:tgtEl>
                                      </p:cBhvr>
                                      <p:to x="100000" y="60000"/>
                                    </p:animScale>
                                    <p:animScale>
                                      <p:cBhvr>
                                        <p:cTn id="222" dur="166" decel="50000">
                                          <p:stCondLst>
                                            <p:cond delay="676"/>
                                          </p:stCondLst>
                                        </p:cTn>
                                        <p:tgtEl>
                                          <p:spTgt spid="7">
                                            <p:txEl>
                                              <p:pRg st="10" end="10"/>
                                            </p:txEl>
                                          </p:spTgt>
                                        </p:tgtEl>
                                      </p:cBhvr>
                                      <p:to x="100000" y="100000"/>
                                    </p:animScale>
                                    <p:animScale>
                                      <p:cBhvr>
                                        <p:cTn id="223" dur="26">
                                          <p:stCondLst>
                                            <p:cond delay="1312"/>
                                          </p:stCondLst>
                                        </p:cTn>
                                        <p:tgtEl>
                                          <p:spTgt spid="7">
                                            <p:txEl>
                                              <p:pRg st="10" end="10"/>
                                            </p:txEl>
                                          </p:spTgt>
                                        </p:tgtEl>
                                      </p:cBhvr>
                                      <p:to x="100000" y="80000"/>
                                    </p:animScale>
                                    <p:animScale>
                                      <p:cBhvr>
                                        <p:cTn id="224" dur="166" decel="50000">
                                          <p:stCondLst>
                                            <p:cond delay="1338"/>
                                          </p:stCondLst>
                                        </p:cTn>
                                        <p:tgtEl>
                                          <p:spTgt spid="7">
                                            <p:txEl>
                                              <p:pRg st="10" end="10"/>
                                            </p:txEl>
                                          </p:spTgt>
                                        </p:tgtEl>
                                      </p:cBhvr>
                                      <p:to x="100000" y="100000"/>
                                    </p:animScale>
                                    <p:animScale>
                                      <p:cBhvr>
                                        <p:cTn id="225" dur="26">
                                          <p:stCondLst>
                                            <p:cond delay="1642"/>
                                          </p:stCondLst>
                                        </p:cTn>
                                        <p:tgtEl>
                                          <p:spTgt spid="7">
                                            <p:txEl>
                                              <p:pRg st="10" end="10"/>
                                            </p:txEl>
                                          </p:spTgt>
                                        </p:tgtEl>
                                      </p:cBhvr>
                                      <p:to x="100000" y="90000"/>
                                    </p:animScale>
                                    <p:animScale>
                                      <p:cBhvr>
                                        <p:cTn id="226" dur="166" decel="50000">
                                          <p:stCondLst>
                                            <p:cond delay="1668"/>
                                          </p:stCondLst>
                                        </p:cTn>
                                        <p:tgtEl>
                                          <p:spTgt spid="7">
                                            <p:txEl>
                                              <p:pRg st="10" end="10"/>
                                            </p:txEl>
                                          </p:spTgt>
                                        </p:tgtEl>
                                      </p:cBhvr>
                                      <p:to x="100000" y="100000"/>
                                    </p:animScale>
                                    <p:animScale>
                                      <p:cBhvr>
                                        <p:cTn id="227" dur="26">
                                          <p:stCondLst>
                                            <p:cond delay="1808"/>
                                          </p:stCondLst>
                                        </p:cTn>
                                        <p:tgtEl>
                                          <p:spTgt spid="7">
                                            <p:txEl>
                                              <p:pRg st="10" end="10"/>
                                            </p:txEl>
                                          </p:spTgt>
                                        </p:tgtEl>
                                      </p:cBhvr>
                                      <p:to x="100000" y="95000"/>
                                    </p:animScale>
                                    <p:animScale>
                                      <p:cBhvr>
                                        <p:cTn id="228" dur="166" decel="50000">
                                          <p:stCondLst>
                                            <p:cond delay="1834"/>
                                          </p:stCondLst>
                                        </p:cTn>
                                        <p:tgtEl>
                                          <p:spTgt spid="7">
                                            <p:txEl>
                                              <p:pRg st="10" end="1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 Savings</a:t>
            </a:r>
            <a:endParaRPr lang="en-US" dirty="0"/>
          </a:p>
        </p:txBody>
      </p:sp>
      <p:sp>
        <p:nvSpPr>
          <p:cNvPr id="3" name="Text Placeholder 2"/>
          <p:cNvSpPr>
            <a:spLocks noGrp="1"/>
          </p:cNvSpPr>
          <p:nvPr>
            <p:ph type="body" idx="1"/>
          </p:nvPr>
        </p:nvSpPr>
        <p:spPr>
          <a:xfrm>
            <a:off x="2208212" y="1535113"/>
            <a:ext cx="2668588" cy="449813"/>
          </a:xfrm>
        </p:spPr>
        <p:style>
          <a:lnRef idx="2">
            <a:schemeClr val="accent2"/>
          </a:lnRef>
          <a:fillRef idx="1">
            <a:schemeClr val="lt1"/>
          </a:fillRef>
          <a:effectRef idx="0">
            <a:schemeClr val="accent2"/>
          </a:effectRef>
          <a:fontRef idx="minor">
            <a:schemeClr val="dk1"/>
          </a:fontRef>
        </p:style>
        <p:txBody>
          <a:bodyPr/>
          <a:lstStyle/>
          <a:p>
            <a:r>
              <a:rPr lang="en-US" dirty="0" smtClean="0"/>
              <a:t>Now</a:t>
            </a:r>
            <a:endParaRPr lang="en-US" dirty="0"/>
          </a:p>
        </p:txBody>
      </p:sp>
      <p:sp>
        <p:nvSpPr>
          <p:cNvPr id="4" name="Content Placeholder 3"/>
          <p:cNvSpPr>
            <a:spLocks noGrp="1"/>
          </p:cNvSpPr>
          <p:nvPr>
            <p:ph sz="half" idx="2"/>
          </p:nvPr>
        </p:nvSpPr>
        <p:spPr>
          <a:xfrm>
            <a:off x="2208212" y="2174875"/>
            <a:ext cx="2668588" cy="3997325"/>
          </a:xfrm>
        </p:spPr>
        <p:style>
          <a:lnRef idx="2">
            <a:schemeClr val="accent2"/>
          </a:lnRef>
          <a:fillRef idx="1">
            <a:schemeClr val="lt1"/>
          </a:fillRef>
          <a:effectRef idx="0">
            <a:schemeClr val="accent2"/>
          </a:effectRef>
          <a:fontRef idx="minor">
            <a:schemeClr val="dk1"/>
          </a:fontRef>
        </p:style>
        <p:txBody>
          <a:bodyPr/>
          <a:lstStyle/>
          <a:p>
            <a:r>
              <a:rPr lang="en-US" dirty="0"/>
              <a:t>c</a:t>
            </a:r>
            <a:r>
              <a:rPr lang="en-US" dirty="0" smtClean="0"/>
              <a:t>ollege</a:t>
            </a:r>
          </a:p>
          <a:p>
            <a:r>
              <a:rPr lang="en-US" dirty="0"/>
              <a:t>c</a:t>
            </a:r>
            <a:r>
              <a:rPr lang="en-US" dirty="0" smtClean="0"/>
              <a:t>ar</a:t>
            </a:r>
          </a:p>
          <a:p>
            <a:r>
              <a:rPr lang="en-US" dirty="0" smtClean="0"/>
              <a:t>phone</a:t>
            </a:r>
          </a:p>
          <a:p>
            <a:r>
              <a:rPr lang="en-US" dirty="0" smtClean="0"/>
              <a:t>retirement</a:t>
            </a:r>
          </a:p>
          <a:p>
            <a:r>
              <a:rPr lang="en-US" dirty="0" smtClean="0"/>
              <a:t>technology</a:t>
            </a:r>
          </a:p>
          <a:p>
            <a:r>
              <a:rPr lang="en-US" dirty="0"/>
              <a:t>g</a:t>
            </a:r>
            <a:r>
              <a:rPr lang="en-US" dirty="0" smtClean="0"/>
              <a:t>ifts</a:t>
            </a:r>
          </a:p>
          <a:p>
            <a:r>
              <a:rPr lang="en-US" dirty="0" smtClean="0"/>
              <a:t>trips</a:t>
            </a:r>
          </a:p>
          <a:p>
            <a:r>
              <a:rPr lang="en-US" dirty="0"/>
              <a:t>i</a:t>
            </a:r>
            <a:r>
              <a:rPr lang="en-US" dirty="0" smtClean="0"/>
              <a:t>ndividual goals</a:t>
            </a:r>
          </a:p>
          <a:p>
            <a:r>
              <a:rPr lang="en-US" dirty="0" smtClean="0"/>
              <a:t>prom</a:t>
            </a:r>
            <a:endParaRPr lang="en-US" dirty="0"/>
          </a:p>
        </p:txBody>
      </p:sp>
      <p:sp>
        <p:nvSpPr>
          <p:cNvPr id="5" name="Text Placeholder 4"/>
          <p:cNvSpPr>
            <a:spLocks noGrp="1"/>
          </p:cNvSpPr>
          <p:nvPr>
            <p:ph type="body" sz="quarter" idx="3"/>
          </p:nvPr>
        </p:nvSpPr>
        <p:spPr>
          <a:xfrm>
            <a:off x="6324600" y="1535113"/>
            <a:ext cx="2362200" cy="639762"/>
          </a:xfrm>
        </p:spPr>
        <p:style>
          <a:lnRef idx="3">
            <a:schemeClr val="lt1"/>
          </a:lnRef>
          <a:fillRef idx="1">
            <a:schemeClr val="accent2"/>
          </a:fillRef>
          <a:effectRef idx="1">
            <a:schemeClr val="accent2"/>
          </a:effectRef>
          <a:fontRef idx="minor">
            <a:schemeClr val="lt1"/>
          </a:fontRef>
        </p:style>
        <p:txBody>
          <a:bodyPr/>
          <a:lstStyle/>
          <a:p>
            <a:r>
              <a:rPr lang="en-US" dirty="0" smtClean="0"/>
              <a:t>Later</a:t>
            </a:r>
            <a:endParaRPr lang="en-US" dirty="0"/>
          </a:p>
        </p:txBody>
      </p:sp>
      <p:sp>
        <p:nvSpPr>
          <p:cNvPr id="6" name="Content Placeholder 5"/>
          <p:cNvSpPr>
            <a:spLocks noGrp="1"/>
          </p:cNvSpPr>
          <p:nvPr>
            <p:ph sz="quarter" idx="4"/>
          </p:nvPr>
        </p:nvSpPr>
        <p:spPr>
          <a:xfrm>
            <a:off x="6324600" y="2327275"/>
            <a:ext cx="2362200" cy="4378325"/>
          </a:xfrm>
        </p:spPr>
        <p:style>
          <a:lnRef idx="3">
            <a:schemeClr val="lt1"/>
          </a:lnRef>
          <a:fillRef idx="1">
            <a:schemeClr val="accent2"/>
          </a:fillRef>
          <a:effectRef idx="1">
            <a:schemeClr val="accent2"/>
          </a:effectRef>
          <a:fontRef idx="minor">
            <a:schemeClr val="lt1"/>
          </a:fontRef>
        </p:style>
        <p:txBody>
          <a:bodyPr/>
          <a:lstStyle/>
          <a:p>
            <a:r>
              <a:rPr lang="en-US" dirty="0"/>
              <a:t>n</a:t>
            </a:r>
            <a:r>
              <a:rPr lang="en-US" dirty="0" smtClean="0"/>
              <a:t>ew car</a:t>
            </a:r>
          </a:p>
          <a:p>
            <a:r>
              <a:rPr lang="en-US" dirty="0"/>
              <a:t>u</a:t>
            </a:r>
            <a:r>
              <a:rPr lang="en-US" dirty="0" smtClean="0"/>
              <a:t>nexpected emergencies!</a:t>
            </a:r>
          </a:p>
          <a:p>
            <a:r>
              <a:rPr lang="en-US" dirty="0" smtClean="0"/>
              <a:t>retirement</a:t>
            </a:r>
          </a:p>
          <a:p>
            <a:r>
              <a:rPr lang="en-US" dirty="0" smtClean="0"/>
              <a:t>house</a:t>
            </a:r>
          </a:p>
          <a:p>
            <a:r>
              <a:rPr lang="en-US" dirty="0" smtClean="0"/>
              <a:t>wedding</a:t>
            </a:r>
          </a:p>
          <a:p>
            <a:r>
              <a:rPr lang="en-US" dirty="0"/>
              <a:t>f</a:t>
            </a:r>
            <a:r>
              <a:rPr lang="en-US" dirty="0" smtClean="0"/>
              <a:t>urniture</a:t>
            </a:r>
          </a:p>
          <a:p>
            <a:r>
              <a:rPr lang="en-US" dirty="0" smtClean="0"/>
              <a:t>vacations</a:t>
            </a:r>
          </a:p>
          <a:p>
            <a:r>
              <a:rPr lang="en-US" dirty="0" smtClean="0"/>
              <a:t>children</a:t>
            </a:r>
          </a:p>
          <a:p>
            <a:r>
              <a:rPr lang="en-US" dirty="0" smtClean="0"/>
              <a:t>other</a:t>
            </a:r>
            <a:endParaRPr lang="en-US" dirty="0"/>
          </a:p>
        </p:txBody>
      </p:sp>
      <p:sp>
        <p:nvSpPr>
          <p:cNvPr id="7" name="Rectangle 6"/>
          <p:cNvSpPr/>
          <p:nvPr/>
        </p:nvSpPr>
        <p:spPr>
          <a:xfrm>
            <a:off x="1825097" y="2967335"/>
            <a:ext cx="5493812" cy="923330"/>
          </a:xfrm>
          <a:prstGeom prst="rect">
            <a:avLst/>
          </a:prstGeom>
          <a:noFill/>
        </p:spPr>
        <p:txBody>
          <a:bodyPr wrap="non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Pay yourself first!</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796799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xit" presetSubtype="37" fill="hold" grpId="0" nodeType="clickEffect">
                                  <p:stCondLst>
                                    <p:cond delay="0"/>
                                  </p:stCondLst>
                                  <p:childTnLst>
                                    <p:animEffect transition="out" filter="barn(outVertical)">
                                      <p:cBhvr>
                                        <p:cTn id="6" dur="500"/>
                                        <p:tgtEl>
                                          <p:spTgt spid="7"/>
                                        </p:tgtEl>
                                      </p:cBhvr>
                                    </p:animEffect>
                                    <p:set>
                                      <p:cBhvr>
                                        <p:cTn id="7" dur="1" fill="hold">
                                          <p:stCondLst>
                                            <p:cond delay="499"/>
                                          </p:stCondLst>
                                        </p:cTn>
                                        <p:tgtEl>
                                          <p:spTgt spid="7"/>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 calcmode="lin" valueType="num">
                                      <p:cBhvr additive="base">
                                        <p:cTn id="12"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3" dur="500" fill="hold"/>
                                        <p:tgtEl>
                                          <p:spTgt spid="3">
                                            <p:bg/>
                                          </p:spTgt>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 calcmode="lin" valueType="num">
                                      <p:cBhvr additive="base">
                                        <p:cTn id="16"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4">
                                            <p:bg/>
                                          </p:spTgt>
                                        </p:tgtEl>
                                        <p:attrNameLst>
                                          <p:attrName>style.visibility</p:attrName>
                                        </p:attrNameLst>
                                      </p:cBhvr>
                                      <p:to>
                                        <p:strVal val="visible"/>
                                      </p:to>
                                    </p:set>
                                    <p:anim calcmode="lin" valueType="num">
                                      <p:cBhvr additive="base">
                                        <p:cTn id="20" dur="500" fill="hold"/>
                                        <p:tgtEl>
                                          <p:spTgt spid="4">
                                            <p:bg/>
                                          </p:spTgt>
                                        </p:tgtEl>
                                        <p:attrNameLst>
                                          <p:attrName>ppt_x</p:attrName>
                                        </p:attrNameLst>
                                      </p:cBhvr>
                                      <p:tavLst>
                                        <p:tav tm="0">
                                          <p:val>
                                            <p:strVal val="#ppt_x"/>
                                          </p:val>
                                        </p:tav>
                                        <p:tav tm="100000">
                                          <p:val>
                                            <p:strVal val="#ppt_x"/>
                                          </p:val>
                                        </p:tav>
                                      </p:tavLst>
                                    </p:anim>
                                    <p:anim calcmode="lin" valueType="num">
                                      <p:cBhvr additive="base">
                                        <p:cTn id="21" dur="500" fill="hold"/>
                                        <p:tgtEl>
                                          <p:spTgt spid="4">
                                            <p:bg/>
                                          </p:spTgt>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 calcmode="lin" valueType="num">
                                      <p:cBhvr additive="base">
                                        <p:cTn id="24"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4">
                                            <p:txEl>
                                              <p:pRg st="1" end="1"/>
                                            </p:txEl>
                                          </p:spTgt>
                                        </p:tgtEl>
                                        <p:attrNameLst>
                                          <p:attrName>style.visibility</p:attrName>
                                        </p:attrNameLst>
                                      </p:cBhvr>
                                      <p:to>
                                        <p:strVal val="visible"/>
                                      </p:to>
                                    </p:set>
                                    <p:anim calcmode="lin" valueType="num">
                                      <p:cBhvr additive="base">
                                        <p:cTn id="2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4">
                                            <p:txEl>
                                              <p:pRg st="1" end="1"/>
                                            </p:txEl>
                                          </p:spTgt>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4">
                                            <p:txEl>
                                              <p:pRg st="2" end="2"/>
                                            </p:txEl>
                                          </p:spTgt>
                                        </p:tgtEl>
                                        <p:attrNameLst>
                                          <p:attrName>style.visibility</p:attrName>
                                        </p:attrNameLst>
                                      </p:cBhvr>
                                      <p:to>
                                        <p:strVal val="visible"/>
                                      </p:to>
                                    </p:set>
                                    <p:anim calcmode="lin" valueType="num">
                                      <p:cBhvr additive="base">
                                        <p:cTn id="32"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4">
                                            <p:txEl>
                                              <p:pRg st="3" end="3"/>
                                            </p:txEl>
                                          </p:spTgt>
                                        </p:tgtEl>
                                        <p:attrNameLst>
                                          <p:attrName>style.visibility</p:attrName>
                                        </p:attrNameLst>
                                      </p:cBhvr>
                                      <p:to>
                                        <p:strVal val="visible"/>
                                      </p:to>
                                    </p:set>
                                    <p:anim calcmode="lin" valueType="num">
                                      <p:cBhvr additive="base">
                                        <p:cTn id="36"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4">
                                            <p:txEl>
                                              <p:pRg st="4" end="4"/>
                                            </p:txEl>
                                          </p:spTgt>
                                        </p:tgtEl>
                                        <p:attrNameLst>
                                          <p:attrName>style.visibility</p:attrName>
                                        </p:attrNameLst>
                                      </p:cBhvr>
                                      <p:to>
                                        <p:strVal val="visible"/>
                                      </p:to>
                                    </p:set>
                                    <p:anim calcmode="lin" valueType="num">
                                      <p:cBhvr additive="base">
                                        <p:cTn id="40"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4">
                                            <p:txEl>
                                              <p:pRg st="4" end="4"/>
                                            </p:txEl>
                                          </p:spTgt>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4">
                                            <p:txEl>
                                              <p:pRg st="5" end="5"/>
                                            </p:txEl>
                                          </p:spTgt>
                                        </p:tgtEl>
                                        <p:attrNameLst>
                                          <p:attrName>style.visibility</p:attrName>
                                        </p:attrNameLst>
                                      </p:cBhvr>
                                      <p:to>
                                        <p:strVal val="visible"/>
                                      </p:to>
                                    </p:set>
                                    <p:anim calcmode="lin" valueType="num">
                                      <p:cBhvr additive="base">
                                        <p:cTn id="44"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4">
                                            <p:txEl>
                                              <p:pRg st="5" end="5"/>
                                            </p:txEl>
                                          </p:spTgt>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4">
                                            <p:txEl>
                                              <p:pRg st="6" end="6"/>
                                            </p:txEl>
                                          </p:spTgt>
                                        </p:tgtEl>
                                        <p:attrNameLst>
                                          <p:attrName>style.visibility</p:attrName>
                                        </p:attrNameLst>
                                      </p:cBhvr>
                                      <p:to>
                                        <p:strVal val="visible"/>
                                      </p:to>
                                    </p:set>
                                    <p:anim calcmode="lin" valueType="num">
                                      <p:cBhvr additive="base">
                                        <p:cTn id="48"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4">
                                            <p:txEl>
                                              <p:pRg st="6" end="6"/>
                                            </p:txEl>
                                          </p:spTgt>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4">
                                            <p:txEl>
                                              <p:pRg st="7" end="7"/>
                                            </p:txEl>
                                          </p:spTgt>
                                        </p:tgtEl>
                                        <p:attrNameLst>
                                          <p:attrName>style.visibility</p:attrName>
                                        </p:attrNameLst>
                                      </p:cBhvr>
                                      <p:to>
                                        <p:strVal val="visible"/>
                                      </p:to>
                                    </p:set>
                                    <p:anim calcmode="lin" valueType="num">
                                      <p:cBhvr additive="base">
                                        <p:cTn id="52"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4">
                                            <p:txEl>
                                              <p:pRg st="7" end="7"/>
                                            </p:txEl>
                                          </p:spTgt>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4">
                                            <p:txEl>
                                              <p:pRg st="8" end="8"/>
                                            </p:txEl>
                                          </p:spTgt>
                                        </p:tgtEl>
                                        <p:attrNameLst>
                                          <p:attrName>style.visibility</p:attrName>
                                        </p:attrNameLst>
                                      </p:cBhvr>
                                      <p:to>
                                        <p:strVal val="visible"/>
                                      </p:to>
                                    </p:set>
                                    <p:anim calcmode="lin" valueType="num">
                                      <p:cBhvr additive="base">
                                        <p:cTn id="56"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14" presetClass="entr" presetSubtype="10" fill="hold" grpId="0" nodeType="clickEffect">
                                  <p:stCondLst>
                                    <p:cond delay="0"/>
                                  </p:stCondLst>
                                  <p:childTnLst>
                                    <p:set>
                                      <p:cBhvr>
                                        <p:cTn id="61" dur="1" fill="hold">
                                          <p:stCondLst>
                                            <p:cond delay="0"/>
                                          </p:stCondLst>
                                        </p:cTn>
                                        <p:tgtEl>
                                          <p:spTgt spid="5"/>
                                        </p:tgtEl>
                                        <p:attrNameLst>
                                          <p:attrName>style.visibility</p:attrName>
                                        </p:attrNameLst>
                                      </p:cBhvr>
                                      <p:to>
                                        <p:strVal val="visible"/>
                                      </p:to>
                                    </p:set>
                                    <p:animEffect transition="in" filter="randombar(horizontal)">
                                      <p:cBhvr>
                                        <p:cTn id="62" dur="500"/>
                                        <p:tgtEl>
                                          <p:spTgt spid="5"/>
                                        </p:tgtEl>
                                      </p:cBhvr>
                                    </p:animEffect>
                                  </p:childTnLst>
                                </p:cTn>
                              </p:par>
                              <p:par>
                                <p:cTn id="63" presetID="14" presetClass="entr" presetSubtype="10" fill="hold" grpId="0" nodeType="withEffect">
                                  <p:stCondLst>
                                    <p:cond delay="0"/>
                                  </p:stCondLst>
                                  <p:childTnLst>
                                    <p:set>
                                      <p:cBhvr>
                                        <p:cTn id="64" dur="1" fill="hold">
                                          <p:stCondLst>
                                            <p:cond delay="0"/>
                                          </p:stCondLst>
                                        </p:cTn>
                                        <p:tgtEl>
                                          <p:spTgt spid="6"/>
                                        </p:tgtEl>
                                        <p:attrNameLst>
                                          <p:attrName>style.visibility</p:attrName>
                                        </p:attrNameLst>
                                      </p:cBhvr>
                                      <p:to>
                                        <p:strVal val="visible"/>
                                      </p:to>
                                    </p:set>
                                    <p:animEffect transition="in" filter="randombar(horizontal)">
                                      <p:cBhvr>
                                        <p:cTn id="6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animBg="1"/>
      <p:bldP spid="4" grpId="0" build="allAtOnce" animBg="1"/>
      <p:bldP spid="5" grpId="0" animBg="1"/>
      <p:bldP spid="6" grpId="0" animBg="1"/>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Records</a:t>
            </a:r>
            <a:endParaRPr lang="en-US" dirty="0"/>
          </a:p>
        </p:txBody>
      </p:sp>
      <p:sp>
        <p:nvSpPr>
          <p:cNvPr id="7" name="Content Placeholder 6"/>
          <p:cNvSpPr>
            <a:spLocks noGrp="1"/>
          </p:cNvSpPr>
          <p:nvPr>
            <p:ph idx="1"/>
          </p:nvPr>
        </p:nvSpPr>
        <p:spPr/>
        <p:txBody>
          <a:bodyPr/>
          <a:lstStyle/>
          <a:p>
            <a:r>
              <a:rPr lang="en-US" dirty="0" smtClean="0"/>
              <a:t>You can’t just make it and not use it!</a:t>
            </a:r>
          </a:p>
          <a:p>
            <a:endParaRPr lang="en-US" dirty="0"/>
          </a:p>
          <a:p>
            <a:r>
              <a:rPr lang="en-US" dirty="0" smtClean="0"/>
              <a:t>Start the habit of keeping records of your spending now. </a:t>
            </a:r>
          </a:p>
          <a:p>
            <a:endParaRPr lang="en-US" dirty="0"/>
          </a:p>
          <a:p>
            <a:r>
              <a:rPr lang="en-US" dirty="0" smtClean="0"/>
              <a:t>Very basic suggestion:</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2619627484"/>
              </p:ext>
            </p:extLst>
          </p:nvPr>
        </p:nvGraphicFramePr>
        <p:xfrm>
          <a:off x="5638800" y="3810000"/>
          <a:ext cx="3124200" cy="2834640"/>
        </p:xfrm>
        <a:graphic>
          <a:graphicData uri="http://schemas.openxmlformats.org/drawingml/2006/table">
            <a:tbl>
              <a:tblPr firstRow="1" bandRow="1">
                <a:tableStyleId>{7DF18680-E054-41AD-8BC1-D1AEF772440D}</a:tableStyleId>
              </a:tblPr>
              <a:tblGrid>
                <a:gridCol w="1041400"/>
                <a:gridCol w="1041400"/>
                <a:gridCol w="1041400"/>
              </a:tblGrid>
              <a:tr h="154940">
                <a:tc>
                  <a:txBody>
                    <a:bodyPr/>
                    <a:lstStyle/>
                    <a:p>
                      <a:pPr algn="ctr"/>
                      <a:r>
                        <a:rPr lang="en-US" dirty="0" smtClean="0"/>
                        <a:t>Starting</a:t>
                      </a:r>
                      <a:r>
                        <a:rPr lang="en-US" baseline="0" dirty="0" smtClean="0"/>
                        <a:t> Balance</a:t>
                      </a:r>
                      <a:endParaRPr lang="en-US" dirty="0"/>
                    </a:p>
                  </a:txBody>
                  <a:tcPr/>
                </a:tc>
                <a:tc>
                  <a:txBody>
                    <a:bodyPr/>
                    <a:lstStyle/>
                    <a:p>
                      <a:pPr algn="ctr"/>
                      <a:r>
                        <a:rPr lang="en-US" dirty="0" smtClean="0"/>
                        <a:t>Change</a:t>
                      </a:r>
                    </a:p>
                    <a:p>
                      <a:pPr algn="ctr"/>
                      <a:r>
                        <a:rPr lang="en-US" dirty="0" smtClean="0"/>
                        <a:t>(+/-)</a:t>
                      </a:r>
                      <a:endParaRPr lang="en-US" dirty="0"/>
                    </a:p>
                  </a:txBody>
                  <a:tcPr/>
                </a:tc>
                <a:tc>
                  <a:txBody>
                    <a:bodyPr/>
                    <a:lstStyle/>
                    <a:p>
                      <a:pPr algn="ctr"/>
                      <a:r>
                        <a:rPr lang="en-US" dirty="0" smtClean="0"/>
                        <a:t>Ending Balance</a:t>
                      </a:r>
                      <a:endParaRPr lang="en-US" dirty="0"/>
                    </a:p>
                  </a:txBody>
                  <a:tcPr/>
                </a:tc>
              </a:tr>
              <a:tr h="154940">
                <a:tc>
                  <a:txBody>
                    <a:bodyPr/>
                    <a:lstStyle/>
                    <a:p>
                      <a:endParaRPr lang="en-US" dirty="0"/>
                    </a:p>
                  </a:txBody>
                  <a:tcPr/>
                </a:tc>
                <a:tc>
                  <a:txBody>
                    <a:bodyPr/>
                    <a:lstStyle/>
                    <a:p>
                      <a:endParaRPr lang="en-US" dirty="0"/>
                    </a:p>
                  </a:txBody>
                  <a:tcPr/>
                </a:tc>
                <a:tc>
                  <a:txBody>
                    <a:bodyPr/>
                    <a:lstStyle/>
                    <a:p>
                      <a:endParaRPr lang="en-US" dirty="0"/>
                    </a:p>
                  </a:txBody>
                  <a:tcPr/>
                </a:tc>
              </a:tr>
              <a:tr h="154940">
                <a:tc>
                  <a:txBody>
                    <a:bodyPr/>
                    <a:lstStyle/>
                    <a:p>
                      <a:endParaRPr lang="en-US" dirty="0"/>
                    </a:p>
                  </a:txBody>
                  <a:tcPr/>
                </a:tc>
                <a:tc>
                  <a:txBody>
                    <a:bodyPr/>
                    <a:lstStyle/>
                    <a:p>
                      <a:endParaRPr lang="en-US" dirty="0"/>
                    </a:p>
                  </a:txBody>
                  <a:tcPr/>
                </a:tc>
                <a:tc>
                  <a:txBody>
                    <a:bodyPr/>
                    <a:lstStyle/>
                    <a:p>
                      <a:endParaRPr lang="en-US" dirty="0"/>
                    </a:p>
                  </a:txBody>
                  <a:tcPr/>
                </a:tc>
              </a:tr>
              <a:tr h="154940">
                <a:tc>
                  <a:txBody>
                    <a:bodyPr/>
                    <a:lstStyle/>
                    <a:p>
                      <a:endParaRPr lang="en-US" dirty="0"/>
                    </a:p>
                  </a:txBody>
                  <a:tcPr/>
                </a:tc>
                <a:tc>
                  <a:txBody>
                    <a:bodyPr/>
                    <a:lstStyle/>
                    <a:p>
                      <a:endParaRPr lang="en-US" dirty="0"/>
                    </a:p>
                  </a:txBody>
                  <a:tcPr/>
                </a:tc>
                <a:tc>
                  <a:txBody>
                    <a:bodyPr/>
                    <a:lstStyle/>
                    <a:p>
                      <a:endParaRPr lang="en-US" dirty="0"/>
                    </a:p>
                  </a:txBody>
                  <a:tcPr/>
                </a:tc>
              </a:tr>
              <a:tr h="154940">
                <a:tc>
                  <a:txBody>
                    <a:bodyPr/>
                    <a:lstStyle/>
                    <a:p>
                      <a:endParaRPr lang="en-US" dirty="0"/>
                    </a:p>
                  </a:txBody>
                  <a:tcPr/>
                </a:tc>
                <a:tc>
                  <a:txBody>
                    <a:bodyPr/>
                    <a:lstStyle/>
                    <a:p>
                      <a:endParaRPr lang="en-US" dirty="0"/>
                    </a:p>
                  </a:txBody>
                  <a:tcPr/>
                </a:tc>
                <a:tc>
                  <a:txBody>
                    <a:bodyPr/>
                    <a:lstStyle/>
                    <a:p>
                      <a:endParaRPr lang="en-US" dirty="0"/>
                    </a:p>
                  </a:txBody>
                  <a:tcPr/>
                </a:tc>
              </a:tr>
              <a:tr h="154940">
                <a:tc>
                  <a:txBody>
                    <a:bodyPr/>
                    <a:lstStyle/>
                    <a:p>
                      <a:endParaRPr lang="en-US" dirty="0"/>
                    </a:p>
                  </a:txBody>
                  <a:tcPr/>
                </a:tc>
                <a:tc>
                  <a:txBody>
                    <a:bodyPr/>
                    <a:lstStyle/>
                    <a:p>
                      <a:endParaRPr lang="en-US" dirty="0"/>
                    </a:p>
                  </a:txBody>
                  <a:tcPr/>
                </a:tc>
                <a:tc>
                  <a:txBody>
                    <a:bodyPr/>
                    <a:lstStyle/>
                    <a:p>
                      <a:endParaRPr lang="en-US" dirty="0"/>
                    </a:p>
                  </a:txBody>
                  <a:tcPr/>
                </a:tc>
              </a:tr>
              <a:tr h="154940">
                <a:tc>
                  <a:txBody>
                    <a:bodyPr/>
                    <a:lstStyle/>
                    <a:p>
                      <a:endParaRPr lang="en-US" dirty="0"/>
                    </a:p>
                  </a:txBody>
                  <a:tcPr/>
                </a:tc>
                <a:tc>
                  <a:txBody>
                    <a:bodyPr/>
                    <a:lstStyle/>
                    <a:p>
                      <a:endParaRPr lang="en-US" dirty="0"/>
                    </a:p>
                  </a:txBody>
                  <a:tcPr/>
                </a:tc>
                <a:tc>
                  <a:txBody>
                    <a:bodyPr/>
                    <a:lstStyle/>
                    <a:p>
                      <a:endParaRPr lang="en-US" dirty="0"/>
                    </a:p>
                  </a:txBody>
                  <a:tcPr/>
                </a:tc>
              </a:tr>
            </a:tbl>
          </a:graphicData>
        </a:graphic>
      </p:graphicFrame>
    </p:spTree>
    <p:extLst>
      <p:ext uri="{BB962C8B-B14F-4D97-AF65-F5344CB8AC3E}">
        <p14:creationId xmlns:p14="http://schemas.microsoft.com/office/powerpoint/2010/main" val="11577588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Needs v. Wants</a:t>
            </a:r>
            <a:endParaRPr lang="en-US" dirty="0"/>
          </a:p>
        </p:txBody>
      </p:sp>
      <p:sp>
        <p:nvSpPr>
          <p:cNvPr id="3" name="Content Placeholder 2"/>
          <p:cNvSpPr>
            <a:spLocks noGrp="1"/>
          </p:cNvSpPr>
          <p:nvPr>
            <p:ph idx="1"/>
          </p:nvPr>
        </p:nvSpPr>
        <p:spPr/>
        <p:txBody>
          <a:bodyPr/>
          <a:lstStyle/>
          <a:p>
            <a:r>
              <a:rPr lang="en-US" dirty="0"/>
              <a:t>n</a:t>
            </a:r>
            <a:r>
              <a:rPr lang="en-US" dirty="0" smtClean="0"/>
              <a:t>eeds – essential for survival and/or success</a:t>
            </a:r>
          </a:p>
          <a:p>
            <a:endParaRPr lang="en-US" dirty="0"/>
          </a:p>
          <a:p>
            <a:r>
              <a:rPr lang="en-US" dirty="0"/>
              <a:t>w</a:t>
            </a:r>
            <a:r>
              <a:rPr lang="en-US" dirty="0" smtClean="0"/>
              <a:t>ants – desires that are not essential for survival and/or success</a:t>
            </a:r>
            <a:endParaRPr lang="en-US" dirty="0"/>
          </a:p>
        </p:txBody>
      </p:sp>
    </p:spTree>
    <p:extLst>
      <p:ext uri="{BB962C8B-B14F-4D97-AF65-F5344CB8AC3E}">
        <p14:creationId xmlns:p14="http://schemas.microsoft.com/office/powerpoint/2010/main" val="23284031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a:hlinkClick r:id="rId2" action="ppaction://hlinkfile"/>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521" y="146331"/>
            <a:ext cx="9130957" cy="6635469"/>
          </a:xfrm>
        </p:spPr>
      </p:pic>
    </p:spTree>
    <p:extLst>
      <p:ext uri="{BB962C8B-B14F-4D97-AF65-F5344CB8AC3E}">
        <p14:creationId xmlns:p14="http://schemas.microsoft.com/office/powerpoint/2010/main" val="15704510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S.M.A.R.T Goals</a:t>
            </a:r>
            <a:endParaRPr lang="en-US" dirty="0"/>
          </a:p>
        </p:txBody>
      </p:sp>
      <p:sp>
        <p:nvSpPr>
          <p:cNvPr id="3" name="Content Placeholder 2"/>
          <p:cNvSpPr>
            <a:spLocks noGrp="1"/>
          </p:cNvSpPr>
          <p:nvPr>
            <p:ph idx="1"/>
          </p:nvPr>
        </p:nvSpPr>
        <p:spPr/>
        <p:txBody>
          <a:bodyPr/>
          <a:lstStyle/>
          <a:p>
            <a:r>
              <a:rPr lang="en-US" dirty="0" smtClean="0"/>
              <a:t>S – specific</a:t>
            </a:r>
          </a:p>
          <a:p>
            <a:r>
              <a:rPr lang="en-US" dirty="0" smtClean="0"/>
              <a:t>M – measurable</a:t>
            </a:r>
          </a:p>
          <a:p>
            <a:r>
              <a:rPr lang="en-US" dirty="0" smtClean="0"/>
              <a:t>A – action-oriented</a:t>
            </a:r>
          </a:p>
          <a:p>
            <a:r>
              <a:rPr lang="en-US" dirty="0" smtClean="0"/>
              <a:t>R – realistic</a:t>
            </a:r>
          </a:p>
          <a:p>
            <a:r>
              <a:rPr lang="en-US" dirty="0" smtClean="0"/>
              <a:t>T – time-bound</a:t>
            </a:r>
            <a:endParaRPr lang="en-US" dirty="0"/>
          </a:p>
        </p:txBody>
      </p:sp>
    </p:spTree>
    <p:extLst>
      <p:ext uri="{BB962C8B-B14F-4D97-AF65-F5344CB8AC3E}">
        <p14:creationId xmlns:p14="http://schemas.microsoft.com/office/powerpoint/2010/main" val="23549137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Exploration</a:t>
            </a:r>
            <a:endParaRPr lang="en-US" dirty="0"/>
          </a:p>
        </p:txBody>
      </p:sp>
      <p:sp>
        <p:nvSpPr>
          <p:cNvPr id="7" name="Text Placeholder 6"/>
          <p:cNvSpPr>
            <a:spLocks noGrp="1"/>
          </p:cNvSpPr>
          <p:nvPr>
            <p:ph type="body" idx="1"/>
          </p:nvPr>
        </p:nvSpPr>
        <p:spPr>
          <a:xfrm>
            <a:off x="1065212" y="1535113"/>
            <a:ext cx="4040188" cy="639762"/>
          </a:xfrm>
        </p:spPr>
        <p:txBody>
          <a:bodyPr/>
          <a:lstStyle/>
          <a:p>
            <a:r>
              <a:rPr lang="en-US" dirty="0" smtClean="0"/>
              <a:t>Activity #1</a:t>
            </a:r>
            <a:endParaRPr lang="en-US" dirty="0"/>
          </a:p>
        </p:txBody>
      </p:sp>
      <p:sp>
        <p:nvSpPr>
          <p:cNvPr id="8" name="Content Placeholder 7"/>
          <p:cNvSpPr>
            <a:spLocks noGrp="1"/>
          </p:cNvSpPr>
          <p:nvPr>
            <p:ph sz="half" idx="2"/>
          </p:nvPr>
        </p:nvSpPr>
        <p:spPr>
          <a:xfrm>
            <a:off x="1065212" y="2174875"/>
            <a:ext cx="4040188" cy="3951288"/>
          </a:xfrm>
        </p:spPr>
        <p:txBody>
          <a:bodyPr/>
          <a:lstStyle/>
          <a:p>
            <a:r>
              <a:rPr lang="en-US" dirty="0" smtClean="0"/>
              <a:t>Find the leaks!</a:t>
            </a:r>
            <a:endParaRPr lang="en-US" dirty="0"/>
          </a:p>
        </p:txBody>
      </p:sp>
      <p:sp>
        <p:nvSpPr>
          <p:cNvPr id="9" name="Text Placeholder 8"/>
          <p:cNvSpPr>
            <a:spLocks noGrp="1"/>
          </p:cNvSpPr>
          <p:nvPr>
            <p:ph type="body" sz="quarter" idx="3"/>
          </p:nvPr>
        </p:nvSpPr>
        <p:spPr/>
        <p:txBody>
          <a:bodyPr/>
          <a:lstStyle/>
          <a:p>
            <a:r>
              <a:rPr lang="en-US" dirty="0" smtClean="0"/>
              <a:t>Activity #2</a:t>
            </a:r>
            <a:endParaRPr lang="en-US" dirty="0"/>
          </a:p>
        </p:txBody>
      </p:sp>
      <p:sp>
        <p:nvSpPr>
          <p:cNvPr id="10" name="Content Placeholder 9"/>
          <p:cNvSpPr>
            <a:spLocks noGrp="1"/>
          </p:cNvSpPr>
          <p:nvPr>
            <p:ph sz="quarter" idx="4"/>
          </p:nvPr>
        </p:nvSpPr>
        <p:spPr/>
        <p:txBody>
          <a:bodyPr/>
          <a:lstStyle/>
          <a:p>
            <a:r>
              <a:rPr lang="en-US" dirty="0" smtClean="0"/>
              <a:t>Expecting the unexpected!</a:t>
            </a:r>
            <a:endParaRPr lang="en-US" dirty="0"/>
          </a:p>
        </p:txBody>
      </p:sp>
    </p:spTree>
    <p:extLst>
      <p:ext uri="{BB962C8B-B14F-4D97-AF65-F5344CB8AC3E}">
        <p14:creationId xmlns:p14="http://schemas.microsoft.com/office/powerpoint/2010/main" val="26088939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Creation</a:t>
            </a:r>
            <a:endParaRPr lang="en-US" dirty="0"/>
          </a:p>
        </p:txBody>
      </p:sp>
      <p:sp>
        <p:nvSpPr>
          <p:cNvPr id="7" name="Content Placeholder 6"/>
          <p:cNvSpPr>
            <a:spLocks noGrp="1"/>
          </p:cNvSpPr>
          <p:nvPr>
            <p:ph idx="1"/>
          </p:nvPr>
        </p:nvSpPr>
        <p:spPr/>
        <p:txBody>
          <a:bodyPr/>
          <a:lstStyle/>
          <a:p>
            <a:r>
              <a:rPr lang="en-US" dirty="0" smtClean="0"/>
              <a:t>It’s time to create your budget</a:t>
            </a:r>
            <a:r>
              <a:rPr lang="en-US" dirty="0" smtClean="0"/>
              <a:t>!</a:t>
            </a:r>
          </a:p>
          <a:p>
            <a:endParaRPr lang="en-US" dirty="0"/>
          </a:p>
          <a:p>
            <a:pPr marL="0" indent="0">
              <a:buNone/>
            </a:pPr>
            <a:r>
              <a:rPr lang="en-US" u="sng" dirty="0" smtClean="0"/>
              <a:t>Remember</a:t>
            </a:r>
            <a:r>
              <a:rPr lang="en-US" dirty="0" smtClean="0"/>
              <a:t>: Income</a:t>
            </a:r>
            <a:r>
              <a:rPr lang="en-US" dirty="0"/>
              <a:t>, </a:t>
            </a:r>
            <a:r>
              <a:rPr lang="en-US" dirty="0" smtClean="0"/>
              <a:t>Income, Major Expenses, Day-to-Day Spending, Savings, and Emergencies</a:t>
            </a:r>
            <a:endParaRPr lang="en-US" dirty="0"/>
          </a:p>
          <a:p>
            <a:endParaRPr lang="en-US" dirty="0"/>
          </a:p>
        </p:txBody>
      </p:sp>
    </p:spTree>
    <p:extLst>
      <p:ext uri="{BB962C8B-B14F-4D97-AF65-F5344CB8AC3E}">
        <p14:creationId xmlns:p14="http://schemas.microsoft.com/office/powerpoint/2010/main" val="32509690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13855"/>
            <a:ext cx="2768600" cy="1143000"/>
          </a:xfrm>
        </p:spPr>
        <p:txBody>
          <a:bodyPr/>
          <a:lstStyle/>
          <a:p>
            <a:r>
              <a:rPr lang="en-US" u="sng" dirty="0" smtClean="0"/>
              <a:t>Warm-Up</a:t>
            </a:r>
            <a:r>
              <a:rPr lang="en-US" dirty="0" smtClean="0"/>
              <a:t>:</a:t>
            </a:r>
            <a:endParaRPr lang="en-US" u="sng" dirty="0"/>
          </a:p>
        </p:txBody>
      </p:sp>
      <p:sp>
        <p:nvSpPr>
          <p:cNvPr id="3" name="Content Placeholder 2"/>
          <p:cNvSpPr>
            <a:spLocks noGrp="1"/>
          </p:cNvSpPr>
          <p:nvPr>
            <p:ph idx="1"/>
          </p:nvPr>
        </p:nvSpPr>
        <p:spPr>
          <a:xfrm>
            <a:off x="1600199" y="1752600"/>
            <a:ext cx="7426325" cy="4343400"/>
          </a:xfrm>
        </p:spPr>
        <p:txBody>
          <a:bodyPr/>
          <a:lstStyle/>
          <a:p>
            <a:r>
              <a:rPr lang="en-US" dirty="0" smtClean="0"/>
              <a:t>How do you make money and what purchases do you make?</a:t>
            </a:r>
          </a:p>
          <a:p>
            <a:endParaRPr lang="en-US" dirty="0" smtClean="0"/>
          </a:p>
          <a:p>
            <a:r>
              <a:rPr lang="en-US" dirty="0" smtClean="0"/>
              <a:t>What was your last “big buy”? How did you decide what/where/when to buy? Are you still happy with your purchase?</a:t>
            </a:r>
          </a:p>
          <a:p>
            <a:endParaRPr lang="en-US" dirty="0"/>
          </a:p>
          <a:p>
            <a:endParaRPr lang="en-US" dirty="0"/>
          </a:p>
        </p:txBody>
      </p:sp>
      <p:sp>
        <p:nvSpPr>
          <p:cNvPr id="4" name="TextBox 3"/>
          <p:cNvSpPr txBox="1"/>
          <p:nvPr/>
        </p:nvSpPr>
        <p:spPr>
          <a:xfrm>
            <a:off x="4191000" y="152400"/>
            <a:ext cx="4800600" cy="1154162"/>
          </a:xfrm>
          <a:prstGeom prst="rect">
            <a:avLst/>
          </a:prstGeom>
          <a:noFill/>
        </p:spPr>
        <p:txBody>
          <a:bodyPr wrap="square" rtlCol="0">
            <a:spAutoFit/>
          </a:bodyPr>
          <a:lstStyle/>
          <a:p>
            <a:pPr algn="just"/>
            <a:r>
              <a:rPr lang="en-US" sz="2300" dirty="0"/>
              <a:t>Choose one of the following questions and respond in writing. If you finish one early, answer </a:t>
            </a:r>
            <a:r>
              <a:rPr lang="en-US" sz="2300" dirty="0" smtClean="0"/>
              <a:t>another.</a:t>
            </a:r>
            <a:endParaRPr lang="en-US" sz="2300" dirty="0"/>
          </a:p>
        </p:txBody>
      </p:sp>
    </p:spTree>
    <p:extLst>
      <p:ext uri="{BB962C8B-B14F-4D97-AF65-F5344CB8AC3E}">
        <p14:creationId xmlns:p14="http://schemas.microsoft.com/office/powerpoint/2010/main" val="17657254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Reflection</a:t>
            </a:r>
            <a:endParaRPr lang="en-US"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40215999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Wrap-Up!</a:t>
            </a:r>
            <a:endParaRPr lang="en-US" dirty="0"/>
          </a:p>
        </p:txBody>
      </p:sp>
      <p:sp>
        <p:nvSpPr>
          <p:cNvPr id="3" name="Content Placeholder 2"/>
          <p:cNvSpPr>
            <a:spLocks noGrp="1"/>
          </p:cNvSpPr>
          <p:nvPr>
            <p:ph idx="1"/>
          </p:nvPr>
        </p:nvSpPr>
        <p:spPr/>
        <p:txBody>
          <a:bodyPr/>
          <a:lstStyle/>
          <a:p>
            <a:r>
              <a:rPr lang="en-US" dirty="0" smtClean="0"/>
              <a:t>Take your resources!</a:t>
            </a:r>
          </a:p>
          <a:p>
            <a:r>
              <a:rPr lang="en-US" dirty="0" smtClean="0"/>
              <a:t>Check in on our future sessions:</a:t>
            </a:r>
          </a:p>
          <a:p>
            <a:pPr lvl="1"/>
            <a:r>
              <a:rPr lang="en-US" dirty="0" smtClean="0"/>
              <a:t>Credit and Debt: Building Strong Credit and Choosing Wisely</a:t>
            </a:r>
          </a:p>
          <a:p>
            <a:pPr lvl="1"/>
            <a:r>
              <a:rPr lang="en-US" dirty="0" smtClean="0"/>
              <a:t>Savings and Retirement: Planning Your Future</a:t>
            </a:r>
          </a:p>
          <a:p>
            <a:r>
              <a:rPr lang="en-US" dirty="0" smtClean="0"/>
              <a:t>Contact Info</a:t>
            </a:r>
          </a:p>
          <a:p>
            <a:r>
              <a:rPr lang="en-US" dirty="0" smtClean="0"/>
              <a:t>Thanks!</a:t>
            </a:r>
          </a:p>
          <a:p>
            <a:endParaRPr lang="en-US" dirty="0"/>
          </a:p>
        </p:txBody>
      </p:sp>
    </p:spTree>
    <p:extLst>
      <p:ext uri="{BB962C8B-B14F-4D97-AF65-F5344CB8AC3E}">
        <p14:creationId xmlns:p14="http://schemas.microsoft.com/office/powerpoint/2010/main" val="28012485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 what’s the big deal?</a:t>
            </a:r>
            <a:endParaRPr lang="en-US" dirty="0"/>
          </a:p>
        </p:txBody>
      </p:sp>
      <p:sp>
        <p:nvSpPr>
          <p:cNvPr id="4" name="Rectangle 3"/>
          <p:cNvSpPr/>
          <p:nvPr/>
        </p:nvSpPr>
        <p:spPr>
          <a:xfrm>
            <a:off x="2209800" y="1752600"/>
            <a:ext cx="6153463" cy="1754326"/>
          </a:xfrm>
          <a:prstGeom prst="rect">
            <a:avLst/>
          </a:prstGeom>
          <a:noFill/>
        </p:spPr>
        <p:txBody>
          <a:bodyPr wrap="squar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Why are we here today?</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5" name="Rectangle 4"/>
          <p:cNvSpPr/>
          <p:nvPr/>
        </p:nvSpPr>
        <p:spPr>
          <a:xfrm>
            <a:off x="1981200" y="3920836"/>
            <a:ext cx="6180539" cy="923330"/>
          </a:xfrm>
          <a:prstGeom prst="rect">
            <a:avLst/>
          </a:prstGeom>
          <a:noFill/>
        </p:spPr>
        <p:txBody>
          <a:bodyPr wrap="none" lIns="91440" tIns="45720" rIns="91440" bIns="45720">
            <a:spAutoFit/>
          </a:bodyPr>
          <a:lstStyle/>
          <a:p>
            <a:pPr algn="ctr"/>
            <a:r>
              <a:rPr lang="en-US" sz="54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What are our goals?</a:t>
            </a:r>
            <a:endParaRPr lang="en-US" sz="54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6" name="TextBox 5"/>
          <p:cNvSpPr txBox="1"/>
          <p:nvPr/>
        </p:nvSpPr>
        <p:spPr>
          <a:xfrm>
            <a:off x="1600200" y="1752600"/>
            <a:ext cx="7010400" cy="4401205"/>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r>
              <a:rPr lang="en-US" sz="2800" dirty="0" smtClean="0"/>
              <a:t>By the end of the day you will:</a:t>
            </a:r>
          </a:p>
          <a:p>
            <a:endParaRPr lang="en-US" sz="2800" dirty="0"/>
          </a:p>
          <a:p>
            <a:pPr marL="342900" indent="-342900">
              <a:buAutoNum type="arabicParenBoth"/>
            </a:pPr>
            <a:r>
              <a:rPr lang="en-US" sz="2800" dirty="0"/>
              <a:t>k</a:t>
            </a:r>
            <a:r>
              <a:rPr lang="en-US" sz="2800" dirty="0" smtClean="0"/>
              <a:t>now terms associated with creating and maintaining a budget.</a:t>
            </a:r>
          </a:p>
          <a:p>
            <a:pPr marL="342900" indent="-342900">
              <a:buFontTx/>
              <a:buAutoNum type="arabicParenBoth"/>
            </a:pPr>
            <a:r>
              <a:rPr lang="en-US" sz="2800" dirty="0" smtClean="0"/>
              <a:t>understand </a:t>
            </a:r>
            <a:r>
              <a:rPr lang="en-US" sz="2800" dirty="0"/>
              <a:t>the importance of managing your money and being financially responsible.</a:t>
            </a:r>
          </a:p>
          <a:p>
            <a:pPr marL="342900" indent="-342900">
              <a:buAutoNum type="arabicParenBoth"/>
            </a:pPr>
            <a:r>
              <a:rPr lang="en-US" sz="2800" dirty="0"/>
              <a:t>h</a:t>
            </a:r>
            <a:r>
              <a:rPr lang="en-US" sz="2800" dirty="0" smtClean="0"/>
              <a:t>ave the tools and skills to create a personalized budget.</a:t>
            </a:r>
          </a:p>
          <a:p>
            <a:pPr marL="342900" indent="-342900">
              <a:buAutoNum type="arabicParenBoth"/>
            </a:pPr>
            <a:r>
              <a:rPr lang="en-US" sz="2800" dirty="0"/>
              <a:t>e</a:t>
            </a:r>
            <a:r>
              <a:rPr lang="en-US" sz="2800" dirty="0" smtClean="0"/>
              <a:t>xplore problems that can arise in budgeting and make wise choices.</a:t>
            </a:r>
          </a:p>
        </p:txBody>
      </p:sp>
    </p:spTree>
    <p:extLst>
      <p:ext uri="{BB962C8B-B14F-4D97-AF65-F5344CB8AC3E}">
        <p14:creationId xmlns:p14="http://schemas.microsoft.com/office/powerpoint/2010/main" val="2715017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3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000" fill="hold"/>
                                        <p:tgtEl>
                                          <p:spTgt spid="5"/>
                                        </p:tgtEl>
                                        <p:attrNameLst>
                                          <p:attrName>ppt_w</p:attrName>
                                        </p:attrNameLst>
                                      </p:cBhvr>
                                      <p:tavLst>
                                        <p:tav tm="0">
                                          <p:val>
                                            <p:fltVal val="0"/>
                                          </p:val>
                                        </p:tav>
                                        <p:tav tm="100000">
                                          <p:val>
                                            <p:strVal val="#ppt_w"/>
                                          </p:val>
                                        </p:tav>
                                      </p:tavLst>
                                    </p:anim>
                                    <p:anim calcmode="lin" valueType="num">
                                      <p:cBhvr>
                                        <p:cTn id="12" dur="1000" fill="hold"/>
                                        <p:tgtEl>
                                          <p:spTgt spid="5"/>
                                        </p:tgtEl>
                                        <p:attrNameLst>
                                          <p:attrName>ppt_h</p:attrName>
                                        </p:attrNameLst>
                                      </p:cBhvr>
                                      <p:tavLst>
                                        <p:tav tm="0">
                                          <p:val>
                                            <p:fltVal val="0"/>
                                          </p:val>
                                        </p:tav>
                                        <p:tav tm="100000">
                                          <p:val>
                                            <p:strVal val="#ppt_h"/>
                                          </p:val>
                                        </p:tav>
                                      </p:tavLst>
                                    </p:anim>
                                    <p:anim calcmode="lin" valueType="num">
                                      <p:cBhvr>
                                        <p:cTn id="13" dur="1000" fill="hold"/>
                                        <p:tgtEl>
                                          <p:spTgt spid="5"/>
                                        </p:tgtEl>
                                        <p:attrNameLst>
                                          <p:attrName>style.rotation</p:attrName>
                                        </p:attrNameLst>
                                      </p:cBhvr>
                                      <p:tavLst>
                                        <p:tav tm="0">
                                          <p:val>
                                            <p:fltVal val="90"/>
                                          </p:val>
                                        </p:tav>
                                        <p:tav tm="100000">
                                          <p:val>
                                            <p:fltVal val="0"/>
                                          </p:val>
                                        </p:tav>
                                      </p:tavLst>
                                    </p:anim>
                                    <p:animEffect transition="in" filter="fade">
                                      <p:cBhvr>
                                        <p:cTn id="14" dur="10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bg/>
                                          </p:spTgt>
                                        </p:tgtEl>
                                        <p:attrNameLst>
                                          <p:attrName>style.visibility</p:attrName>
                                        </p:attrNameLst>
                                      </p:cBhvr>
                                      <p:to>
                                        <p:strVal val="visible"/>
                                      </p:to>
                                    </p:set>
                                    <p:anim calcmode="lin" valueType="num">
                                      <p:cBhvr additive="base">
                                        <p:cTn id="19"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0" dur="500" fill="hold"/>
                                        <p:tgtEl>
                                          <p:spTgt spid="6">
                                            <p:bg/>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 calcmode="lin" valueType="num">
                                      <p:cBhvr additive="base">
                                        <p:cTn id="2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2" end="2"/>
                                            </p:txEl>
                                          </p:spTgt>
                                        </p:tgtEl>
                                        <p:attrNameLst>
                                          <p:attrName>style.visibility</p:attrName>
                                        </p:attrNameLst>
                                      </p:cBhvr>
                                      <p:to>
                                        <p:strVal val="visible"/>
                                      </p:to>
                                    </p:set>
                                    <p:anim calcmode="lin" valueType="num">
                                      <p:cBhvr additive="base">
                                        <p:cTn id="31"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xEl>
                                              <p:pRg st="3" end="3"/>
                                            </p:txEl>
                                          </p:spTgt>
                                        </p:tgtEl>
                                        <p:attrNameLst>
                                          <p:attrName>style.visibility</p:attrName>
                                        </p:attrNameLst>
                                      </p:cBhvr>
                                      <p:to>
                                        <p:strVal val="visible"/>
                                      </p:to>
                                    </p:set>
                                    <p:anim calcmode="lin" valueType="num">
                                      <p:cBhvr additive="base">
                                        <p:cTn id="37"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xEl>
                                              <p:pRg st="4" end="4"/>
                                            </p:txEl>
                                          </p:spTgt>
                                        </p:tgtEl>
                                        <p:attrNameLst>
                                          <p:attrName>style.visibility</p:attrName>
                                        </p:attrNameLst>
                                      </p:cBhvr>
                                      <p:to>
                                        <p:strVal val="visible"/>
                                      </p:to>
                                    </p:set>
                                    <p:anim calcmode="lin" valueType="num">
                                      <p:cBhvr additive="base">
                                        <p:cTn id="4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6">
                                            <p:txEl>
                                              <p:pRg st="5" end="5"/>
                                            </p:txEl>
                                          </p:spTgt>
                                        </p:tgtEl>
                                        <p:attrNameLst>
                                          <p:attrName>style.visibility</p:attrName>
                                        </p:attrNameLst>
                                      </p:cBhvr>
                                      <p:to>
                                        <p:strVal val="visible"/>
                                      </p:to>
                                    </p:set>
                                    <p:anim calcmode="lin" valueType="num">
                                      <p:cBhvr additive="base">
                                        <p:cTn id="49"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a:xfrm>
            <a:off x="2438399" y="1981200"/>
            <a:ext cx="6588125" cy="4114800"/>
          </a:xfrm>
        </p:spPr>
        <p:txBody>
          <a:bodyPr/>
          <a:lstStyle/>
          <a:p>
            <a:r>
              <a:rPr lang="en-US" dirty="0" smtClean="0"/>
              <a:t>Foundation 	– 	</a:t>
            </a:r>
            <a:r>
              <a:rPr lang="en-US" dirty="0" smtClean="0"/>
              <a:t>45-60 </a:t>
            </a:r>
            <a:r>
              <a:rPr lang="en-US" dirty="0" smtClean="0"/>
              <a:t>minutes</a:t>
            </a:r>
          </a:p>
          <a:p>
            <a:r>
              <a:rPr lang="en-US" dirty="0" smtClean="0"/>
              <a:t>Exploration 	– 	60 minutes</a:t>
            </a:r>
          </a:p>
          <a:p>
            <a:r>
              <a:rPr lang="en-US" dirty="0" smtClean="0"/>
              <a:t>Creation 	– 	</a:t>
            </a:r>
            <a:r>
              <a:rPr lang="en-US" dirty="0" smtClean="0"/>
              <a:t>40</a:t>
            </a:r>
            <a:r>
              <a:rPr lang="en-US" dirty="0" smtClean="0"/>
              <a:t> </a:t>
            </a:r>
            <a:r>
              <a:rPr lang="en-US" dirty="0" smtClean="0"/>
              <a:t>minutes</a:t>
            </a:r>
          </a:p>
          <a:p>
            <a:r>
              <a:rPr lang="en-US" dirty="0" smtClean="0"/>
              <a:t>Reflection 	– 	20 minutes</a:t>
            </a:r>
            <a:endParaRPr lang="en-US" dirty="0"/>
          </a:p>
        </p:txBody>
      </p:sp>
    </p:spTree>
    <p:extLst>
      <p:ext uri="{BB962C8B-B14F-4D97-AF65-F5344CB8AC3E}">
        <p14:creationId xmlns:p14="http://schemas.microsoft.com/office/powerpoint/2010/main" val="10535226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Foundation</a:t>
            </a:r>
            <a:endParaRPr lang="en-US" dirty="0"/>
          </a:p>
        </p:txBody>
      </p:sp>
      <p:sp>
        <p:nvSpPr>
          <p:cNvPr id="3" name="Content Placeholder 2"/>
          <p:cNvSpPr>
            <a:spLocks noGrp="1"/>
          </p:cNvSpPr>
          <p:nvPr>
            <p:ph idx="1"/>
          </p:nvPr>
        </p:nvSpPr>
        <p:spPr/>
        <p:txBody>
          <a:bodyPr/>
          <a:lstStyle/>
          <a:p>
            <a:r>
              <a:rPr lang="en-US" dirty="0" smtClean="0"/>
              <a:t>What do you already know?</a:t>
            </a:r>
          </a:p>
          <a:p>
            <a:r>
              <a:rPr lang="en-US" dirty="0" smtClean="0"/>
              <a:t>What do you need to know?</a:t>
            </a:r>
          </a:p>
          <a:p>
            <a:pPr lvl="2"/>
            <a:r>
              <a:rPr lang="en-US" dirty="0"/>
              <a:t>v</a:t>
            </a:r>
            <a:r>
              <a:rPr lang="en-US" dirty="0" smtClean="0"/>
              <a:t>ocabulary</a:t>
            </a:r>
          </a:p>
          <a:p>
            <a:pPr lvl="2"/>
            <a:r>
              <a:rPr lang="en-US" dirty="0"/>
              <a:t>s</a:t>
            </a:r>
            <a:r>
              <a:rPr lang="en-US" dirty="0" smtClean="0"/>
              <a:t>uggested budgeting tips</a:t>
            </a:r>
          </a:p>
          <a:p>
            <a:pPr lvl="2"/>
            <a:r>
              <a:rPr lang="en-US" dirty="0" smtClean="0"/>
              <a:t>anticipated needs</a:t>
            </a:r>
            <a:endParaRPr lang="en-US" dirty="0"/>
          </a:p>
        </p:txBody>
      </p:sp>
    </p:spTree>
    <p:extLst>
      <p:ext uri="{BB962C8B-B14F-4D97-AF65-F5344CB8AC3E}">
        <p14:creationId xmlns:p14="http://schemas.microsoft.com/office/powerpoint/2010/main" val="16097368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340836540"/>
              </p:ext>
            </p:extLst>
          </p:nvPr>
        </p:nvGraphicFramePr>
        <p:xfrm>
          <a:off x="1752600" y="609600"/>
          <a:ext cx="7239000" cy="5609671"/>
        </p:xfrm>
        <a:graphic>
          <a:graphicData uri="http://schemas.openxmlformats.org/drawingml/2006/table">
            <a:tbl>
              <a:tblPr firstRow="1" bandRow="1">
                <a:tableStyleId>{5C22544A-7EE6-4342-B048-85BDC9FD1C3A}</a:tableStyleId>
              </a:tblPr>
              <a:tblGrid>
                <a:gridCol w="2413000"/>
                <a:gridCol w="2413000"/>
                <a:gridCol w="2413000"/>
              </a:tblGrid>
              <a:tr h="400396">
                <a:tc>
                  <a:txBody>
                    <a:bodyPr/>
                    <a:lstStyle/>
                    <a:p>
                      <a:r>
                        <a:rPr lang="en-US" dirty="0" smtClean="0"/>
                        <a:t>Know</a:t>
                      </a:r>
                      <a:endParaRPr lang="en-US" dirty="0"/>
                    </a:p>
                  </a:txBody>
                  <a:tcPr/>
                </a:tc>
                <a:tc>
                  <a:txBody>
                    <a:bodyPr/>
                    <a:lstStyle/>
                    <a:p>
                      <a:r>
                        <a:rPr lang="en-US" dirty="0" smtClean="0"/>
                        <a:t>Want to Know</a:t>
                      </a:r>
                      <a:endParaRPr lang="en-US" dirty="0"/>
                    </a:p>
                  </a:txBody>
                  <a:tcPr/>
                </a:tc>
                <a:tc>
                  <a:txBody>
                    <a:bodyPr/>
                    <a:lstStyle/>
                    <a:p>
                      <a:r>
                        <a:rPr lang="en-US" dirty="0" smtClean="0"/>
                        <a:t>Learned</a:t>
                      </a:r>
                      <a:endParaRPr lang="en-US" dirty="0"/>
                    </a:p>
                  </a:txBody>
                  <a:tcPr/>
                </a:tc>
              </a:tr>
              <a:tr h="5209275">
                <a:tc>
                  <a:txBody>
                    <a:bodyPr/>
                    <a:lstStyle/>
                    <a:p>
                      <a:endParaRPr lang="en-US" dirty="0"/>
                    </a:p>
                  </a:txBody>
                  <a:tcPr/>
                </a:tc>
                <a:tc>
                  <a:txBody>
                    <a:bodyPr/>
                    <a:lstStyle/>
                    <a:p>
                      <a:endParaRPr lang="en-US" dirty="0"/>
                    </a:p>
                  </a:txBody>
                  <a:tcPr/>
                </a:tc>
                <a:tc>
                  <a:txBody>
                    <a:bodyPr/>
                    <a:lstStyle/>
                    <a:p>
                      <a:endParaRPr lang="en-US" dirty="0"/>
                    </a:p>
                  </a:txBody>
                  <a:tcPr/>
                </a:tc>
              </a:tr>
            </a:tbl>
          </a:graphicData>
        </a:graphic>
      </p:graphicFrame>
    </p:spTree>
    <p:extLst>
      <p:ext uri="{BB962C8B-B14F-4D97-AF65-F5344CB8AC3E}">
        <p14:creationId xmlns:p14="http://schemas.microsoft.com/office/powerpoint/2010/main" val="21503857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Budget Vocabulary</a:t>
            </a:r>
            <a:endParaRPr lang="en-US" dirty="0"/>
          </a:p>
        </p:txBody>
      </p:sp>
      <p:sp>
        <p:nvSpPr>
          <p:cNvPr id="3" name="Text Placeholder 2"/>
          <p:cNvSpPr>
            <a:spLocks noGrp="1"/>
          </p:cNvSpPr>
          <p:nvPr>
            <p:ph type="body" idx="1"/>
          </p:nvPr>
        </p:nvSpPr>
        <p:spPr>
          <a:xfrm>
            <a:off x="1828800" y="1535113"/>
            <a:ext cx="2668588" cy="639762"/>
          </a:xfrm>
        </p:spPr>
        <p:txBody>
          <a:bodyPr/>
          <a:lstStyle/>
          <a:p>
            <a:r>
              <a:rPr lang="en-US" dirty="0" smtClean="0"/>
              <a:t>General Terms</a:t>
            </a:r>
            <a:endParaRPr lang="en-US" dirty="0"/>
          </a:p>
        </p:txBody>
      </p:sp>
      <p:sp>
        <p:nvSpPr>
          <p:cNvPr id="4" name="Content Placeholder 3"/>
          <p:cNvSpPr>
            <a:spLocks noGrp="1"/>
          </p:cNvSpPr>
          <p:nvPr>
            <p:ph sz="half" idx="2"/>
          </p:nvPr>
        </p:nvSpPr>
        <p:spPr>
          <a:xfrm>
            <a:off x="1828800" y="2174875"/>
            <a:ext cx="2668588" cy="3951288"/>
          </a:xfrm>
        </p:spPr>
        <p:txBody>
          <a:bodyPr/>
          <a:lstStyle/>
          <a:p>
            <a:pPr lvl="0"/>
            <a:r>
              <a:rPr lang="en-US" dirty="0"/>
              <a:t>b</a:t>
            </a:r>
            <a:r>
              <a:rPr lang="en-US" dirty="0" smtClean="0"/>
              <a:t>udget</a:t>
            </a:r>
          </a:p>
          <a:p>
            <a:pPr lvl="1"/>
            <a:r>
              <a:rPr lang="en-US" dirty="0"/>
              <a:t>i</a:t>
            </a:r>
            <a:r>
              <a:rPr lang="en-US" dirty="0" smtClean="0"/>
              <a:t>ncome</a:t>
            </a:r>
          </a:p>
          <a:p>
            <a:pPr lvl="1"/>
            <a:r>
              <a:rPr lang="en-US" dirty="0" smtClean="0"/>
              <a:t>expense</a:t>
            </a:r>
            <a:endParaRPr lang="en-US" dirty="0"/>
          </a:p>
          <a:p>
            <a:pPr lvl="0"/>
            <a:r>
              <a:rPr lang="en-US" dirty="0"/>
              <a:t>c</a:t>
            </a:r>
            <a:r>
              <a:rPr lang="en-US" dirty="0" smtClean="0"/>
              <a:t>ost comparison</a:t>
            </a:r>
          </a:p>
          <a:p>
            <a:pPr lvl="0"/>
            <a:r>
              <a:rPr lang="en-US" dirty="0"/>
              <a:t>c</a:t>
            </a:r>
            <a:r>
              <a:rPr lang="en-US" dirty="0" smtClean="0"/>
              <a:t>ost-benefit analysis</a:t>
            </a:r>
          </a:p>
          <a:p>
            <a:pPr lvl="0"/>
            <a:r>
              <a:rPr lang="en-US" dirty="0"/>
              <a:t>f</a:t>
            </a:r>
            <a:r>
              <a:rPr lang="en-US" dirty="0" smtClean="0"/>
              <a:t>uture expenses</a:t>
            </a:r>
          </a:p>
          <a:p>
            <a:pPr lvl="1"/>
            <a:r>
              <a:rPr lang="en-US" dirty="0"/>
              <a:t>s</a:t>
            </a:r>
            <a:r>
              <a:rPr lang="en-US" dirty="0" smtClean="0"/>
              <a:t>hort-term</a:t>
            </a:r>
          </a:p>
          <a:p>
            <a:pPr lvl="1"/>
            <a:r>
              <a:rPr lang="en-US" dirty="0" smtClean="0"/>
              <a:t>medium-term</a:t>
            </a:r>
          </a:p>
          <a:p>
            <a:pPr lvl="1"/>
            <a:r>
              <a:rPr lang="en-US" dirty="0"/>
              <a:t>l</a:t>
            </a:r>
            <a:r>
              <a:rPr lang="en-US" dirty="0" smtClean="0"/>
              <a:t>ong-term</a:t>
            </a:r>
            <a:endParaRPr lang="en-US" dirty="0"/>
          </a:p>
          <a:p>
            <a:pPr lvl="0"/>
            <a:endParaRPr lang="en-US" dirty="0" smtClean="0"/>
          </a:p>
        </p:txBody>
      </p:sp>
      <p:sp>
        <p:nvSpPr>
          <p:cNvPr id="6" name="Text Placeholder 5"/>
          <p:cNvSpPr>
            <a:spLocks noGrp="1"/>
          </p:cNvSpPr>
          <p:nvPr>
            <p:ph type="body" sz="quarter" idx="3"/>
          </p:nvPr>
        </p:nvSpPr>
        <p:spPr>
          <a:xfrm>
            <a:off x="6339085" y="1905000"/>
            <a:ext cx="2576315" cy="639762"/>
          </a:xfrm>
        </p:spPr>
        <p:txBody>
          <a:bodyPr/>
          <a:lstStyle/>
          <a:p>
            <a:r>
              <a:rPr lang="en-US" dirty="0" smtClean="0"/>
              <a:t>Related to your Bank Account</a:t>
            </a:r>
            <a:endParaRPr lang="en-US" dirty="0"/>
          </a:p>
        </p:txBody>
      </p:sp>
      <p:sp>
        <p:nvSpPr>
          <p:cNvPr id="5" name="Content Placeholder 4"/>
          <p:cNvSpPr>
            <a:spLocks noGrp="1"/>
          </p:cNvSpPr>
          <p:nvPr>
            <p:ph sz="quarter" idx="4"/>
          </p:nvPr>
        </p:nvSpPr>
        <p:spPr>
          <a:xfrm>
            <a:off x="6248400" y="2544762"/>
            <a:ext cx="2438400" cy="3951288"/>
          </a:xfrm>
        </p:spPr>
        <p:txBody>
          <a:bodyPr/>
          <a:lstStyle/>
          <a:p>
            <a:pPr lvl="0"/>
            <a:r>
              <a:rPr lang="en-US" dirty="0" smtClean="0"/>
              <a:t>balance</a:t>
            </a:r>
          </a:p>
          <a:p>
            <a:pPr lvl="0"/>
            <a:r>
              <a:rPr lang="en-US" dirty="0" smtClean="0"/>
              <a:t>deposit</a:t>
            </a:r>
          </a:p>
          <a:p>
            <a:pPr lvl="0"/>
            <a:r>
              <a:rPr lang="en-US" dirty="0"/>
              <a:t>overdraft </a:t>
            </a:r>
            <a:endParaRPr lang="en-US" dirty="0" smtClean="0"/>
          </a:p>
          <a:p>
            <a:pPr lvl="0"/>
            <a:r>
              <a:rPr lang="en-US" dirty="0" smtClean="0"/>
              <a:t>savings </a:t>
            </a:r>
          </a:p>
          <a:p>
            <a:pPr lvl="0"/>
            <a:r>
              <a:rPr lang="en-US" dirty="0" smtClean="0"/>
              <a:t>transaction</a:t>
            </a:r>
          </a:p>
          <a:p>
            <a:pPr lvl="0"/>
            <a:r>
              <a:rPr lang="en-US" dirty="0"/>
              <a:t>transfer</a:t>
            </a:r>
            <a:endParaRPr lang="en-US" dirty="0" smtClean="0"/>
          </a:p>
          <a:p>
            <a:pPr lvl="0"/>
            <a:r>
              <a:rPr lang="en-US" dirty="0" smtClean="0"/>
              <a:t>withdraw</a:t>
            </a:r>
            <a:endParaRPr lang="en-US" dirty="0"/>
          </a:p>
          <a:p>
            <a:pPr lvl="0"/>
            <a:endParaRPr lang="en-US" dirty="0"/>
          </a:p>
          <a:p>
            <a:endParaRPr lang="en-US" dirty="0"/>
          </a:p>
        </p:txBody>
      </p:sp>
    </p:spTree>
    <p:extLst>
      <p:ext uri="{BB962C8B-B14F-4D97-AF65-F5344CB8AC3E}">
        <p14:creationId xmlns:p14="http://schemas.microsoft.com/office/powerpoint/2010/main" val="1978444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More in-depth vocabulary</a:t>
            </a:r>
            <a:endParaRPr lang="en-US" dirty="0"/>
          </a:p>
        </p:txBody>
      </p:sp>
      <p:sp>
        <p:nvSpPr>
          <p:cNvPr id="6" name="Content Placeholder 5"/>
          <p:cNvSpPr>
            <a:spLocks noGrp="1"/>
          </p:cNvSpPr>
          <p:nvPr>
            <p:ph sz="half" idx="1"/>
          </p:nvPr>
        </p:nvSpPr>
        <p:spPr/>
        <p:txBody>
          <a:bodyPr/>
          <a:lstStyle/>
          <a:p>
            <a:pPr lvl="0"/>
            <a:r>
              <a:rPr lang="en-US" dirty="0"/>
              <a:t>monthly salary</a:t>
            </a:r>
          </a:p>
          <a:p>
            <a:pPr lvl="0"/>
            <a:r>
              <a:rPr lang="en-US" dirty="0"/>
              <a:t>t</a:t>
            </a:r>
            <a:r>
              <a:rPr lang="en-US" dirty="0" smtClean="0"/>
              <a:t>axes</a:t>
            </a:r>
          </a:p>
          <a:p>
            <a:pPr lvl="0"/>
            <a:r>
              <a:rPr lang="en-US" dirty="0"/>
              <a:t>ATM card</a:t>
            </a:r>
          </a:p>
          <a:p>
            <a:pPr lvl="0"/>
            <a:r>
              <a:rPr lang="en-US" dirty="0"/>
              <a:t>debit card</a:t>
            </a:r>
          </a:p>
          <a:p>
            <a:pPr lvl="0"/>
            <a:r>
              <a:rPr lang="en-US" dirty="0"/>
              <a:t>checking</a:t>
            </a:r>
          </a:p>
          <a:p>
            <a:pPr lvl="0"/>
            <a:r>
              <a:rPr lang="en-US" dirty="0"/>
              <a:t>loan</a:t>
            </a:r>
          </a:p>
          <a:p>
            <a:r>
              <a:rPr lang="en-US" dirty="0"/>
              <a:t>point-of-sale transaction</a:t>
            </a:r>
          </a:p>
          <a:p>
            <a:pPr lvl="0"/>
            <a:endParaRPr lang="en-US" dirty="0"/>
          </a:p>
          <a:p>
            <a:endParaRPr lang="en-US" dirty="0"/>
          </a:p>
        </p:txBody>
      </p:sp>
      <p:sp>
        <p:nvSpPr>
          <p:cNvPr id="7" name="Content Placeholder 6"/>
          <p:cNvSpPr>
            <a:spLocks noGrp="1"/>
          </p:cNvSpPr>
          <p:nvPr>
            <p:ph sz="half" idx="2"/>
          </p:nvPr>
        </p:nvSpPr>
        <p:spPr/>
        <p:txBody>
          <a:bodyPr/>
          <a:lstStyle/>
          <a:p>
            <a:pPr lvl="0"/>
            <a:r>
              <a:rPr lang="en-US" dirty="0" smtClean="0"/>
              <a:t>insufficient </a:t>
            </a:r>
            <a:r>
              <a:rPr lang="en-US" dirty="0"/>
              <a:t>funds</a:t>
            </a:r>
          </a:p>
          <a:p>
            <a:pPr lvl="0"/>
            <a:r>
              <a:rPr lang="en-US" dirty="0"/>
              <a:t>direct deposit</a:t>
            </a:r>
          </a:p>
          <a:p>
            <a:pPr lvl="0"/>
            <a:r>
              <a:rPr lang="en-US" dirty="0"/>
              <a:t>transaction history</a:t>
            </a:r>
          </a:p>
          <a:p>
            <a:pPr lvl="0"/>
            <a:r>
              <a:rPr lang="en-US" dirty="0"/>
              <a:t>joint account</a:t>
            </a:r>
          </a:p>
          <a:p>
            <a:pPr lvl="0"/>
            <a:r>
              <a:rPr lang="en-US" dirty="0"/>
              <a:t>hold</a:t>
            </a:r>
          </a:p>
          <a:p>
            <a:pPr lvl="0"/>
            <a:r>
              <a:rPr lang="en-US" dirty="0"/>
              <a:t>gross income</a:t>
            </a:r>
          </a:p>
          <a:p>
            <a:pPr lvl="0"/>
            <a:r>
              <a:rPr lang="en-US" dirty="0"/>
              <a:t>net income</a:t>
            </a:r>
          </a:p>
        </p:txBody>
      </p:sp>
    </p:spTree>
    <p:extLst>
      <p:ext uri="{BB962C8B-B14F-4D97-AF65-F5344CB8AC3E}">
        <p14:creationId xmlns:p14="http://schemas.microsoft.com/office/powerpoint/2010/main" val="13890551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Beginning a Budget</a:t>
            </a:r>
            <a:endParaRPr lang="en-US" dirty="0"/>
          </a:p>
        </p:txBody>
      </p:sp>
      <p:sp>
        <p:nvSpPr>
          <p:cNvPr id="3" name="Content Placeholder 2"/>
          <p:cNvSpPr>
            <a:spLocks noGrp="1"/>
          </p:cNvSpPr>
          <p:nvPr>
            <p:ph idx="1"/>
          </p:nvPr>
        </p:nvSpPr>
        <p:spPr>
          <a:xfrm>
            <a:off x="3276601" y="1981200"/>
            <a:ext cx="5749924" cy="4114800"/>
          </a:xfrm>
        </p:spPr>
        <p:txBody>
          <a:bodyPr/>
          <a:lstStyle/>
          <a:p>
            <a:pPr marL="514350" indent="-514350">
              <a:buFont typeface="+mj-lt"/>
              <a:buAutoNum type="arabicPeriod"/>
            </a:pPr>
            <a:r>
              <a:rPr lang="en-US" dirty="0" smtClean="0"/>
              <a:t>Income</a:t>
            </a:r>
          </a:p>
          <a:p>
            <a:pPr marL="514350" indent="-514350">
              <a:buFont typeface="+mj-lt"/>
              <a:buAutoNum type="arabicPeriod"/>
            </a:pPr>
            <a:r>
              <a:rPr lang="en-US" dirty="0" smtClean="0"/>
              <a:t>Major Expenses</a:t>
            </a:r>
          </a:p>
          <a:p>
            <a:pPr marL="514350" indent="-514350">
              <a:buFont typeface="+mj-lt"/>
              <a:buAutoNum type="arabicPeriod"/>
            </a:pPr>
            <a:r>
              <a:rPr lang="en-US" dirty="0" smtClean="0"/>
              <a:t>Day-to-Day Spending</a:t>
            </a:r>
          </a:p>
          <a:p>
            <a:pPr marL="514350" indent="-514350">
              <a:buFont typeface="+mj-lt"/>
              <a:buAutoNum type="arabicPeriod"/>
            </a:pPr>
            <a:r>
              <a:rPr lang="en-US" dirty="0" smtClean="0"/>
              <a:t>Savings</a:t>
            </a:r>
          </a:p>
          <a:p>
            <a:pPr marL="514350" indent="-514350">
              <a:buFont typeface="+mj-lt"/>
              <a:buAutoNum type="arabicPeriod"/>
            </a:pPr>
            <a:r>
              <a:rPr lang="en-US" dirty="0" smtClean="0"/>
              <a:t>Records</a:t>
            </a:r>
          </a:p>
          <a:p>
            <a:pPr marL="514350" indent="-514350">
              <a:buFont typeface="+mj-lt"/>
              <a:buAutoNum type="arabicPeriod"/>
            </a:pPr>
            <a:endParaRPr lang="en-US" dirty="0"/>
          </a:p>
        </p:txBody>
      </p:sp>
    </p:spTree>
    <p:extLst>
      <p:ext uri="{BB962C8B-B14F-4D97-AF65-F5344CB8AC3E}">
        <p14:creationId xmlns:p14="http://schemas.microsoft.com/office/powerpoint/2010/main" val="4175440935"/>
      </p:ext>
    </p:extLst>
  </p:cSld>
  <p:clrMapOvr>
    <a:masterClrMapping/>
  </p:clrMapOvr>
  <p:timing>
    <p:tnLst>
      <p:par>
        <p:cTn id="1" dur="indefinite" restart="never" nodeType="tmRoot"/>
      </p:par>
    </p:tnLst>
  </p:timing>
</p:sld>
</file>

<file path=ppt/theme/theme1.xml><?xml version="1.0" encoding="utf-8"?>
<a:theme xmlns:a="http://schemas.openxmlformats.org/drawingml/2006/main" name="Jigsaw design template">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Them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Office Theme 1">
        <a:dk1>
          <a:srgbClr val="003366"/>
        </a:dk1>
        <a:lt1>
          <a:srgbClr val="EAEAEA"/>
        </a:lt1>
        <a:dk2>
          <a:srgbClr val="0099CC"/>
        </a:dk2>
        <a:lt2>
          <a:srgbClr val="66FFFF"/>
        </a:lt2>
        <a:accent1>
          <a:srgbClr val="33CCFF"/>
        </a:accent1>
        <a:accent2>
          <a:srgbClr val="9999FF"/>
        </a:accent2>
        <a:accent3>
          <a:srgbClr val="AACAE2"/>
        </a:accent3>
        <a:accent4>
          <a:srgbClr val="C8C8C8"/>
        </a:accent4>
        <a:accent5>
          <a:srgbClr val="ADE2FF"/>
        </a:accent5>
        <a:accent6>
          <a:srgbClr val="8A8AE7"/>
        </a:accent6>
        <a:hlink>
          <a:srgbClr val="CC99FF"/>
        </a:hlink>
        <a:folHlink>
          <a:srgbClr val="008080"/>
        </a:folHlink>
      </a:clrScheme>
      <a:clrMap bg1="dk2" tx1="lt1" bg2="dk1" tx2="lt2" accent1="accent1" accent2="accent2" accent3="accent3" accent4="accent4" accent5="accent5" accent6="accent6" hlink="hlink" folHlink="folHlink"/>
    </a:extraClrScheme>
    <a:extraClrScheme>
      <a:clrScheme name="Office Theme 2">
        <a:dk1>
          <a:srgbClr val="003366"/>
        </a:dk1>
        <a:lt1>
          <a:srgbClr val="CCECFF"/>
        </a:lt1>
        <a:dk2>
          <a:srgbClr val="0099CC"/>
        </a:dk2>
        <a:lt2>
          <a:srgbClr val="99CCFF"/>
        </a:lt2>
        <a:accent1>
          <a:srgbClr val="33CCFF"/>
        </a:accent1>
        <a:accent2>
          <a:srgbClr val="9999FF"/>
        </a:accent2>
        <a:accent3>
          <a:srgbClr val="E2F4FF"/>
        </a:accent3>
        <a:accent4>
          <a:srgbClr val="002A56"/>
        </a:accent4>
        <a:accent5>
          <a:srgbClr val="ADE2FF"/>
        </a:accent5>
        <a:accent6>
          <a:srgbClr val="8A8AE7"/>
        </a:accent6>
        <a:hlink>
          <a:srgbClr val="CC99FF"/>
        </a:hlink>
        <a:folHlink>
          <a:srgbClr val="CCCCFF"/>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B2B2B2"/>
        </a:lt2>
        <a:accent1>
          <a:srgbClr val="CBCBCB"/>
        </a:accent1>
        <a:accent2>
          <a:srgbClr val="969696"/>
        </a:accent2>
        <a:accent3>
          <a:srgbClr val="FFFFFF"/>
        </a:accent3>
        <a:accent4>
          <a:srgbClr val="000000"/>
        </a:accent4>
        <a:accent5>
          <a:srgbClr val="E2E2E2"/>
        </a:accent5>
        <a:accent6>
          <a:srgbClr val="878787"/>
        </a:accent6>
        <a:hlink>
          <a:srgbClr val="5F5F5F"/>
        </a:hlink>
        <a:folHlink>
          <a:srgbClr val="EAEAEA"/>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FF0033"/>
        </a:dk2>
        <a:lt2>
          <a:srgbClr val="FFCCCC"/>
        </a:lt2>
        <a:accent1>
          <a:srgbClr val="0099FF"/>
        </a:accent1>
        <a:accent2>
          <a:srgbClr val="33CC33"/>
        </a:accent2>
        <a:accent3>
          <a:srgbClr val="FFFFFF"/>
        </a:accent3>
        <a:accent4>
          <a:srgbClr val="000000"/>
        </a:accent4>
        <a:accent5>
          <a:srgbClr val="AACAFF"/>
        </a:accent5>
        <a:accent6>
          <a:srgbClr val="2DB92D"/>
        </a:accent6>
        <a:hlink>
          <a:srgbClr val="FFFF66"/>
        </a:hlink>
        <a:folHlink>
          <a:srgbClr val="FFFFCC"/>
        </a:folHlink>
      </a:clrScheme>
      <a:clrMap bg1="lt1" tx1="dk1" bg2="lt2" tx2="dk2" accent1="accent1" accent2="accent2" accent3="accent3" accent4="accent4" accent5="accent5" accent6="accent6" hlink="hlink" folHlink="folHlink"/>
    </a:extraClrScheme>
    <a:extraClrScheme>
      <a:clrScheme name="Office Theme 5">
        <a:dk1>
          <a:srgbClr val="6B4587"/>
        </a:dk1>
        <a:lt1>
          <a:srgbClr val="CCECFF"/>
        </a:lt1>
        <a:dk2>
          <a:srgbClr val="A67FC4"/>
        </a:dk2>
        <a:lt2>
          <a:srgbClr val="66FFFF"/>
        </a:lt2>
        <a:accent1>
          <a:srgbClr val="0099FF"/>
        </a:accent1>
        <a:accent2>
          <a:srgbClr val="9999FF"/>
        </a:accent2>
        <a:accent3>
          <a:srgbClr val="D0C0DE"/>
        </a:accent3>
        <a:accent4>
          <a:srgbClr val="AEC9DA"/>
        </a:accent4>
        <a:accent5>
          <a:srgbClr val="AACAFF"/>
        </a:accent5>
        <a:accent6>
          <a:srgbClr val="8A8AE7"/>
        </a:accent6>
        <a:hlink>
          <a:srgbClr val="CC99FF"/>
        </a:hlink>
        <a:folHlink>
          <a:srgbClr val="0099CC"/>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07E1596A-A690-4827-8B17-F638600A8EF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Jigsaw design template</Template>
  <TotalTime>783</TotalTime>
  <Words>1539</Words>
  <Application>Microsoft Office PowerPoint</Application>
  <PresentationFormat>On-screen Show (4:3)</PresentationFormat>
  <Paragraphs>229</Paragraphs>
  <Slides>21</Slides>
  <Notes>14</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Jigsaw design template</vt:lpstr>
      <vt:lpstr>The Budgeting Puzzle: Creating a Plan, Stopping the Leaks, and Putting Every Dollar to Work</vt:lpstr>
      <vt:lpstr>Warm-Up:</vt:lpstr>
      <vt:lpstr>So what’s the big deal?</vt:lpstr>
      <vt:lpstr>Agenda</vt:lpstr>
      <vt:lpstr>Foundation</vt:lpstr>
      <vt:lpstr>PowerPoint Presentation</vt:lpstr>
      <vt:lpstr>Budget Vocabulary</vt:lpstr>
      <vt:lpstr>More in-depth vocabulary</vt:lpstr>
      <vt:lpstr>Beginning a Budget</vt:lpstr>
      <vt:lpstr>1. Income</vt:lpstr>
      <vt:lpstr>2. Major Expenses</vt:lpstr>
      <vt:lpstr>3. Day-to-Day Spending</vt:lpstr>
      <vt:lpstr>4. Savings</vt:lpstr>
      <vt:lpstr>5. Records</vt:lpstr>
      <vt:lpstr>Needs v. Wants</vt:lpstr>
      <vt:lpstr>PowerPoint Presentation</vt:lpstr>
      <vt:lpstr>S.M.A.R.T Goals</vt:lpstr>
      <vt:lpstr>Exploration</vt:lpstr>
      <vt:lpstr>Creation</vt:lpstr>
      <vt:lpstr>Reflection</vt:lpstr>
      <vt:lpstr>Wrap-Up!</vt:lpstr>
    </vt:vector>
  </TitlesOfParts>
  <Company>Durham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Budgeting Puzzle</dc:title>
  <dc:creator>Emmalea Couch</dc:creator>
  <cp:lastModifiedBy>Emmalea Couch</cp:lastModifiedBy>
  <cp:revision>26</cp:revision>
  <cp:lastPrinted>1601-01-01T00:00:00Z</cp:lastPrinted>
  <dcterms:created xsi:type="dcterms:W3CDTF">2015-07-13T19:02:35Z</dcterms:created>
  <dcterms:modified xsi:type="dcterms:W3CDTF">2016-04-26T20:14:23Z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TC010690321033</vt:lpwstr>
  </property>
</Properties>
</file>